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6" r:id="rId5"/>
    <p:sldId id="258" r:id="rId6"/>
    <p:sldId id="268" r:id="rId7"/>
    <p:sldId id="281" r:id="rId8"/>
    <p:sldId id="276" r:id="rId9"/>
    <p:sldId id="282" r:id="rId10"/>
    <p:sldId id="283" r:id="rId11"/>
    <p:sldId id="284" r:id="rId12"/>
    <p:sldId id="259" r:id="rId13"/>
    <p:sldId id="267" r:id="rId14"/>
    <p:sldId id="260" r:id="rId15"/>
    <p:sldId id="277" r:id="rId16"/>
    <p:sldId id="265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E2F"/>
    <a:srgbClr val="0070C0"/>
    <a:srgbClr val="00B0F0"/>
    <a:srgbClr val="404040"/>
    <a:srgbClr val="7030A0"/>
    <a:srgbClr val="3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98719-7689-3509-3E17-04443764BBA8}" v="109" dt="2020-02-26T15:53:48.492"/>
    <p1510:client id="{29D110A4-BA94-0EF6-096E-151EC78C08A7}" v="2" dt="2020-02-27T19:19:38.919"/>
    <p1510:client id="{301E8CB3-E668-7D58-B921-75DD543EB1A3}" v="60" dt="2020-02-24T19:19:20.865"/>
    <p1510:client id="{366B43E1-0F17-62E6-1219-14897A02CAD8}" v="107" dt="2020-02-28T14:10:14.249"/>
    <p1510:client id="{6713CF58-350B-49D2-82A7-10B96C89D4C0}" v="52" dt="2020-02-24T19:10:58.306"/>
    <p1510:client id="{7D0B386B-9A0C-4A1E-EFFD-43957096524C}" v="77" dt="2020-02-26T15:59:08.243"/>
    <p1510:client id="{7E1FC435-45AA-D944-9EE5-5FD8364A5FA7}" v="17" dt="2020-02-26T16:04:07.721"/>
    <p1510:client id="{FDADBFCE-E30E-4BFB-8371-A7654B09D5AC}" v="2" dt="2020-02-27T13:28:44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FA8042-29A1-4486-A765-7552698406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D8449A-A734-4B2E-9806-61303F24B6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9249263-8DF9-4907-970E-1CFD040DC73A}" type="datetimeFigureOut">
              <a:rPr lang="en-IN" smtClean="0"/>
              <a:t>02-03-2020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05C2A-990C-4531-8CBF-BC3BEC0AF3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358FE-F7D5-4C85-B0FD-2394F7F877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5BAE485-B3C6-4830-BBC8-C6E008BDD6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1628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C70B412-7BFF-46C7-AB5E-DE35F66C9933}" type="datetimeFigureOut">
              <a:rPr lang="en-IN" smtClean="0"/>
              <a:t>02-03-2020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85ACE04-E13C-4837-B6DD-B388E7CAA0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044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2425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ACE04-E13C-4837-B6DD-B388E7CAA05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745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646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ACE04-E13C-4837-B6DD-B388E7CAA05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524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ACE04-E13C-4837-B6DD-B388E7CAA05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226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ACE04-E13C-4837-B6DD-B388E7CAA05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369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ACE04-E13C-4837-B6DD-B388E7CAA05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918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50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3855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483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  <a:latin typeface="Gotham Bold" pitchFamily="50" charset="0"/>
                <a:cs typeface="Gotham Bold" pitchFamily="50" charset="0"/>
              </a:defRPr>
            </a:lvl1pPr>
          </a:lstStyle>
          <a:p>
            <a:r>
              <a:rPr lang="en-US"/>
              <a:t>Presentation title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  <a:latin typeface="National Bold" panose="02000503000000020004" pitchFamily="50" charset="0"/>
                <a:ea typeface="National Bold" panose="020005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93407-1483-4B80-86DE-DAE1D4D89093}" type="datetimeFigureOut">
              <a:rPr lang="en-IN" smtClean="0"/>
              <a:t>02-03-2020</a:t>
            </a:fld>
            <a:endParaRPr lang="en-I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4082142"/>
            <a:ext cx="1488621" cy="0"/>
          </a:xfrm>
          <a:prstGeom prst="line">
            <a:avLst/>
          </a:prstGeom>
          <a:ln w="571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94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814D66-F00F-0D44-AD03-889FEE787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9B990C-5D9C-4A90-AC73-5889BC9F7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C85E5F-5B5E-48CC-8469-0263621D91FF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E4E300-6C8E-4262-BE1D-587C7B70E7ED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897028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E22FA8C-3243-4716-A6BD-F37D6058F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7381" y="1825625"/>
            <a:ext cx="548120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BE3FD8-339C-4F75-876F-8347ADE67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416" y="1825625"/>
            <a:ext cx="548120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72FB389-5EA4-4084-B7A2-A4D0A43561F6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7783FE1-0115-4345-89B2-C073569FB8EE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366146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73353B-C50B-4A8A-87CF-657C1EB89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7380" y="1681163"/>
            <a:ext cx="54812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5EFF7F5E-3221-4390-9B17-D1944365B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7379" y="2586215"/>
            <a:ext cx="5481203" cy="36034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506B516-77C1-431B-A8A5-68FA5D4B6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16" y="1681163"/>
            <a:ext cx="54812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860F1452-CAB9-4154-ADCC-9245E71D0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416" y="2586215"/>
            <a:ext cx="5481202" cy="36034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2892DF4-5A8A-4E92-A425-210ABE570F58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AE2680-A46C-4B06-9ED9-53E617C1F17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527855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/>
            <a:r>
              <a:rPr lang="en-US"/>
              <a:t>TITLE HERE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E0573A-023B-4D1C-8224-56A5D0DDF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839679"/>
            <a:ext cx="10507662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b="0" cap="none" baseline="0"/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2087456-C0E8-4AA6-81E8-996CEC037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3713017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2119214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Title here</a:t>
            </a:r>
            <a:endParaRPr lang="en-IN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3385227" cy="134113"/>
            <a:chOff x="-24055" y="1452565"/>
            <a:chExt cx="2374534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B247C0B-04BA-4D5C-A41D-AEA602172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416" y="2057400"/>
            <a:ext cx="3206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94C619D-34F6-4A29-857A-D76007218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84" y="246187"/>
            <a:ext cx="7467304" cy="56148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517590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82D9D565-739D-4898-97BD-79EB8C7F91EC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0FADA3-E777-489C-976D-0B0C4FD31310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651473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50611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30" y="1046163"/>
            <a:ext cx="5445369" cy="1114784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0" y="2506662"/>
            <a:ext cx="5445370" cy="345452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800"/>
            </a:lvl1pPr>
            <a:lvl2pPr>
              <a:lnSpc>
                <a:spcPct val="100000"/>
              </a:lnSpc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buClr>
                <a:schemeClr val="accent1"/>
              </a:buClr>
              <a:defRPr sz="1400"/>
            </a:lvl3pPr>
            <a:lvl4pPr>
              <a:lnSpc>
                <a:spcPct val="100000"/>
              </a:lnSpc>
              <a:buClr>
                <a:schemeClr val="accent1"/>
              </a:buClr>
              <a:defRPr sz="1200"/>
            </a:lvl4pPr>
            <a:lvl5pPr>
              <a:lnSpc>
                <a:spcPct val="100000"/>
              </a:lnSpc>
              <a:buClr>
                <a:schemeClr val="accent1"/>
              </a:buCl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Your company 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045" y="0"/>
            <a:ext cx="5210175" cy="596106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20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7508020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8476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74" y="773824"/>
            <a:ext cx="5445369" cy="408073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6" y="1946630"/>
            <a:ext cx="5445370" cy="345452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Your company 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19755" y="1"/>
            <a:ext cx="3430408" cy="4091942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0" y="1282900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1788561" y="1282900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3A2A33D-4D91-454D-A35B-6DA97069EC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2186" y="555157"/>
            <a:ext cx="2649814" cy="429819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7EC67FB7-777C-473E-95B8-585AA8E664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19754" y="4289110"/>
            <a:ext cx="3430407" cy="1672075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05895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BFC94-FFEC-4290-AC27-760323F21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45423"/>
            <a:ext cx="10515600" cy="1799647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0" cap="none" baseline="0" dirty="0" smtClean="0"/>
            </a:lvl1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13018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214116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Your company name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844635-8274-49B1-BBEC-354A0872E526}"/>
              </a:ext>
            </a:extLst>
          </p:cNvPr>
          <p:cNvGrpSpPr/>
          <p:nvPr userDrawn="1"/>
        </p:nvGrpSpPr>
        <p:grpSpPr>
          <a:xfrm>
            <a:off x="5721601" y="4076791"/>
            <a:ext cx="748798" cy="134113"/>
            <a:chOff x="4827813" y="2534636"/>
            <a:chExt cx="996651" cy="17850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78238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/>
            <a:r>
              <a:rPr lang="en-US"/>
              <a:t>TITLE HERE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806385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Title here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D9B6D-CE43-4FB1-87C0-D3565E730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0986" y="2426274"/>
            <a:ext cx="3008434" cy="60108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D73CD-EB11-4ED6-80CF-B68320D57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0986" y="3097702"/>
            <a:ext cx="3008434" cy="3091961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57889B18-CC7E-47A7-B83B-45D7871D29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Your company name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3385227" cy="134113"/>
            <a:chOff x="-24055" y="1452565"/>
            <a:chExt cx="2374534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39489" y="421045"/>
            <a:ext cx="0" cy="5768619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09F60F9-61AE-4464-B369-1CF86DB708D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870582" y="2426274"/>
            <a:ext cx="3008434" cy="60108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24CEF01-2C7C-4568-8A45-5F5A058ECFC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870582" y="3097702"/>
            <a:ext cx="3008434" cy="3091961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AF86618-E012-4E70-91E3-A72E71C63E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80986" y="1676296"/>
            <a:ext cx="587932" cy="58793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Icon Here</a:t>
            </a:r>
            <a:endParaRPr lang="en-IN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4FF378B9-734E-4C43-836C-CB80566DDB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68008" y="1676296"/>
            <a:ext cx="587932" cy="58793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Icon Here</a:t>
            </a:r>
            <a:endParaRPr lang="en-I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6F2CCF2-293A-49CA-B2A9-134BB5DEF98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080985" y="480157"/>
            <a:ext cx="6944563" cy="82391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21905163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Vertica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6488" y="0"/>
            <a:ext cx="6875511" cy="68580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36DA47-61AF-4CF1-8DF3-3721934D13E3}"/>
              </a:ext>
            </a:extLst>
          </p:cNvPr>
          <p:cNvSpPr/>
          <p:nvPr userDrawn="1"/>
        </p:nvSpPr>
        <p:spPr>
          <a:xfrm>
            <a:off x="0" y="0"/>
            <a:ext cx="5316488" cy="685799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FD760-FBDC-4410-A039-469F7931D3A3}"/>
              </a:ext>
            </a:extLst>
          </p:cNvPr>
          <p:cNvSpPr/>
          <p:nvPr userDrawn="1"/>
        </p:nvSpPr>
        <p:spPr>
          <a:xfrm>
            <a:off x="831850" y="1723292"/>
            <a:ext cx="5307246" cy="3745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51" y="1087907"/>
            <a:ext cx="4468698" cy="1444275"/>
          </a:xfrm>
        </p:spPr>
        <p:txBody>
          <a:bodyPr vert="horz" lIns="91440" tIns="792000" rIns="91440" bIns="45720" rtlCol="0" anchor="t">
            <a:noAutofit/>
          </a:bodyPr>
          <a:lstStyle>
            <a:lvl1pPr algn="l">
              <a:defRPr lang="en-IN" sz="3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BFC94-FFEC-4290-AC27-760323F21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711" y="2552611"/>
            <a:ext cx="4097778" cy="1992819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0" cap="none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454991" y="1620451"/>
            <a:ext cx="1488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Your company name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F2EA84-5150-479B-86D5-F4BAE1263488}"/>
              </a:ext>
            </a:extLst>
          </p:cNvPr>
          <p:cNvGrpSpPr/>
          <p:nvPr userDrawn="1"/>
        </p:nvGrpSpPr>
        <p:grpSpPr>
          <a:xfrm flipH="1">
            <a:off x="1130928" y="4803540"/>
            <a:ext cx="3616779" cy="3522776"/>
            <a:chOff x="2555621" y="3917613"/>
            <a:chExt cx="3616779" cy="352277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0699C4B-8D8E-47E2-A0C5-D71C25ABAC72}"/>
                </a:ext>
              </a:extLst>
            </p:cNvPr>
            <p:cNvSpPr/>
            <p:nvPr userDrawn="1"/>
          </p:nvSpPr>
          <p:spPr>
            <a:xfrm>
              <a:off x="2874028" y="4142017"/>
              <a:ext cx="3298372" cy="3298372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F607AB9-31A7-4B79-9AFE-0DFDB792E20C}"/>
                </a:ext>
              </a:extLst>
            </p:cNvPr>
            <p:cNvSpPr/>
            <p:nvPr userDrawn="1"/>
          </p:nvSpPr>
          <p:spPr>
            <a:xfrm>
              <a:off x="2555621" y="3917613"/>
              <a:ext cx="1268186" cy="1268186"/>
            </a:xfrm>
            <a:prstGeom prst="ellipse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94174930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CABAC-B403-4354-A27F-4C38B08C1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85" y="2704121"/>
            <a:ext cx="6556248" cy="750278"/>
          </a:xfrm>
        </p:spPr>
        <p:txBody>
          <a:bodyPr/>
          <a:lstStyle>
            <a:lvl1pPr>
              <a:defRPr lang="en-US" sz="4800" b="1" kern="1200" cap="all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93407-1483-4B80-86DE-DAE1D4D89093}" type="datetimeFigureOut">
              <a:rPr lang="en-IN" smtClean="0"/>
              <a:t>02-03-2020</a:t>
            </a:fld>
            <a:endParaRPr lang="en-I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3760408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3" name="Graphic 22" descr="Envelope">
            <a:extLst>
              <a:ext uri="{FF2B5EF4-FFF2-40B4-BE49-F238E27FC236}">
                <a16:creationId xmlns:a16="http://schemas.microsoft.com/office/drawing/2014/main" id="{3C32C7E5-809C-4E12-8962-1B868951E6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34803" y="4029040"/>
            <a:ext cx="469232" cy="469232"/>
          </a:xfrm>
          <a:prstGeom prst="rect">
            <a:avLst/>
          </a:prstGeom>
        </p:spPr>
      </p:pic>
      <p:sp>
        <p:nvSpPr>
          <p:cNvPr id="34" name="Subtitle 2">
            <a:extLst>
              <a:ext uri="{FF2B5EF4-FFF2-40B4-BE49-F238E27FC236}">
                <a16:creationId xmlns:a16="http://schemas.microsoft.com/office/drawing/2014/main" id="{31AD270F-1692-4526-B979-6B5945A20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6809" y="4126311"/>
            <a:ext cx="3640478" cy="433938"/>
          </a:xfrm>
        </p:spPr>
        <p:txBody>
          <a:bodyPr>
            <a:normAutofit/>
          </a:bodyPr>
          <a:lstStyle>
            <a:lvl1pPr marL="0" indent="0" algn="l">
              <a:buNone/>
              <a:defRPr sz="1800" b="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382940E6-7963-411F-B35A-57121171A98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08614" y="4836222"/>
            <a:ext cx="3638674" cy="4539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 b="0" cap="none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IN" sz="1600" dirty="0"/>
            </a:lvl5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8FC2D7-B114-3444-8684-995FC4D6D459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EE45073-ED8E-0544-85FA-9AF5A478417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8BAF06E-A8A8-484C-8F6C-E42EDC46BBCB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86EB62D-13C7-6E43-9D98-B706D2B9ADDF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5CF3453-ED5A-024D-8815-C08EFA13D1A6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pic>
        <p:nvPicPr>
          <p:cNvPr id="3" name="Graphic 2" descr="Link">
            <a:extLst>
              <a:ext uri="{FF2B5EF4-FFF2-40B4-BE49-F238E27FC236}">
                <a16:creationId xmlns:a16="http://schemas.microsoft.com/office/drawing/2014/main" id="{16E3F5A0-978F-8D46-BBFB-19A7F7883D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87152" y="4809677"/>
            <a:ext cx="542081" cy="5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93407-1483-4B80-86DE-DAE1D4D89093}" type="datetimeFigureOut">
              <a:rPr lang="en-IN" smtClean="0"/>
              <a:t>02-03-2020</a:t>
            </a:fld>
            <a:endParaRPr lang="en-I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4082142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CBCF8A4-C2B4-4945-8D79-C9D46B7FBECB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F8A1A8-E078-4836-ABD1-CD4E75BBF58F}"/>
              </a:ext>
            </a:extLst>
          </p:cNvPr>
          <p:cNvSpPr/>
          <p:nvPr userDrawn="1"/>
        </p:nvSpPr>
        <p:spPr>
          <a:xfrm>
            <a:off x="0" y="0"/>
            <a:ext cx="442436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17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20" y="2286312"/>
            <a:ext cx="1717831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7508020" y="2286312"/>
            <a:ext cx="545734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A55704E-D515-4774-90C6-5F887DDAE55E}"/>
              </a:ext>
            </a:extLst>
          </p:cNvPr>
          <p:cNvSpPr/>
          <p:nvPr userDrawn="1"/>
        </p:nvSpPr>
        <p:spPr>
          <a:xfrm>
            <a:off x="469044" y="1"/>
            <a:ext cx="5210176" cy="59610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878778-0299-471F-A4C9-D0C1E82ED8D2}"/>
              </a:ext>
            </a:extLst>
          </p:cNvPr>
          <p:cNvCxnSpPr>
            <a:cxnSpLocks/>
          </p:cNvCxnSpPr>
          <p:nvPr userDrawn="1"/>
        </p:nvCxnSpPr>
        <p:spPr>
          <a:xfrm>
            <a:off x="1001746" y="1290512"/>
            <a:ext cx="1488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E39D1C78-6110-4052-8455-7E7893F7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66" y="1276857"/>
            <a:ext cx="4097778" cy="1255325"/>
          </a:xfrm>
        </p:spPr>
        <p:txBody>
          <a:bodyPr/>
          <a:lstStyle>
            <a:lvl1pPr>
              <a:defRPr lang="en-US" sz="3600" b="1" kern="120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3405997-7AE2-4C6E-8A7D-735F58A49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467" y="2620651"/>
            <a:ext cx="4097778" cy="193368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b="0" cap="none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53372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0D79E1-5F46-41CA-85E7-44C2A6C6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365125"/>
            <a:ext cx="11465168" cy="9185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0B511-05FD-459E-AC79-A87540961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2B635-1E22-483C-94B9-F587908D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98321-594C-4030-A2B0-3492F77EE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5384" y="6463207"/>
            <a:ext cx="2743200" cy="258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365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2" r:id="rId5"/>
    <p:sldLayoutId id="2147483660" r:id="rId6"/>
    <p:sldLayoutId id="2147483663" r:id="rId7"/>
    <p:sldLayoutId id="2147483667" r:id="rId8"/>
    <p:sldLayoutId id="2147483668" r:id="rId9"/>
    <p:sldLayoutId id="2147483666" r:id="rId10"/>
    <p:sldLayoutId id="2147483669" r:id="rId11"/>
    <p:sldLayoutId id="2147483670" r:id="rId12"/>
    <p:sldLayoutId id="2147483671" r:id="rId13"/>
    <p:sldLayoutId id="2147483672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61" y="2933"/>
            <a:ext cx="12192000" cy="6882939"/>
          </a:xfrm>
          <a:prstGeom prst="rect">
            <a:avLst/>
          </a:prstGeom>
          <a:blipFill dpi="0" rotWithShape="1">
            <a:blip r:embed="rId2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30359CD-8DFF-4AF2-B957-630ED2A60E8D}"/>
              </a:ext>
            </a:extLst>
          </p:cNvPr>
          <p:cNvSpPr txBox="1">
            <a:spLocks/>
          </p:cNvSpPr>
          <p:nvPr/>
        </p:nvSpPr>
        <p:spPr>
          <a:xfrm>
            <a:off x="5785658" y="661041"/>
            <a:ext cx="6245475" cy="8320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sz="3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1DF7D53-1D50-48D8-B3B4-B9632324B2AB}"/>
              </a:ext>
            </a:extLst>
          </p:cNvPr>
          <p:cNvSpPr txBox="1">
            <a:spLocks/>
          </p:cNvSpPr>
          <p:nvPr/>
        </p:nvSpPr>
        <p:spPr>
          <a:xfrm>
            <a:off x="357447" y="1127993"/>
            <a:ext cx="10257906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N">
              <a:latin typeface="Times New Roman" panose="02020603050405020304" pitchFamily="18" charset="0"/>
              <a:ea typeface="National Bold" panose="02000503000000020004" pitchFamily="50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046" y="448887"/>
            <a:ext cx="8672794" cy="16004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>
                <a:latin typeface="Malgun Gothic"/>
                <a:ea typeface="Malgun Gothic"/>
              </a:rPr>
              <a:t>Advancing Research, Creativity, and Innovation at UConn</a:t>
            </a:r>
          </a:p>
          <a:p>
            <a:endParaRPr 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5669280" y="1994904"/>
            <a:ext cx="6190361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Malgun Gothic"/>
                <a:ea typeface="Malgun Gothic"/>
              </a:rPr>
              <a:t>Annual Report on Research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F8A3B3-AE9C-4D18-B98C-FF7C0E9B4C8C}"/>
              </a:ext>
            </a:extLst>
          </p:cNvPr>
          <p:cNvGrpSpPr/>
          <p:nvPr/>
        </p:nvGrpSpPr>
        <p:grpSpPr>
          <a:xfrm>
            <a:off x="414" y="4588978"/>
            <a:ext cx="11886787" cy="1936614"/>
            <a:chOff x="414" y="4340500"/>
            <a:chExt cx="11886787" cy="1860104"/>
          </a:xfrm>
          <a:noFill/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702C69-B1B9-4687-9E24-4D4DB9F93806}"/>
                </a:ext>
              </a:extLst>
            </p:cNvPr>
            <p:cNvSpPr/>
            <p:nvPr/>
          </p:nvSpPr>
          <p:spPr>
            <a:xfrm>
              <a:off x="414" y="4340500"/>
              <a:ext cx="7139607" cy="1764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">
              <a:extLst>
                <a:ext uri="{FF2B5EF4-FFF2-40B4-BE49-F238E27FC236}">
                  <a16:creationId xmlns:a16="http://schemas.microsoft.com/office/drawing/2014/main" id="{E6576EF2-F6B0-4CA6-9205-4AB467907EAD}"/>
                </a:ext>
              </a:extLst>
            </p:cNvPr>
            <p:cNvSpPr txBox="1"/>
            <p:nvPr/>
          </p:nvSpPr>
          <p:spPr>
            <a:xfrm>
              <a:off x="7132321" y="4515586"/>
              <a:ext cx="4754880" cy="16850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  <a:latin typeface="Malgun Gothic"/>
                  <a:ea typeface="Malgun Gothic"/>
                </a:rPr>
                <a:t>Radenka Maric, PhD</a:t>
              </a:r>
              <a:endParaRPr lang="en-US" b="1">
                <a:solidFill>
                  <a:schemeClr val="bg1"/>
                </a:solidFill>
                <a:latin typeface="Malgun Gothic"/>
                <a:ea typeface="Malgun Gothic"/>
                <a:cs typeface="Calibri"/>
              </a:endParaRPr>
            </a:p>
            <a:p>
              <a:r>
                <a:rPr lang="en-US" b="1">
                  <a:solidFill>
                    <a:schemeClr val="bg1"/>
                  </a:solidFill>
                  <a:latin typeface="Malgun Gothic"/>
                  <a:ea typeface="Malgun Gothic"/>
                </a:rPr>
                <a:t>Vice President for Research,</a:t>
              </a:r>
            </a:p>
            <a:p>
              <a:r>
                <a:rPr lang="en-US" b="1">
                  <a:solidFill>
                    <a:schemeClr val="bg1"/>
                  </a:solidFill>
                  <a:latin typeface="Malgun Gothic"/>
                  <a:ea typeface="Malgun Gothic"/>
                </a:rPr>
                <a:t>Innovation and Entrepreneurship</a:t>
              </a:r>
              <a:endParaRPr lang="en-US" b="1">
                <a:solidFill>
                  <a:schemeClr val="bg1"/>
                </a:solidFill>
                <a:latin typeface="Malgun Gothic"/>
                <a:ea typeface="Malgun Gothic"/>
                <a:cs typeface="Calibri"/>
              </a:endParaRPr>
            </a:p>
            <a:p>
              <a:r>
                <a:rPr lang="en-US" b="1">
                  <a:solidFill>
                    <a:schemeClr val="bg1"/>
                  </a:solidFill>
                  <a:latin typeface="Malgun Gothic"/>
                  <a:ea typeface="Malgun Gothic"/>
                </a:rPr>
                <a:t>UConn/UConn Health</a:t>
              </a:r>
              <a:endParaRPr lang="en-US" b="1">
                <a:solidFill>
                  <a:schemeClr val="bg1"/>
                </a:solidFill>
                <a:latin typeface="Malgun Gothic"/>
                <a:ea typeface="Malgun Gothic"/>
                <a:cs typeface="Calibri"/>
              </a:endParaRPr>
            </a:p>
            <a:p>
              <a:r>
                <a:rPr lang="en-US" b="1">
                  <a:solidFill>
                    <a:schemeClr val="bg1"/>
                  </a:solidFill>
                  <a:latin typeface="Malgun Gothic"/>
                  <a:ea typeface="Malgun Gothic"/>
                </a:rPr>
                <a:t>University Senate Meeting</a:t>
              </a:r>
              <a:endParaRPr lang="en-US" b="1">
                <a:solidFill>
                  <a:schemeClr val="bg1"/>
                </a:solidFill>
                <a:latin typeface="Malgun Gothic"/>
                <a:ea typeface="Malgun Gothic"/>
                <a:cs typeface="Calibri"/>
              </a:endParaRPr>
            </a:p>
            <a:p>
              <a:r>
                <a:rPr lang="en-US" b="1">
                  <a:solidFill>
                    <a:schemeClr val="bg1"/>
                  </a:solidFill>
                  <a:latin typeface="Malgun Gothic"/>
                  <a:ea typeface="Malgun Gothic"/>
                </a:rPr>
                <a:t>March 2, 2020</a:t>
              </a:r>
              <a:endParaRPr lang="en-US" b="1">
                <a:solidFill>
                  <a:schemeClr val="bg1"/>
                </a:solidFill>
                <a:latin typeface="Malgun Gothic"/>
                <a:ea typeface="Malgun Gothic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9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6E11806-F302-4002-BC05-308E87F6B5B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76800" cy="588202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02C0A42-6D1B-4B6E-959B-1609A382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cap="none">
                <a:latin typeface="Malgun Gothic"/>
                <a:ea typeface="National Bold" panose="02000503000000020004" pitchFamily="50" charset="0"/>
                <a:cs typeface="Gotham Bold" pitchFamily="50" charset="0"/>
              </a:rPr>
              <a:t>Where We’re Headed</a:t>
            </a:r>
            <a:endParaRPr lang="en-IN" sz="3000" cap="none">
              <a:latin typeface="Malgun Gothic"/>
              <a:ea typeface="National Bold" panose="02000503000000020004" pitchFamily="50" charset="0"/>
              <a:cs typeface="Gotham Bold" pitchFamily="50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E42C9A-B4DC-4A46-A073-8421E387B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0" y="2506662"/>
            <a:ext cx="4659924" cy="3454523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/>
              <a:t>University-wide culture and mission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Practices and policies aligned with icons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All schools and colleges represented</a:t>
            </a:r>
            <a:endParaRPr lang="en-US"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Resources aimed at gaps in the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Increase startups in CT economy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Increase tech transfer revenue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888EF7-DDB5-41D0-A1B0-B012ABC9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IN" smtClean="0"/>
              <a:pPr/>
              <a:t>10</a:t>
            </a:fld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69" y="6410424"/>
            <a:ext cx="1490581" cy="178252"/>
          </a:xfrm>
          <a:prstGeom prst="rect">
            <a:avLst/>
          </a:prstGeom>
        </p:spPr>
      </p:pic>
      <p:sp>
        <p:nvSpPr>
          <p:cNvPr id="10" name="Title 6">
            <a:extLst>
              <a:ext uri="{FF2B5EF4-FFF2-40B4-BE49-F238E27FC236}">
                <a16:creationId xmlns:a16="http://schemas.microsoft.com/office/drawing/2014/main" id="{B0607DA8-6843-427B-8234-C58238E1E53D}"/>
              </a:ext>
            </a:extLst>
          </p:cNvPr>
          <p:cNvSpPr txBox="1">
            <a:spLocks/>
          </p:cNvSpPr>
          <p:nvPr/>
        </p:nvSpPr>
        <p:spPr>
          <a:xfrm>
            <a:off x="107503" y="-540443"/>
            <a:ext cx="4834250" cy="1444275"/>
          </a:xfrm>
          <a:prstGeom prst="rect">
            <a:avLst/>
          </a:prstGeom>
        </p:spPr>
        <p:txBody>
          <a:bodyPr vert="horz" lIns="91440" tIns="79200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6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Malgun Gothic"/>
                <a:ea typeface="Malgun Gothic"/>
                <a:cs typeface="Gotham Bold" pitchFamily="50" charset="0"/>
              </a:rPr>
              <a:t>Innovation &amp; Entrepreneurship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DE42C9A-B4DC-4A46-A073-8421E387B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830" y="5534525"/>
            <a:ext cx="5767754" cy="579059"/>
          </a:xfrm>
        </p:spPr>
        <p:txBody>
          <a:bodyPr/>
          <a:lstStyle/>
          <a:p>
            <a:pPr marL="0" indent="0" algn="r">
              <a:buNone/>
            </a:pPr>
            <a:r>
              <a:rPr lang="en-US" sz="1400" i="1"/>
              <a:t>Informed by 2018-19 Best Practice Review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61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6E11806-F302-4002-BC05-308E87F6B5B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3938454" cy="5901267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02C0A42-6D1B-4B6E-959B-1609A382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cap="none">
                <a:latin typeface="Malgun Gothic"/>
                <a:ea typeface="National Bold" panose="02000503000000020004" pitchFamily="50" charset="0"/>
                <a:cs typeface="Gotham Bold" pitchFamily="50" charset="0"/>
              </a:rPr>
              <a:t>Challenges</a:t>
            </a:r>
            <a:endParaRPr lang="en-IN" sz="3000" cap="none">
              <a:latin typeface="Malgun Gothic"/>
              <a:ea typeface="National Bold" panose="02000503000000020004" pitchFamily="50" charset="0"/>
              <a:cs typeface="Gotham Bold" pitchFamily="50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E42C9A-B4DC-4A46-A073-8421E387B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275" y="2724150"/>
            <a:ext cx="5229225" cy="3237035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/>
              <a:t>Fringe rates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/>
              <a:t>Recruitment of top faculty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/>
              <a:t>Investment in existing people &amp; infrastructure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/>
              <a:t>Late proposal submission to SPS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/>
              <a:t>One UConn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/>
              <a:t>Separate enterprise-wide systems at UConn and UConn Health</a:t>
            </a:r>
            <a:endParaRPr lang="en-US" sz="2000"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/>
          </a:p>
          <a:p>
            <a:pPr marL="0" indent="0">
              <a:buNone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888EF7-DDB5-41D0-A1B0-B012ABC9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IN" smtClean="0"/>
              <a:pPr/>
              <a:t>11</a:t>
            </a:fld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69" y="6410424"/>
            <a:ext cx="1490581" cy="17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6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66" y="131763"/>
            <a:ext cx="6224600" cy="1114784"/>
          </a:xfrm>
        </p:spPr>
        <p:txBody>
          <a:bodyPr/>
          <a:lstStyle/>
          <a:p>
            <a:r>
              <a:rPr lang="en-IN" cap="none">
                <a:latin typeface="Malgun Gothic"/>
                <a:ea typeface="National Bold" panose="02000503000000020004" pitchFamily="50" charset="0"/>
                <a:cs typeface="Myanmar Text"/>
              </a:rPr>
              <a:t>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54ADE-29EB-4797-9A6F-40ABDA20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B047D-A6CD-43AB-96F0-683C726B586B}" type="slidenum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srgbClr val="75BD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srgbClr val="75BDA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69" y="6410424"/>
            <a:ext cx="1490581" cy="178252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95369" y="1647305"/>
            <a:ext cx="11318410" cy="5842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>
                <a:solidFill>
                  <a:schemeClr val="tx2">
                    <a:lumMod val="50000"/>
                  </a:schemeClr>
                </a:solidFill>
                <a:latin typeface="Myanmar Text" panose="020B0502040204020203" pitchFamily="34" charset="0"/>
                <a:ea typeface="Arial" charset="0"/>
                <a:cs typeface="Myanmar Text" panose="020B0502040204020203" pitchFamily="34" charset="0"/>
              </a:rPr>
              <a:t>Balancing Growth Strategy with Effective Operational Management</a:t>
            </a:r>
            <a:endParaRPr lang="en-US" sz="2200" b="1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>
              <a:solidFill>
                <a:schemeClr val="tx2">
                  <a:lumMod val="50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4294967295"/>
          </p:nvPr>
        </p:nvSpPr>
        <p:spPr>
          <a:xfrm>
            <a:off x="839788" y="2505075"/>
            <a:ext cx="5332412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455930" indent="0">
              <a:lnSpc>
                <a:spcPct val="80000"/>
              </a:lnSpc>
              <a:buNone/>
              <a:tabLst>
                <a:tab pos="131445" algn="l"/>
              </a:tabLst>
            </a:pPr>
            <a:r>
              <a:rPr lang="en-US" sz="2000" b="1"/>
              <a:t>Strategic:</a:t>
            </a:r>
          </a:p>
          <a:p>
            <a:pPr marR="455930">
              <a:lnSpc>
                <a:spcPct val="80000"/>
              </a:lnSpc>
              <a:tabLst>
                <a:tab pos="131445" algn="l"/>
              </a:tabLst>
            </a:pPr>
            <a:r>
              <a:rPr lang="en-US"/>
              <a:t>Identify and intensify specific research strengths</a:t>
            </a:r>
          </a:p>
          <a:p>
            <a:pPr marR="455930">
              <a:lnSpc>
                <a:spcPct val="80000"/>
              </a:lnSpc>
              <a:tabLst>
                <a:tab pos="131445" algn="l"/>
              </a:tabLst>
            </a:pPr>
            <a:r>
              <a:rPr lang="en-US"/>
              <a:t>Aggressively promote the public impact of UConn research</a:t>
            </a:r>
          </a:p>
          <a:p>
            <a:pPr>
              <a:lnSpc>
                <a:spcPct val="80000"/>
              </a:lnSpc>
              <a:tabLst>
                <a:tab pos="131445" algn="l"/>
              </a:tabLst>
            </a:pPr>
            <a:r>
              <a:rPr lang="en-US"/>
              <a:t>Compete for bigger bet opportunities</a:t>
            </a:r>
          </a:p>
          <a:p>
            <a:pPr>
              <a:lnSpc>
                <a:spcPct val="80000"/>
              </a:lnSpc>
              <a:tabLst>
                <a:tab pos="131445" algn="l"/>
              </a:tabLst>
            </a:pPr>
            <a:r>
              <a:rPr lang="en-US"/>
              <a:t>Maintain and grow industry and philanthropic partnerships</a:t>
            </a:r>
          </a:p>
          <a:p>
            <a:pPr marR="673100">
              <a:lnSpc>
                <a:spcPct val="80000"/>
              </a:lnSpc>
              <a:tabLst>
                <a:tab pos="131445" algn="l"/>
              </a:tabLst>
            </a:pPr>
            <a:r>
              <a:rPr lang="en-US"/>
              <a:t>Align hiring with research growth strategy</a:t>
            </a:r>
          </a:p>
          <a:p>
            <a:pPr>
              <a:lnSpc>
                <a:spcPct val="80000"/>
              </a:lnSpc>
              <a:tabLst>
                <a:tab pos="131445" algn="l"/>
              </a:tabLst>
            </a:pPr>
            <a:r>
              <a:rPr lang="en-US"/>
              <a:t>Proactively court non-federal funders</a:t>
            </a:r>
          </a:p>
          <a:p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4294967295"/>
          </p:nvPr>
        </p:nvSpPr>
        <p:spPr>
          <a:xfrm>
            <a:off x="6054574" y="2505075"/>
            <a:ext cx="5332412" cy="3684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455930" indent="0">
              <a:lnSpc>
                <a:spcPct val="80000"/>
              </a:lnSpc>
              <a:buNone/>
              <a:tabLst>
                <a:tab pos="131445" algn="l"/>
              </a:tabLst>
            </a:pPr>
            <a:r>
              <a:rPr lang="en-US" sz="2000" b="1"/>
              <a:t>Operational:</a:t>
            </a:r>
          </a:p>
          <a:p>
            <a:pPr marR="455930">
              <a:lnSpc>
                <a:spcPct val="80000"/>
              </a:lnSpc>
              <a:tabLst>
                <a:tab pos="131445" algn="l"/>
              </a:tabLst>
            </a:pPr>
            <a:r>
              <a:rPr lang="en-US"/>
              <a:t>Efficiency, effectiveness, accountability and quality</a:t>
            </a:r>
            <a:endParaRPr lang="en-US">
              <a:cs typeface="Calibri"/>
            </a:endParaRPr>
          </a:p>
          <a:p>
            <a:pPr marR="455930">
              <a:lnSpc>
                <a:spcPct val="80000"/>
              </a:lnSpc>
              <a:tabLst>
                <a:tab pos="131445" algn="l"/>
              </a:tabLst>
            </a:pPr>
            <a:r>
              <a:rPr lang="en-US"/>
              <a:t>Support and serve faculty effectively on  administrative needs and career development</a:t>
            </a:r>
          </a:p>
          <a:p>
            <a:pPr marR="455930">
              <a:lnSpc>
                <a:spcPct val="80000"/>
              </a:lnSpc>
              <a:tabLst>
                <a:tab pos="131445" algn="l"/>
              </a:tabLst>
            </a:pPr>
            <a:r>
              <a:rPr lang="en-US"/>
              <a:t>Communicate and advocate for value of university research</a:t>
            </a:r>
          </a:p>
          <a:p>
            <a:pPr marR="455930">
              <a:lnSpc>
                <a:spcPct val="80000"/>
              </a:lnSpc>
              <a:tabLst>
                <a:tab pos="131445" algn="l"/>
              </a:tabLst>
            </a:pPr>
            <a:r>
              <a:rPr lang="en-US"/>
              <a:t>Continue to nurture faculty and student talent by supporting seed initiatives</a:t>
            </a:r>
          </a:p>
          <a:p>
            <a:pPr marR="455930">
              <a:lnSpc>
                <a:spcPct val="80000"/>
              </a:lnSpc>
              <a:tabLst>
                <a:tab pos="131445" algn="l"/>
              </a:tabLst>
            </a:pPr>
            <a:r>
              <a:rPr lang="en-US"/>
              <a:t>Data tracking to measure progress and impact and to guide investments</a:t>
            </a:r>
          </a:p>
          <a:p>
            <a:pPr marR="455930">
              <a:lnSpc>
                <a:spcPct val="80000"/>
              </a:lnSpc>
              <a:tabLst>
                <a:tab pos="131445" algn="l"/>
              </a:tabLst>
            </a:pPr>
            <a:r>
              <a:rPr lang="en-US"/>
              <a:t>Ensure compliance and mitigation of risk</a:t>
            </a:r>
          </a:p>
          <a:p>
            <a:pPr marR="455930">
              <a:lnSpc>
                <a:spcPct val="80000"/>
              </a:lnSpc>
              <a:tabLst>
                <a:tab pos="131445" algn="l"/>
              </a:tabLst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67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02A293F-91B7-40E6-B378-A5EED474FF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26874" cy="6796306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D519AC-7392-4C53-9E3F-08F1208BC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algun Gothic"/>
                <a:ea typeface="National Bold" panose="02000503000000020004" pitchFamily="50" charset="0"/>
              </a:rPr>
              <a:t>Thank You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A294210-0A3A-40B7-8019-FDFD9DA75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6809" y="4077326"/>
            <a:ext cx="3640478" cy="3761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>
                <a:latin typeface="Malgun Gothic"/>
                <a:ea typeface="National Bold" panose="02000503000000020004" pitchFamily="50" charset="0"/>
              </a:rPr>
              <a:t>radenka.maric@uconn.edu 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ABAD79F-DC94-4F5D-8A43-C69B1B42666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08614" y="4893370"/>
            <a:ext cx="3638674" cy="4539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latin typeface="Malgun Gothic"/>
                <a:ea typeface="National Bold" panose="02000503000000020004" pitchFamily="50" charset="0"/>
              </a:rPr>
              <a:t>ovpr.uconn.edu</a:t>
            </a:r>
            <a:endParaRPr lang="en-IN" sz="2000" b="1" dirty="0">
              <a:latin typeface="Malgun Gothic"/>
              <a:ea typeface="National Bold" panose="02000503000000020004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4799" y="4428067"/>
            <a:ext cx="392393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>
                <a:latin typeface="Malgun Gothic"/>
                <a:ea typeface="Malgun Gothic"/>
                <a:cs typeface="Myanmar Text"/>
              </a:rPr>
              <a:t>michelle.williams@uconn.edu</a:t>
            </a:r>
          </a:p>
        </p:txBody>
      </p:sp>
    </p:spTree>
    <p:extLst>
      <p:ext uri="{BB962C8B-B14F-4D97-AF65-F5344CB8AC3E}">
        <p14:creationId xmlns:p14="http://schemas.microsoft.com/office/powerpoint/2010/main" val="104404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D4E7378D-0752-482D-BA2B-045B98982F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75" t="5496" r="2587" b="66584"/>
          <a:stretch/>
        </p:blipFill>
        <p:spPr>
          <a:xfrm>
            <a:off x="0" y="0"/>
            <a:ext cx="12239538" cy="2088107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E68E31FD-BE74-4CB3-A5A5-65214835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0539"/>
            <a:ext cx="10515600" cy="823232"/>
          </a:xfrm>
        </p:spPr>
        <p:txBody>
          <a:bodyPr/>
          <a:lstStyle/>
          <a:p>
            <a:r>
              <a:rPr lang="en-US" sz="4400">
                <a:latin typeface="Malgun Gothic"/>
                <a:ea typeface="Malgun Gothic"/>
                <a:cs typeface="Gotham Bold" pitchFamily="50" charset="0"/>
              </a:rPr>
              <a:t>VISION</a:t>
            </a:r>
            <a:endParaRPr lang="en-IN" sz="4400">
              <a:latin typeface="Malgun Gothic"/>
              <a:ea typeface="Malgun Gothic"/>
              <a:cs typeface="Gotham Bold" pitchFamily="50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9EAE20-443B-4528-BBD6-32BD19163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149" y="3405398"/>
            <a:ext cx="11214435" cy="544984"/>
          </a:xfrm>
        </p:spPr>
        <p:txBody>
          <a:bodyPr/>
          <a:lstStyle/>
          <a:p>
            <a:r>
              <a:rPr lang="en-IN" sz="1700"/>
              <a:t>Leverage research capacity to support faculty, increase expenditures, and contribute to the state economy. </a:t>
            </a:r>
            <a:br>
              <a:rPr lang="en-IN" sz="1700"/>
            </a:br>
            <a:r>
              <a:rPr lang="en-IN" sz="1700"/>
              <a:t>To be recognized as a leading research institution in the US and nationally.</a:t>
            </a:r>
          </a:p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341D9-3B78-467A-9828-B85D230F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IN" smtClean="0"/>
              <a:pPr/>
              <a:t>2</a:t>
            </a:fld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69" y="6410424"/>
            <a:ext cx="1490581" cy="17825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19376" y="4600932"/>
            <a:ext cx="8037608" cy="1987743"/>
            <a:chOff x="2559635" y="4959845"/>
            <a:chExt cx="8037608" cy="1045843"/>
          </a:xfrm>
        </p:grpSpPr>
        <p:sp>
          <p:nvSpPr>
            <p:cNvPr id="11" name="Text Placeholder 9">
              <a:extLst>
                <a:ext uri="{FF2B5EF4-FFF2-40B4-BE49-F238E27FC236}">
                  <a16:creationId xmlns:a16="http://schemas.microsoft.com/office/drawing/2014/main" id="{939EAE20-443B-4528-BBD6-32BD19163C1F}"/>
                </a:ext>
              </a:extLst>
            </p:cNvPr>
            <p:cNvSpPr txBox="1">
              <a:spLocks/>
            </p:cNvSpPr>
            <p:nvPr/>
          </p:nvSpPr>
          <p:spPr>
            <a:xfrm>
              <a:off x="2559635" y="4959845"/>
              <a:ext cx="4459096" cy="104584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lang="en-US" sz="1800" b="0" kern="1200" cap="none" baseline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>
                <a:buFont typeface="Wingdings" panose="05000000000000000000" pitchFamily="2" charset="2"/>
                <a:buChar char="§"/>
              </a:pPr>
              <a:r>
                <a:rPr lang="en-IN" sz="1600"/>
                <a:t>Research growth through grants &amp; philanthropy</a:t>
              </a:r>
            </a:p>
            <a:p>
              <a:pPr marL="285750" indent="-285750" algn="l">
                <a:buFont typeface="Wingdings" panose="05000000000000000000" pitchFamily="2" charset="2"/>
                <a:buChar char="§"/>
              </a:pPr>
              <a:r>
                <a:rPr lang="en-IN" sz="1600"/>
                <a:t>Large-scale, interdisciplinary proposals</a:t>
              </a:r>
            </a:p>
            <a:p>
              <a:pPr marL="285750" indent="-285750" algn="l">
                <a:buFont typeface="Wingdings" panose="05000000000000000000" pitchFamily="2" charset="2"/>
                <a:buChar char="§"/>
              </a:pPr>
              <a:r>
                <a:rPr lang="en-IN" sz="1600"/>
                <a:t>Partnerships that support industry</a:t>
              </a:r>
            </a:p>
            <a:p>
              <a:pPr marL="285750" indent="-285750" algn="l">
                <a:buFont typeface="Wingdings" panose="05000000000000000000" pitchFamily="2" charset="2"/>
                <a:buChar char="§"/>
              </a:pPr>
              <a:r>
                <a:rPr lang="en-IN" sz="1600"/>
                <a:t>Boost UConn’s national &amp; international reputation/impact</a:t>
              </a:r>
            </a:p>
            <a:p>
              <a:endParaRPr lang="en-IN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448551" y="4959846"/>
              <a:ext cx="3148692" cy="89874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285750" indent="-285750"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en-IN" sz="1600"/>
                <a:t>Tech transfer growth</a:t>
              </a:r>
            </a:p>
            <a:p>
              <a:pPr marL="285750" indent="-285750"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en-IN" sz="1600"/>
                <a:t>Increase scalable </a:t>
              </a:r>
              <a:r>
                <a:rPr lang="en-IN" sz="1600" err="1"/>
                <a:t>startups</a:t>
              </a:r>
              <a:endParaRPr lang="en-IN" sz="1600" err="1">
                <a:cs typeface="Calibri"/>
              </a:endParaRPr>
            </a:p>
            <a:p>
              <a:pPr marL="285750" indent="-285750"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en-IN" sz="1600"/>
                <a:t>Philanthropic initiatives</a:t>
              </a:r>
            </a:p>
            <a:p>
              <a:pPr marL="285750" indent="-285750"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en-IN" sz="1600"/>
                <a:t>Position UConn as an economic engine for the state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454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BDA6BE98-197A-42D4-8B34-1D190FC6DD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922" t="236" r="190" b="24383"/>
          <a:stretch/>
        </p:blipFill>
        <p:spPr>
          <a:xfrm>
            <a:off x="5359512" y="0"/>
            <a:ext cx="6840334" cy="686868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A41760-72CD-4C84-9570-EE30C5126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361" y="1828800"/>
            <a:ext cx="4097778" cy="298605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/>
              <a:t>Efficiency, open door policy, transparency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/>
              <a:t>Integration between Storrs and UConn Health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/>
              <a:t>Non-traditional extramural funding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/>
              <a:t>Recognition and incentives for research, creativity, innovation, and scholarship success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/>
              <a:t>Engagement with internal and external stakeholders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A88AF-DB8A-4271-84BF-A8EFA98F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B0607DA8-6843-427B-8234-C58238E1E53D}"/>
              </a:ext>
            </a:extLst>
          </p:cNvPr>
          <p:cNvSpPr txBox="1">
            <a:spLocks/>
          </p:cNvSpPr>
          <p:nvPr/>
        </p:nvSpPr>
        <p:spPr>
          <a:xfrm>
            <a:off x="351361" y="76339"/>
            <a:ext cx="4834250" cy="1444275"/>
          </a:xfrm>
          <a:prstGeom prst="rect">
            <a:avLst/>
          </a:prstGeom>
        </p:spPr>
        <p:txBody>
          <a:bodyPr vert="horz" lIns="91440" tIns="79200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6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Malgun Gothic"/>
                <a:ea typeface="Malgun Gothic"/>
                <a:cs typeface="Gotham Bold" pitchFamily="50" charset="0"/>
              </a:rPr>
              <a:t>GOALS &amp; PRIORITIES</a:t>
            </a:r>
          </a:p>
        </p:txBody>
      </p:sp>
    </p:spTree>
    <p:extLst>
      <p:ext uri="{BB962C8B-B14F-4D97-AF65-F5344CB8AC3E}">
        <p14:creationId xmlns:p14="http://schemas.microsoft.com/office/powerpoint/2010/main" val="202932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1E472D81-D6B8-46AC-8EA6-47B27C2E7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87" y="111259"/>
            <a:ext cx="4833599" cy="1444275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en-US">
                <a:latin typeface="Malgun Gothic"/>
                <a:ea typeface="Malgun Gothic"/>
              </a:rPr>
              <a:t>FY2019 </a:t>
            </a:r>
            <a:r>
              <a:rPr lang="en-US" err="1">
                <a:latin typeface="Malgun Gothic"/>
                <a:ea typeface="Malgun Gothic"/>
              </a:rPr>
              <a:t>ovpr</a:t>
            </a:r>
            <a:r>
              <a:rPr lang="en-US">
                <a:latin typeface="Malgun Gothic"/>
                <a:ea typeface="Malgun Gothic"/>
              </a:rPr>
              <a:t> budget 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A0EA2D0-2541-435A-A5C4-FDB121BD0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979" y="1983795"/>
            <a:ext cx="4108510" cy="256163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Calibri"/>
              </a:rPr>
              <a:t>Revenue Sources Include:</a:t>
            </a:r>
          </a:p>
          <a:p>
            <a:pPr marL="285750" indent="-285750">
              <a:buChar char="•"/>
            </a:pPr>
            <a:r>
              <a:rPr lang="en-US">
                <a:cs typeface="Calibri"/>
              </a:rPr>
              <a:t>IDC Recoveries</a:t>
            </a:r>
          </a:p>
          <a:p>
            <a:pPr marL="285750" indent="-285750">
              <a:buChar char="•"/>
            </a:pPr>
            <a:r>
              <a:rPr lang="en-US">
                <a:cs typeface="Calibri"/>
              </a:rPr>
              <a:t>Animal Care Per Diems</a:t>
            </a:r>
          </a:p>
          <a:p>
            <a:pPr marL="285750" indent="-285750">
              <a:buChar char="•"/>
            </a:pPr>
            <a:r>
              <a:rPr lang="en-US">
                <a:cs typeface="Calibri"/>
              </a:rPr>
              <a:t>TIP Rental Income</a:t>
            </a:r>
          </a:p>
          <a:p>
            <a:pPr marL="285750" indent="-285750">
              <a:buChar char="•"/>
            </a:pPr>
            <a:r>
              <a:rPr lang="en-US">
                <a:cs typeface="Calibri"/>
              </a:rPr>
              <a:t>TCS Royalties</a:t>
            </a:r>
          </a:p>
          <a:p>
            <a:pPr marL="285750" indent="-285750">
              <a:buChar char="•"/>
            </a:pPr>
            <a:r>
              <a:rPr lang="en-US">
                <a:cs typeface="Calibri"/>
              </a:rPr>
              <a:t>Research Core Services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EAD449-2A7D-42F8-969C-A82F1A18F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BB047D-A6CD-43AB-96F0-683C726B586B}" type="slidenum">
              <a:rPr lang="en-IN" smtClean="0"/>
              <a:pPr>
                <a:spcAft>
                  <a:spcPts val="600"/>
                </a:spcAft>
              </a:pPr>
              <a:t>4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380" r="15129" b="6216"/>
          <a:stretch/>
        </p:blipFill>
        <p:spPr>
          <a:xfrm>
            <a:off x="5702532" y="604457"/>
            <a:ext cx="6284422" cy="588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3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66" y="2974"/>
            <a:ext cx="5445369" cy="1114784"/>
          </a:xfrm>
        </p:spPr>
        <p:txBody>
          <a:bodyPr/>
          <a:lstStyle/>
          <a:p>
            <a:r>
              <a:rPr lang="en-IN" cap="none">
                <a:latin typeface="Malgun Gothic"/>
                <a:ea typeface="National Bold" panose="02000503000000020004" pitchFamily="50" charset="0"/>
                <a:cs typeface="Myanmar Text"/>
              </a:rPr>
              <a:t>Research Funding at UConn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54ADE-29EB-4797-9A6F-40ABDA20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B047D-A6CD-43AB-96F0-683C726B586B}" type="slidenum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srgbClr val="75BD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srgbClr val="75BDA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69" y="6410424"/>
            <a:ext cx="1490581" cy="178252"/>
          </a:xfrm>
          <a:prstGeom prst="rect">
            <a:avLst/>
          </a:prstGeom>
        </p:spPr>
      </p:pic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034908"/>
              </p:ext>
            </p:extLst>
          </p:nvPr>
        </p:nvGraphicFramePr>
        <p:xfrm>
          <a:off x="2424793" y="1715956"/>
          <a:ext cx="69342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169681013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561255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UConn Sponsored</a:t>
                      </a:r>
                      <a:r>
                        <a:rPr lang="en-US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Program Activity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6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Annual Grant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Expenditures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157M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01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Proposals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738M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642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Grants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Awarded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164M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889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Grant Award</a:t>
                      </a:r>
                      <a:r>
                        <a:rPr lang="en-US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Size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312K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497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UConn Health Sponsored Program Activity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FY19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317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Annual Grant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Expenditures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374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Proposals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516M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74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Grants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Awarded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664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Grant Award</a:t>
                      </a:r>
                      <a:r>
                        <a:rPr lang="en-US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Size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554K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914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62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82" y="2974"/>
            <a:ext cx="9749059" cy="1114784"/>
          </a:xfrm>
        </p:spPr>
        <p:txBody>
          <a:bodyPr/>
          <a:lstStyle/>
          <a:p>
            <a:r>
              <a:rPr lang="en-US" cap="none">
                <a:latin typeface="Malgun Gothic"/>
                <a:ea typeface="Malgun Gothic"/>
                <a:cs typeface="Myanmar Text"/>
              </a:rPr>
              <a:t>Sponsored Program Activity, FY2007-FY2019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54ADE-29EB-4797-9A6F-40ABDA20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B047D-A6CD-43AB-96F0-683C726B586B}" type="slidenum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srgbClr val="75BD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srgbClr val="75BDA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69" y="6410424"/>
            <a:ext cx="1490581" cy="178252"/>
          </a:xfrm>
          <a:prstGeom prst="rect">
            <a:avLst/>
          </a:prstGeom>
        </p:spPr>
      </p:pic>
      <p:pic>
        <p:nvPicPr>
          <p:cNvPr id="3" name="Picture 6" descr="A screenshot of a map&#10;&#10;Description generated with very high confidence">
            <a:extLst>
              <a:ext uri="{FF2B5EF4-FFF2-40B4-BE49-F238E27FC236}">
                <a16:creationId xmlns:a16="http://schemas.microsoft.com/office/drawing/2014/main" id="{60F59212-0880-4A04-83BD-4F66E0821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48491" y="1548283"/>
            <a:ext cx="8735045" cy="5099595"/>
          </a:xfrm>
        </p:spPr>
      </p:pic>
    </p:spTree>
    <p:extLst>
      <p:ext uri="{BB962C8B-B14F-4D97-AF65-F5344CB8AC3E}">
        <p14:creationId xmlns:p14="http://schemas.microsoft.com/office/powerpoint/2010/main" val="1067003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82" y="2974"/>
            <a:ext cx="11487706" cy="1114784"/>
          </a:xfrm>
        </p:spPr>
        <p:txBody>
          <a:bodyPr/>
          <a:lstStyle/>
          <a:p>
            <a:r>
              <a:rPr lang="en-US" cap="none">
                <a:latin typeface="Malgun Gothic"/>
                <a:ea typeface="Malgun Gothic"/>
                <a:cs typeface="Calibri"/>
              </a:rPr>
              <a:t>UConn Storrs Sponsored Program Activity, FY2007-FY2019</a:t>
            </a:r>
            <a:endParaRPr lang="en-US">
              <a:latin typeface="Malgun Gothic"/>
              <a:ea typeface="Malgun Gothic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54ADE-29EB-4797-9A6F-40ABDA20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B047D-A6CD-43AB-96F0-683C726B586B}" type="slidenum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srgbClr val="75BD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srgbClr val="75BDA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69" y="6410424"/>
            <a:ext cx="1490581" cy="178252"/>
          </a:xfrm>
          <a:prstGeom prst="rect">
            <a:avLst/>
          </a:prstGeom>
        </p:spPr>
      </p:pic>
      <p:pic>
        <p:nvPicPr>
          <p:cNvPr id="7" name="Picture 6" descr="A screenshot of a map&#10;&#10;Description generated with very high confidence">
            <a:extLst>
              <a:ext uri="{FF2B5EF4-FFF2-40B4-BE49-F238E27FC236}">
                <a16:creationId xmlns:a16="http://schemas.microsoft.com/office/drawing/2014/main" id="{FD7A9110-C8EB-45A9-8093-A2C3DCB1B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057" y="1552604"/>
            <a:ext cx="9486225" cy="522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9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82" y="464467"/>
            <a:ext cx="11841875" cy="1114784"/>
          </a:xfrm>
        </p:spPr>
        <p:txBody>
          <a:bodyPr/>
          <a:lstStyle/>
          <a:p>
            <a:r>
              <a:rPr lang="en-US" cap="none">
                <a:latin typeface="Malgun Gothic"/>
                <a:ea typeface="Malgun Gothic"/>
                <a:cs typeface="Calibri"/>
              </a:rPr>
              <a:t>UConn Health Sponsored Program Activity, FY2007-FY2019</a:t>
            </a:r>
            <a:endParaRPr lang="en-US" b="0" cap="none">
              <a:latin typeface="Malgun Gothic"/>
              <a:ea typeface="+mj-lt"/>
              <a:cs typeface="+mj-lt"/>
            </a:endParaRPr>
          </a:p>
          <a:p>
            <a:endParaRPr lang="en-US" cap="none">
              <a:latin typeface="Malgun Gothic"/>
              <a:ea typeface="Malgun Gothic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54ADE-29EB-4797-9A6F-40ABDA20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B047D-A6CD-43AB-96F0-683C726B586B}" type="slidenum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srgbClr val="75BD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srgbClr val="75BDA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69" y="6410424"/>
            <a:ext cx="1490581" cy="178252"/>
          </a:xfrm>
          <a:prstGeom prst="rect">
            <a:avLst/>
          </a:prstGeom>
        </p:spPr>
      </p:pic>
      <p:pic>
        <p:nvPicPr>
          <p:cNvPr id="3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4C9E24B4-AC9C-4621-A09B-7EC59456F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96310" y="1428789"/>
            <a:ext cx="8879436" cy="5234141"/>
          </a:xfrm>
        </p:spPr>
      </p:pic>
    </p:spTree>
    <p:extLst>
      <p:ext uri="{BB962C8B-B14F-4D97-AF65-F5344CB8AC3E}">
        <p14:creationId xmlns:p14="http://schemas.microsoft.com/office/powerpoint/2010/main" val="2792299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BDA6BE98-197A-42D4-8B34-1D190FC6DD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9056" y="0"/>
            <a:ext cx="6795857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0607DA8-6843-427B-8234-C58238E1E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cap="none">
                <a:latin typeface="Malgun Gothic"/>
                <a:ea typeface="National Bold" panose="02000503000000020004" pitchFamily="50" charset="0"/>
                <a:cs typeface="Gotham Bold" pitchFamily="50" charset="0"/>
              </a:rPr>
              <a:t>Where We Are</a:t>
            </a:r>
            <a:endParaRPr lang="en-IN" sz="3000" cap="none">
              <a:latin typeface="Malgun Gothic"/>
              <a:ea typeface="National Bold" panose="02000503000000020004" pitchFamily="50" charset="0"/>
              <a:cs typeface="Gotham Bold" pitchFamily="50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A41760-72CD-4C84-9570-EE30C5126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711" y="2781217"/>
            <a:ext cx="4097778" cy="199281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/>
              <a:t>74 out of 225 institutions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/>
              <a:t>In line with peers and icons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/>
              <a:t>Underperform in licensing revenue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/>
              <a:t>Driver of innovation ecosystem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/>
              <a:t>Increasing expectations for growth and outcomes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A88AF-DB8A-4271-84BF-A8EFA98F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B0607DA8-6843-427B-8234-C58238E1E53D}"/>
              </a:ext>
            </a:extLst>
          </p:cNvPr>
          <p:cNvSpPr txBox="1">
            <a:spLocks/>
          </p:cNvSpPr>
          <p:nvPr/>
        </p:nvSpPr>
        <p:spPr>
          <a:xfrm>
            <a:off x="351361" y="-356368"/>
            <a:ext cx="4834250" cy="1444275"/>
          </a:xfrm>
          <a:prstGeom prst="rect">
            <a:avLst/>
          </a:prstGeom>
        </p:spPr>
        <p:txBody>
          <a:bodyPr vert="horz" lIns="91440" tIns="79200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6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Malgun Gothic"/>
                <a:ea typeface="Malgun Gothic"/>
                <a:cs typeface="Gotham Bold" pitchFamily="50" charset="0"/>
              </a:rPr>
              <a:t>Tech Commercialization</a:t>
            </a:r>
          </a:p>
        </p:txBody>
      </p:sp>
    </p:spTree>
    <p:extLst>
      <p:ext uri="{BB962C8B-B14F-4D97-AF65-F5344CB8AC3E}">
        <p14:creationId xmlns:p14="http://schemas.microsoft.com/office/powerpoint/2010/main" val="1404152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_03_CA - v5" id="{676C8139-D340-432F-9674-2FA823DFFDED}" vid="{F880323A-559C-41C8-8579-8950CC3EC8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AC78478E573346A8D52B138F551CDF" ma:contentTypeVersion="12" ma:contentTypeDescription="Create a new document." ma:contentTypeScope="" ma:versionID="a4d505ae8688eb5386914e198c8c0393">
  <xsd:schema xmlns:xsd="http://www.w3.org/2001/XMLSchema" xmlns:xs="http://www.w3.org/2001/XMLSchema" xmlns:p="http://schemas.microsoft.com/office/2006/metadata/properties" xmlns:ns3="b2602c17-ebd4-45ba-b301-532a4bb31e14" xmlns:ns4="f9daa918-bad8-473a-99cb-c11bcf57b243" targetNamespace="http://schemas.microsoft.com/office/2006/metadata/properties" ma:root="true" ma:fieldsID="763cdd4af9768fbf58ce78b2a9e3e25a" ns3:_="" ns4:_="">
    <xsd:import namespace="b2602c17-ebd4-45ba-b301-532a4bb31e14"/>
    <xsd:import namespace="f9daa918-bad8-473a-99cb-c11bcf57b24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02c17-ebd4-45ba-b301-532a4bb31e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aa918-bad8-473a-99cb-c11bcf57b2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F0C872-40F0-4E6E-990F-D5B14C4220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761D9A-EFCA-49AF-ADE7-E6C82318E979}">
  <ds:schemaRefs>
    <ds:schemaRef ds:uri="b2602c17-ebd4-45ba-b301-532a4bb31e14"/>
    <ds:schemaRef ds:uri="f9daa918-bad8-473a-99cb-c11bcf57b2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388AAE1-610C-4AC3-8008-2C517A489104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f9daa918-bad8-473a-99cb-c11bcf57b243"/>
    <ds:schemaRef ds:uri="http://schemas.openxmlformats.org/package/2006/metadata/core-properties"/>
    <ds:schemaRef ds:uri="b2602c17-ebd4-45ba-b301-532a4bb31e1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Coastal presentation</Template>
  <TotalTime>0</TotalTime>
  <Words>447</Words>
  <Application>Microsoft Office PowerPoint</Application>
  <PresentationFormat>Widescreen</PresentationFormat>
  <Paragraphs>119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Malgun Gothic</vt:lpstr>
      <vt:lpstr>Arial</vt:lpstr>
      <vt:lpstr>Calibri</vt:lpstr>
      <vt:lpstr>Gotham Bold</vt:lpstr>
      <vt:lpstr>Myanmar Text</vt:lpstr>
      <vt:lpstr>National Bold</vt:lpstr>
      <vt:lpstr>Times New Roman</vt:lpstr>
      <vt:lpstr>Wingdings</vt:lpstr>
      <vt:lpstr>Office Theme</vt:lpstr>
      <vt:lpstr>PowerPoint Presentation</vt:lpstr>
      <vt:lpstr>VISION</vt:lpstr>
      <vt:lpstr>PowerPoint Presentation</vt:lpstr>
      <vt:lpstr>FY2019 ovpr budget </vt:lpstr>
      <vt:lpstr>Research Funding at UConn</vt:lpstr>
      <vt:lpstr>Sponsored Program Activity, FY2007-FY2019</vt:lpstr>
      <vt:lpstr>UConn Storrs Sponsored Program Activity, FY2007-FY2019</vt:lpstr>
      <vt:lpstr>UConn Health Sponsored Program Activity, FY2007-FY2019 </vt:lpstr>
      <vt:lpstr>Where We Are</vt:lpstr>
      <vt:lpstr>Where We’re Headed</vt:lpstr>
      <vt:lpstr>Challenges</vt:lpstr>
      <vt:lpstr>Opportunities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</cp:revision>
  <dcterms:created xsi:type="dcterms:W3CDTF">2019-05-09T17:19:14Z</dcterms:created>
  <dcterms:modified xsi:type="dcterms:W3CDTF">2020-03-02T13:41:12Z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0x01010046AC78478E573346A8D52B138F551CDF</vt:lpwstr>
  </property>
</Properties>
</file>