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74" r:id="rId3"/>
  </p:sldMasterIdLst>
  <p:notesMasterIdLst>
    <p:notesMasterId r:id="rId11"/>
  </p:notesMasterIdLst>
  <p:handoutMasterIdLst>
    <p:handoutMasterId r:id="rId12"/>
  </p:handoutMasterIdLst>
  <p:sldIdLst>
    <p:sldId id="256" r:id="rId4"/>
    <p:sldId id="270" r:id="rId5"/>
    <p:sldId id="271" r:id="rId6"/>
    <p:sldId id="272" r:id="rId7"/>
    <p:sldId id="273" r:id="rId8"/>
    <p:sldId id="262" r:id="rId9"/>
    <p:sldId id="261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2870" cy="466725"/>
          </a:xfrm>
          <a:prstGeom prst="rect">
            <a:avLst/>
          </a:prstGeom>
        </p:spPr>
        <p:txBody>
          <a:bodyPr vert="horz" lIns="91257" tIns="45627" rIns="91257" bIns="456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651" y="2"/>
            <a:ext cx="3042869" cy="466725"/>
          </a:xfrm>
          <a:prstGeom prst="rect">
            <a:avLst/>
          </a:prstGeom>
        </p:spPr>
        <p:txBody>
          <a:bodyPr vert="horz" lIns="91257" tIns="45627" rIns="91257" bIns="45627" rtlCol="0"/>
          <a:lstStyle>
            <a:lvl1pPr algn="r">
              <a:defRPr sz="1200"/>
            </a:lvl1pPr>
          </a:lstStyle>
          <a:p>
            <a:fld id="{F01926FC-D30A-4CF2-A512-0A53B0CF69C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2870" cy="466725"/>
          </a:xfrm>
          <a:prstGeom prst="rect">
            <a:avLst/>
          </a:prstGeom>
        </p:spPr>
        <p:txBody>
          <a:bodyPr vert="horz" lIns="91257" tIns="45627" rIns="91257" bIns="456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651" y="8842375"/>
            <a:ext cx="3042869" cy="466725"/>
          </a:xfrm>
          <a:prstGeom prst="rect">
            <a:avLst/>
          </a:prstGeom>
        </p:spPr>
        <p:txBody>
          <a:bodyPr vert="horz" lIns="91257" tIns="45627" rIns="91257" bIns="45627" rtlCol="0" anchor="b"/>
          <a:lstStyle>
            <a:lvl1pPr algn="r">
              <a:defRPr sz="1200"/>
            </a:lvl1pPr>
          </a:lstStyle>
          <a:p>
            <a:fld id="{89AD1F4A-EA39-4AD6-839A-789C67FCA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50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42870" cy="466725"/>
          </a:xfrm>
          <a:prstGeom prst="rect">
            <a:avLst/>
          </a:prstGeom>
        </p:spPr>
        <p:txBody>
          <a:bodyPr vert="horz" lIns="90729" tIns="45363" rIns="90729" bIns="453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651" y="3"/>
            <a:ext cx="3042869" cy="466725"/>
          </a:xfrm>
          <a:prstGeom prst="rect">
            <a:avLst/>
          </a:prstGeom>
        </p:spPr>
        <p:txBody>
          <a:bodyPr vert="horz" lIns="90729" tIns="45363" rIns="90729" bIns="45363" rtlCol="0"/>
          <a:lstStyle>
            <a:lvl1pPr algn="r">
              <a:defRPr sz="1200"/>
            </a:lvl1pPr>
          </a:lstStyle>
          <a:p>
            <a:fld id="{56AD4489-FEFE-4B02-ACC5-33C3128147A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0725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9" tIns="45363" rIns="90729" bIns="453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38" y="4479925"/>
            <a:ext cx="5619429" cy="3665538"/>
          </a:xfrm>
          <a:prstGeom prst="rect">
            <a:avLst/>
          </a:prstGeom>
        </p:spPr>
        <p:txBody>
          <a:bodyPr vert="horz" lIns="90729" tIns="45363" rIns="90729" bIns="4536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42870" cy="466725"/>
          </a:xfrm>
          <a:prstGeom prst="rect">
            <a:avLst/>
          </a:prstGeom>
        </p:spPr>
        <p:txBody>
          <a:bodyPr vert="horz" lIns="90729" tIns="45363" rIns="90729" bIns="453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651" y="8842375"/>
            <a:ext cx="3042869" cy="466725"/>
          </a:xfrm>
          <a:prstGeom prst="rect">
            <a:avLst/>
          </a:prstGeom>
        </p:spPr>
        <p:txBody>
          <a:bodyPr vert="horz" lIns="90729" tIns="45363" rIns="90729" bIns="45363" rtlCol="0" anchor="b"/>
          <a:lstStyle>
            <a:lvl1pPr algn="r">
              <a:defRPr sz="1200"/>
            </a:lvl1pPr>
          </a:lstStyle>
          <a:p>
            <a:fld id="{804DFD0B-4118-4ECB-ADBF-8134B9AAB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3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DFD0B-4118-4ECB-ADBF-8134B9AAB4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4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DFD0B-4118-4ECB-ADBF-8134B9AAB4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8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DFD0B-4118-4ECB-ADBF-8134B9AAB4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3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DFD0B-4118-4ECB-ADBF-8134B9AAB4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51905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9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7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6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09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52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89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8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30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34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60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73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59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20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4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9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59037"/>
            <a:ext cx="5384800" cy="4525433"/>
          </a:xfrm>
        </p:spPr>
        <p:txBody>
          <a:bodyPr>
            <a:normAutofit/>
          </a:bodyPr>
          <a:lstStyle>
            <a:lvl1pPr>
              <a:defRPr sz="2667">
                <a:latin typeface="Arial"/>
                <a:cs typeface="Arial"/>
              </a:defRPr>
            </a:lvl1pPr>
            <a:lvl2pPr>
              <a:defRPr sz="2667">
                <a:latin typeface="Arial"/>
                <a:cs typeface="Arial"/>
              </a:defRPr>
            </a:lvl2pPr>
            <a:lvl3pPr>
              <a:defRPr sz="2667">
                <a:latin typeface="Arial"/>
                <a:cs typeface="Arial"/>
              </a:defRPr>
            </a:lvl3pPr>
            <a:lvl4pPr>
              <a:defRPr sz="2667">
                <a:latin typeface="Arial"/>
                <a:cs typeface="Arial"/>
              </a:defRPr>
            </a:lvl4pPr>
            <a:lvl5pPr>
              <a:defRPr sz="2667">
                <a:latin typeface="Arial"/>
                <a:cs typeface="Arial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59037"/>
            <a:ext cx="5384800" cy="4525433"/>
          </a:xfrm>
        </p:spPr>
        <p:txBody>
          <a:bodyPr/>
          <a:lstStyle>
            <a:lvl1pPr marL="0" indent="0">
              <a:buNone/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6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>
                <a:latin typeface="Arial"/>
                <a:cs typeface="Arial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>
            <a:norm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>
                <a:latin typeface="Arial"/>
                <a:cs typeface="Arial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>
            <a:norm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0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2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9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9/7/2016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38802-F61D-4A2D-B7DD-5B1727A7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1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5766" y="0"/>
            <a:ext cx="12237767" cy="160020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59037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txStyles>
    <p:titleStyle>
      <a:lvl1pPr algn="l" defTabSz="609585" rtl="0" eaLnBrk="1" latinLnBrk="0" hangingPunct="1">
        <a:spcBef>
          <a:spcPct val="0"/>
        </a:spcBef>
        <a:buNone/>
        <a:defRPr sz="5867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1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n.fuerst@uconn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53632"/>
            <a:ext cx="9144000" cy="313560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New Student Enrollment Update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3600" b="1" dirty="0" smtClean="0"/>
              <a:t>September 9, 2019</a:t>
            </a:r>
            <a:endParaRPr lang="en-US" sz="5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747" y="1842257"/>
            <a:ext cx="5386506" cy="11306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25437" y="5987019"/>
            <a:ext cx="574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Green font denotes new enrollment record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74357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Fall 2019 Enrollment Highlights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>
                <a:solidFill>
                  <a:srgbClr val="0070C0"/>
                </a:solidFill>
              </a:rPr>
              <a:t>Storrs Freshmen: 3,615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15737"/>
            <a:ext cx="10972800" cy="431042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Record Diversity: </a:t>
            </a:r>
          </a:p>
          <a:p>
            <a:pPr lvl="2"/>
            <a:r>
              <a:rPr lang="en-US" sz="2400" dirty="0" smtClean="0"/>
              <a:t>Among US students, </a:t>
            </a:r>
            <a:r>
              <a:rPr lang="en-US" sz="2400" dirty="0" smtClean="0">
                <a:solidFill>
                  <a:srgbClr val="00B050"/>
                </a:solidFill>
              </a:rPr>
              <a:t>41% Students of Color </a:t>
            </a:r>
          </a:p>
          <a:p>
            <a:pPr lvl="2"/>
            <a:r>
              <a:rPr lang="en-US" sz="2400" dirty="0" smtClean="0"/>
              <a:t>13% international student overall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Exceptional Quality: </a:t>
            </a:r>
          </a:p>
          <a:p>
            <a:pPr lvl="2"/>
            <a:r>
              <a:rPr lang="en-US" sz="2400" dirty="0" smtClean="0"/>
              <a:t>Mean SAT: 1296 </a:t>
            </a:r>
          </a:p>
          <a:p>
            <a:pPr lvl="2"/>
            <a:r>
              <a:rPr lang="en-US" sz="2400" dirty="0" smtClean="0">
                <a:solidFill>
                  <a:srgbClr val="00B050"/>
                </a:solidFill>
              </a:rPr>
              <a:t>Mean ACT: 28.9 </a:t>
            </a:r>
          </a:p>
          <a:p>
            <a:pPr lvl="2"/>
            <a:r>
              <a:rPr lang="en-US" sz="2400" dirty="0" smtClean="0">
                <a:solidFill>
                  <a:srgbClr val="00B050"/>
                </a:solidFill>
              </a:rPr>
              <a:t>162 Valedictorians &amp; Salutatorians</a:t>
            </a:r>
          </a:p>
          <a:p>
            <a:pPr lvl="2"/>
            <a:r>
              <a:rPr lang="en-US" sz="2400" dirty="0" smtClean="0">
                <a:solidFill>
                  <a:srgbClr val="00B050"/>
                </a:solidFill>
              </a:rPr>
              <a:t>583 Honors Students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2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71744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Fall 2019 Enrollment Highlights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>
                <a:solidFill>
                  <a:srgbClr val="0070C0"/>
                </a:solidFill>
              </a:rPr>
              <a:t>Regional Freshmen: 1,750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1051"/>
            <a:ext cx="10972800" cy="4245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Largest Classes at Stamford and Hartford </a:t>
            </a:r>
            <a:r>
              <a:rPr lang="en-US" sz="2400" dirty="0" smtClean="0"/>
              <a:t>(Second Year in a Row)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Exceptional Quality and Diversity: </a:t>
            </a:r>
          </a:p>
          <a:p>
            <a:pPr lvl="2"/>
            <a:r>
              <a:rPr lang="en-US" sz="2400" dirty="0" smtClean="0">
                <a:solidFill>
                  <a:srgbClr val="00B050"/>
                </a:solidFill>
              </a:rPr>
              <a:t>Mean SAT: 1113</a:t>
            </a:r>
          </a:p>
          <a:p>
            <a:pPr lvl="2"/>
            <a:r>
              <a:rPr lang="en-US" sz="2400" dirty="0" smtClean="0"/>
              <a:t>Mean ACT: 23.3</a:t>
            </a:r>
          </a:p>
          <a:p>
            <a:pPr lvl="2"/>
            <a:r>
              <a:rPr lang="en-US" sz="2400" dirty="0" smtClean="0"/>
              <a:t>16 Valedictorians &amp; Salutatorians</a:t>
            </a:r>
          </a:p>
          <a:p>
            <a:pPr lvl="2"/>
            <a:r>
              <a:rPr lang="en-US" sz="2400" dirty="0" smtClean="0"/>
              <a:t>22 New Honors students at Stamford</a:t>
            </a:r>
          </a:p>
          <a:p>
            <a:pPr lvl="2"/>
            <a:r>
              <a:rPr lang="en-US" sz="2400" dirty="0" smtClean="0"/>
              <a:t>Among US students, 53% Students of Color</a:t>
            </a:r>
          </a:p>
          <a:p>
            <a:pPr lvl="2"/>
            <a:r>
              <a:rPr lang="en-US" sz="2400" dirty="0" smtClean="0"/>
              <a:t>Nearly 70 international students and 50 out of state students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2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9132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Fall 2019 Enrollment Highlights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>
                <a:solidFill>
                  <a:srgbClr val="0070C0"/>
                </a:solidFill>
              </a:rPr>
              <a:t>Transfer Students: 959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13709"/>
            <a:ext cx="10972800" cy="42124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/>
              <a:t>741 Transfers at </a:t>
            </a:r>
            <a:r>
              <a:rPr lang="en-US" sz="2400" dirty="0" smtClean="0"/>
              <a:t>Storrs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218 Transfers at the </a:t>
            </a:r>
            <a:r>
              <a:rPr lang="en-US" sz="2400" dirty="0"/>
              <a:t>regional </a:t>
            </a:r>
            <a:r>
              <a:rPr lang="en-US" sz="2400" dirty="0" smtClean="0"/>
              <a:t>campuses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Transfers from 300 colleges &amp; universities</a:t>
            </a:r>
          </a:p>
          <a:p>
            <a:pPr marL="609585" lvl="1" indent="0">
              <a:buNone/>
            </a:pPr>
            <a:r>
              <a:rPr lang="en-US" sz="2400" dirty="0" smtClean="0"/>
              <a:t>(Including all 13 Connecticut Community Colleges)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87% are Connecticut residents; 13% nonresidents, from 22 states and 18 countries 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3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300" dirty="0" smtClean="0"/>
              <a:t>New Student Financial Aid Update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42335"/>
              </p:ext>
            </p:extLst>
          </p:nvPr>
        </p:nvGraphicFramePr>
        <p:xfrm>
          <a:off x="1123407" y="1567622"/>
          <a:ext cx="9562522" cy="425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2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179">
                  <a:extLst>
                    <a:ext uri="{9D8B030D-6E8A-4147-A177-3AD203B41FA5}">
                      <a16:colId xmlns:a16="http://schemas.microsoft.com/office/drawing/2014/main" val="1594539028"/>
                    </a:ext>
                  </a:extLst>
                </a:gridCol>
                <a:gridCol w="191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075">
                  <a:extLst>
                    <a:ext uri="{9D8B030D-6E8A-4147-A177-3AD203B41FA5}">
                      <a16:colId xmlns:a16="http://schemas.microsoft.com/office/drawing/2014/main" val="2133353872"/>
                    </a:ext>
                  </a:extLst>
                </a:gridCol>
              </a:tblGrid>
              <a:tr h="66850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Fall 2018</a:t>
                      </a:r>
                    </a:p>
                    <a:p>
                      <a:pPr algn="ctr"/>
                      <a:r>
                        <a:rPr lang="en-US" sz="1600" dirty="0" smtClean="0"/>
                        <a:t>(Census date)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Fall 2019</a:t>
                      </a:r>
                    </a:p>
                    <a:p>
                      <a:pPr algn="ctr"/>
                      <a:r>
                        <a:rPr lang="en-US" sz="1600" dirty="0" smtClean="0"/>
                        <a:t>(Sept. 1, 2019)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Difference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5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New Freshmen receiving Federal Pell 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+2%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277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New Freshmen receiving some form of financial aid </a:t>
                      </a:r>
                    </a:p>
                    <a:p>
                      <a:pPr algn="l"/>
                      <a:r>
                        <a:rPr lang="en-US" sz="1600" dirty="0" smtClean="0"/>
                        <a:t>(e.g. loans, grants, scholarships,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+10%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1165614"/>
                  </a:ext>
                </a:extLst>
              </a:tr>
              <a:tr h="7375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New Transfers receiving Federal Pell 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31%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-2%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New Transfers receiving some form of financial aid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(e.g. loans, grants, scholarships,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76%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77%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+1%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Student Enrollment Summary</a:t>
            </a:r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9/3/2019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256221"/>
              </p:ext>
            </p:extLst>
          </p:nvPr>
        </p:nvGraphicFramePr>
        <p:xfrm>
          <a:off x="940526" y="1578675"/>
          <a:ext cx="10149841" cy="4503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4370">
                  <a:extLst>
                    <a:ext uri="{9D8B030D-6E8A-4147-A177-3AD203B41FA5}">
                      <a16:colId xmlns:a16="http://schemas.microsoft.com/office/drawing/2014/main" val="1594539028"/>
                    </a:ext>
                  </a:extLst>
                </a:gridCol>
                <a:gridCol w="248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8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328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Fall 2018</a:t>
                      </a:r>
                      <a:r>
                        <a:rPr lang="en-US" sz="2400" baseline="0" dirty="0" smtClean="0"/>
                        <a:t> Actual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Fall 2019 Target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Fall 2019</a:t>
                      </a:r>
                      <a:r>
                        <a:rPr lang="en-US" sz="2400" baseline="0" dirty="0" smtClean="0"/>
                        <a:t> Actual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Storrs Freshmen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3,749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3,700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3,615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Storrs Spring</a:t>
                      </a:r>
                      <a:r>
                        <a:rPr lang="en-US" sz="2000" baseline="0" dirty="0" smtClean="0"/>
                        <a:t> Admission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165614"/>
                  </a:ext>
                </a:extLst>
              </a:tr>
              <a:tr h="6432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Storrs</a:t>
                      </a:r>
                      <a:r>
                        <a:rPr lang="en-US" sz="2000" baseline="0" dirty="0" smtClean="0"/>
                        <a:t> Transfers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Regional Freshmen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1,632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1,625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1,625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Regional Transfers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8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6,526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6,425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6,324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6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Questions?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3080"/>
            <a:ext cx="10515600" cy="45732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Nathan Fuerst, Vice President</a:t>
            </a:r>
          </a:p>
          <a:p>
            <a:pPr marL="0" indent="0" algn="ctr">
              <a:buNone/>
            </a:pPr>
            <a:r>
              <a:rPr lang="en-US" sz="2400" dirty="0" smtClean="0"/>
              <a:t>Division of Enrollment Planning &amp; Management</a:t>
            </a:r>
            <a:endParaRPr lang="en-US" sz="2400" dirty="0" smtClean="0">
              <a:hlinkClick r:id="rId3"/>
            </a:endParaRPr>
          </a:p>
          <a:p>
            <a:pPr marL="0" indent="0" algn="ctr">
              <a:buNone/>
            </a:pPr>
            <a:r>
              <a:rPr lang="en-US" sz="2400" dirty="0" smtClean="0">
                <a:hlinkClick r:id="rId3"/>
              </a:rPr>
              <a:t>nathan.fuerst@uconn.edu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486-1463</a:t>
            </a:r>
          </a:p>
          <a:p>
            <a:pPr marL="0" indent="0" algn="ctr">
              <a:buNone/>
            </a:pPr>
            <a:endParaRPr lang="en-US" sz="1700" dirty="0"/>
          </a:p>
          <a:p>
            <a:pPr marL="0" indent="0" algn="ctr">
              <a:buNone/>
            </a:pPr>
            <a:r>
              <a:rPr lang="en-US" sz="2800" u="sng" dirty="0" smtClean="0"/>
              <a:t>Storrs Campus Fall Open House Dates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1600" dirty="0" smtClean="0"/>
              <a:t> 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/>
              <a:t>Sunday, September 30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</a:t>
            </a:r>
          </a:p>
          <a:p>
            <a:pPr marL="0" indent="0" algn="ctr">
              <a:buNone/>
            </a:pPr>
            <a:r>
              <a:rPr lang="en-US" sz="2800" dirty="0" smtClean="0"/>
              <a:t>AND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b="1" dirty="0" smtClean="0"/>
              <a:t>Sunday, October 21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 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8802-F61D-4A2D-B7DD-5B1727A7E1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-oakleaf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white-oakleaf-wideformat-temp</Template>
  <TotalTime>92203</TotalTime>
  <Words>297</Words>
  <Application>Microsoft Office PowerPoint</Application>
  <PresentationFormat>Widescreen</PresentationFormat>
  <Paragraphs>109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white-oakleaf-template</vt:lpstr>
      <vt:lpstr>1_Custom Design</vt:lpstr>
      <vt:lpstr>Custom Design</vt:lpstr>
      <vt:lpstr>New Student Enrollment Update September 9, 2019</vt:lpstr>
      <vt:lpstr>Fall 2019 Enrollment Highlights Storrs Freshmen: 3,615</vt:lpstr>
      <vt:lpstr>Fall 2019 Enrollment Highlights Regional Freshmen: 1,750</vt:lpstr>
      <vt:lpstr>Fall 2019 Enrollment Highlights Transfer Students: 959</vt:lpstr>
      <vt:lpstr>New Student Financial Aid Update</vt:lpstr>
      <vt:lpstr>New Student Enrollment Summary</vt:lpstr>
      <vt:lpstr>Questions?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Student Enrollment Update</dc:title>
  <dc:creator>Fuerst, Nathan</dc:creator>
  <cp:lastModifiedBy>Galli, Cheryl</cp:lastModifiedBy>
  <cp:revision>133</cp:revision>
  <cp:lastPrinted>2019-09-06T14:39:27Z</cp:lastPrinted>
  <dcterms:created xsi:type="dcterms:W3CDTF">2015-09-03T13:38:57Z</dcterms:created>
  <dcterms:modified xsi:type="dcterms:W3CDTF">2019-09-09T13:32:20Z</dcterms:modified>
</cp:coreProperties>
</file>