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6" r:id="rId2"/>
    <p:sldId id="498" r:id="rId3"/>
    <p:sldId id="501" r:id="rId4"/>
    <p:sldId id="484" r:id="rId5"/>
    <p:sldId id="507" r:id="rId6"/>
    <p:sldId id="487" r:id="rId7"/>
    <p:sldId id="505" r:id="rId8"/>
    <p:sldId id="506" r:id="rId9"/>
    <p:sldId id="502" r:id="rId10"/>
    <p:sldId id="500" r:id="rId11"/>
    <p:sldId id="488" r:id="rId12"/>
    <p:sldId id="499" r:id="rId13"/>
    <p:sldId id="504" r:id="rId14"/>
    <p:sldId id="483" r:id="rId15"/>
    <p:sldId id="497" r:id="rId16"/>
    <p:sldId id="490" r:id="rId17"/>
    <p:sldId id="495" r:id="rId18"/>
    <p:sldId id="493"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06AB65-405E-42C3-B966-D5515B6DCFD3}">
          <p14:sldIdLst>
            <p14:sldId id="256"/>
            <p14:sldId id="498"/>
            <p14:sldId id="501"/>
            <p14:sldId id="484"/>
            <p14:sldId id="507"/>
            <p14:sldId id="487"/>
            <p14:sldId id="505"/>
            <p14:sldId id="506"/>
            <p14:sldId id="502"/>
            <p14:sldId id="500"/>
            <p14:sldId id="488"/>
            <p14:sldId id="499"/>
            <p14:sldId id="504"/>
            <p14:sldId id="483"/>
            <p14:sldId id="497"/>
            <p14:sldId id="490"/>
            <p14:sldId id="495"/>
            <p14:sldId id="4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ncer, Katrina" initials="SK" lastIdx="5" clrIdx="0">
    <p:extLst/>
  </p:cmAuthor>
  <p:cmAuthor id="2" name="Lloyd Blanchard" initials="LB" lastIdx="1" clrIdx="1">
    <p:extLst>
      <p:ext uri="{19B8F6BF-5375-455C-9EA6-DF929625EA0E}">
        <p15:presenceInfo xmlns:p15="http://schemas.microsoft.com/office/powerpoint/2012/main" userId="64e8b3be9ccc82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87794" autoAdjust="0"/>
  </p:normalViewPr>
  <p:slideViewPr>
    <p:cSldViewPr>
      <p:cViewPr varScale="1">
        <p:scale>
          <a:sx n="60" d="100"/>
          <a:sy n="60" d="100"/>
        </p:scale>
        <p:origin x="1616"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2496" y="878"/>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GROVE.AD.UCONN.EDU\EFS\OBP\Budget\Biennium%20Budgets\Biennium%20Budget%202020%20&amp;%202021\BOT%20documents\BOT%20FY20%20FA\Data%20for%20slides%20FY20%20BOT%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GROVE.AD.UCONN.EDU\EFS\OBP\Budget\Biennium%20Budgets\Biennium%20Budget%202020%20&amp;%202021\BOT%20documents\BOT%20FY20%20FA\Data%20for%20slides%20FY20%20BOT%20.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601049868766403E-3"/>
          <c:y val="0.17784357941172846"/>
          <c:w val="0.83699642090193271"/>
          <c:h val="0.8150626594210933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08D-4006-81C0-F90F025FE606}"/>
              </c:ext>
            </c:extLst>
          </c:dPt>
          <c:dPt>
            <c:idx val="1"/>
            <c:bubble3D val="0"/>
            <c:spPr>
              <a:solidFill>
                <a:schemeClr val="accent1">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208D-4006-81C0-F90F025FE606}"/>
              </c:ext>
            </c:extLst>
          </c:dPt>
          <c:dPt>
            <c:idx val="2"/>
            <c:bubble3D val="0"/>
            <c:spPr>
              <a:solidFill>
                <a:schemeClr val="accent1">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208D-4006-81C0-F90F025FE606}"/>
              </c:ext>
            </c:extLst>
          </c:dPt>
          <c:dPt>
            <c:idx val="3"/>
            <c:bubble3D val="0"/>
            <c:spPr>
              <a:solidFill>
                <a:schemeClr val="accent1">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208D-4006-81C0-F90F025FE60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08D-4006-81C0-F90F025FE60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208D-4006-81C0-F90F025FE606}"/>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208D-4006-81C0-F90F025FE606}"/>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208D-4006-81C0-F90F025FE606}"/>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208D-4006-81C0-F90F025FE606}"/>
              </c:ext>
            </c:extLst>
          </c:dPt>
          <c:dLbls>
            <c:dLbl>
              <c:idx val="0"/>
              <c:layout>
                <c:manualLayout>
                  <c:x val="-0.18534173228346457"/>
                  <c:y val="-0.1916431924882629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208D-4006-81C0-F90F025FE606}"/>
                </c:ext>
              </c:extLst>
            </c:dLbl>
            <c:dLbl>
              <c:idx val="1"/>
              <c:layout>
                <c:manualLayout>
                  <c:x val="0.15835151515151513"/>
                  <c:y val="-0.16050645077815978"/>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208D-4006-81C0-F90F025FE606}"/>
                </c:ext>
              </c:extLst>
            </c:dLbl>
            <c:dLbl>
              <c:idx val="2"/>
              <c:layout>
                <c:manualLayout>
                  <c:x val="0.14027182056788354"/>
                  <c:y val="0.11668157677473415"/>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208D-4006-81C0-F90F025FE606}"/>
                </c:ext>
              </c:extLst>
            </c:dLbl>
            <c:dLbl>
              <c:idx val="3"/>
              <c:layout>
                <c:manualLayout>
                  <c:x val="-4.9800126862242812E-2"/>
                  <c:y val="0.19442421575915728"/>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208D-4006-81C0-F90F025FE606}"/>
                </c:ext>
              </c:extLst>
            </c:dLbl>
            <c:dLbl>
              <c:idx val="4"/>
              <c:layout>
                <c:manualLayout>
                  <c:x val="-0.13343192129332523"/>
                  <c:y val="-0.1122980292203359"/>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Calibri" panose="020F0502020204030204" pitchFamily="34"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203407423115342"/>
                      <c:h val="0.16453886183302233"/>
                    </c:manualLayout>
                  </c15:layout>
                </c:ext>
                <c:ext xmlns:c16="http://schemas.microsoft.com/office/drawing/2014/chart" uri="{C3380CC4-5D6E-409C-BE32-E72D297353CC}">
                  <c16:uniqueId val="{00000009-208D-4006-81C0-F90F025FE606}"/>
                </c:ext>
              </c:extLst>
            </c:dLbl>
            <c:dLbl>
              <c:idx val="5"/>
              <c:layout>
                <c:manualLayout>
                  <c:x val="5.6271031323068849E-2"/>
                  <c:y val="-0.14129736673089274"/>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Calibri" panose="020F0502020204030204" pitchFamily="34"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7113158516418617"/>
                      <c:h val="0.12581888246628131"/>
                    </c:manualLayout>
                  </c15:layout>
                </c:ext>
                <c:ext xmlns:c16="http://schemas.microsoft.com/office/drawing/2014/chart" uri="{C3380CC4-5D6E-409C-BE32-E72D297353CC}">
                  <c16:uniqueId val="{0000000B-208D-4006-81C0-F90F025FE606}"/>
                </c:ext>
              </c:extLst>
            </c:dLbl>
            <c:dLbl>
              <c:idx val="6"/>
              <c:layout>
                <c:manualLayout>
                  <c:x val="4.6744737170079112E-2"/>
                  <c:y val="3.1845007813329396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Calibri" panose="020F0502020204030204" pitchFamily="34"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210102103643844"/>
                      <c:h val="0.21371504862470225"/>
                    </c:manualLayout>
                  </c15:layout>
                </c:ext>
                <c:ext xmlns:c16="http://schemas.microsoft.com/office/drawing/2014/chart" uri="{C3380CC4-5D6E-409C-BE32-E72D297353CC}">
                  <c16:uniqueId val="{0000000D-208D-4006-81C0-F90F025FE606}"/>
                </c:ext>
              </c:extLst>
            </c:dLbl>
            <c:dLbl>
              <c:idx val="7"/>
              <c:layout>
                <c:manualLayout>
                  <c:x val="6.1036736106073207E-2"/>
                  <c:y val="6.048503330147309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F-208D-4006-81C0-F90F025FE606}"/>
                </c:ext>
              </c:extLst>
            </c:dLbl>
            <c:dLbl>
              <c:idx val="8"/>
              <c:layout>
                <c:manualLayout>
                  <c:x val="6.0223664458668391E-2"/>
                  <c:y val="6.75385230025437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1-208D-4006-81C0-F90F025FE60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Calibri" panose="020F0502020204030204" pitchFamily="34" charset="0"/>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'Revenue and Expense Pie'!$B$34:$B$42</c:f>
              <c:strCache>
                <c:ptCount val="9"/>
                <c:pt idx="0">
                  <c:v>State Support</c:v>
                </c:pt>
                <c:pt idx="1">
                  <c:v>Tuition</c:v>
                </c:pt>
                <c:pt idx="2">
                  <c:v>Fees</c:v>
                </c:pt>
                <c:pt idx="3">
                  <c:v>Auxiliary Enterprise Revenue</c:v>
                </c:pt>
                <c:pt idx="4">
                  <c:v>Grants &amp; Contracts</c:v>
                </c:pt>
                <c:pt idx="5">
                  <c:v>Foundation</c:v>
                </c:pt>
                <c:pt idx="6">
                  <c:v>Sales &amp; Services</c:v>
                </c:pt>
                <c:pt idx="7">
                  <c:v>Research Fund</c:v>
                </c:pt>
                <c:pt idx="8">
                  <c:v>Other Revenue</c:v>
                </c:pt>
              </c:strCache>
            </c:strRef>
          </c:cat>
          <c:val>
            <c:numRef>
              <c:f>'Revenue and Expense Pie'!$C$34:$C$42</c:f>
              <c:numCache>
                <c:formatCode>0.0%</c:formatCode>
                <c:ptCount val="9"/>
                <c:pt idx="0">
                  <c:v>0.25726218448555821</c:v>
                </c:pt>
                <c:pt idx="1">
                  <c:v>0.30697942831686975</c:v>
                </c:pt>
                <c:pt idx="2">
                  <c:v>0.10144695919586405</c:v>
                </c:pt>
                <c:pt idx="3">
                  <c:v>0.15115227207315546</c:v>
                </c:pt>
                <c:pt idx="4">
                  <c:v>5.9635985243633054E-2</c:v>
                </c:pt>
                <c:pt idx="5">
                  <c:v>1.5027463972743155E-2</c:v>
                </c:pt>
                <c:pt idx="6">
                  <c:v>1.64259010722804E-2</c:v>
                </c:pt>
                <c:pt idx="7">
                  <c:v>7.9731560000897747E-2</c:v>
                </c:pt>
                <c:pt idx="8">
                  <c:v>1.0338245638998147E-2</c:v>
                </c:pt>
              </c:numCache>
            </c:numRef>
          </c:val>
          <c:extLst>
            <c:ext xmlns:c16="http://schemas.microsoft.com/office/drawing/2014/chart" uri="{C3380CC4-5D6E-409C-BE32-E72D297353CC}">
              <c16:uniqueId val="{00000012-208D-4006-81C0-F90F025FE606}"/>
            </c:ext>
          </c:extLst>
        </c:ser>
        <c:dLbls>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44761592300963E-2"/>
          <c:y val="0.10070731604090681"/>
          <c:w val="0.97715524783539986"/>
          <c:h val="0.70269414370078742"/>
        </c:manualLayout>
      </c:layout>
      <c:lineChart>
        <c:grouping val="standard"/>
        <c:varyColors val="0"/>
        <c:ser>
          <c:idx val="0"/>
          <c:order val="0"/>
          <c:tx>
            <c:strRef>
              <c:f>Sheet1!$B$1</c:f>
              <c:strCache>
                <c:ptCount val="1"/>
                <c:pt idx="0">
                  <c:v>Allotment</c:v>
                </c:pt>
              </c:strCache>
            </c:strRef>
          </c:tx>
          <c:spPr>
            <a:ln w="38100"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3-D48D-415B-953E-514A67AD751D}"/>
                </c:ext>
              </c:extLst>
            </c:dLbl>
            <c:dLbl>
              <c:idx val="2"/>
              <c:delete val="1"/>
              <c:extLst>
                <c:ext xmlns:c15="http://schemas.microsoft.com/office/drawing/2012/chart" uri="{CE6537A1-D6FC-4f65-9D91-7224C49458BB}"/>
                <c:ext xmlns:c16="http://schemas.microsoft.com/office/drawing/2014/chart" uri="{C3380CC4-5D6E-409C-BE32-E72D297353CC}">
                  <c16:uniqueId val="{00000004-D48D-415B-953E-514A67AD751D}"/>
                </c:ext>
              </c:extLst>
            </c:dLbl>
            <c:dLbl>
              <c:idx val="3"/>
              <c:layout>
                <c:manualLayout>
                  <c:x val="-4.4114665354330708E-2"/>
                  <c:y val="3.33594980314960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48D-415B-953E-514A67AD751D}"/>
                </c:ext>
              </c:extLst>
            </c:dLbl>
            <c:dLbl>
              <c:idx val="4"/>
              <c:delete val="1"/>
              <c:extLst>
                <c:ext xmlns:c15="http://schemas.microsoft.com/office/drawing/2012/chart" uri="{CE6537A1-D6FC-4f65-9D91-7224C49458BB}"/>
                <c:ext xmlns:c16="http://schemas.microsoft.com/office/drawing/2014/chart" uri="{C3380CC4-5D6E-409C-BE32-E72D297353CC}">
                  <c16:uniqueId val="{00000006-D48D-415B-953E-514A67AD751D}"/>
                </c:ext>
              </c:extLst>
            </c:dLbl>
            <c:dLbl>
              <c:idx val="5"/>
              <c:delete val="1"/>
              <c:extLst>
                <c:ext xmlns:c15="http://schemas.microsoft.com/office/drawing/2012/chart" uri="{CE6537A1-D6FC-4f65-9D91-7224C49458BB}"/>
                <c:ext xmlns:c16="http://schemas.microsoft.com/office/drawing/2014/chart" uri="{C3380CC4-5D6E-409C-BE32-E72D297353CC}">
                  <c16:uniqueId val="{00000007-D48D-415B-953E-514A67AD751D}"/>
                </c:ext>
              </c:extLst>
            </c:dLbl>
            <c:dLbl>
              <c:idx val="6"/>
              <c:layout>
                <c:manualLayout>
                  <c:x val="-4.4461942257217849E-2"/>
                  <c:y val="-4.164040628595594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48D-415B-953E-514A67AD751D}"/>
                </c:ext>
              </c:extLst>
            </c:dLbl>
            <c:dLbl>
              <c:idx val="7"/>
              <c:delete val="1"/>
              <c:extLst>
                <c:ext xmlns:c15="http://schemas.microsoft.com/office/drawing/2012/chart" uri="{CE6537A1-D6FC-4f65-9D91-7224C49458BB}"/>
                <c:ext xmlns:c16="http://schemas.microsoft.com/office/drawing/2014/chart" uri="{C3380CC4-5D6E-409C-BE32-E72D297353CC}">
                  <c16:uniqueId val="{00000009-D48D-415B-953E-514A67AD751D}"/>
                </c:ext>
              </c:extLst>
            </c:dLbl>
            <c:dLbl>
              <c:idx val="8"/>
              <c:delete val="1"/>
              <c:extLst>
                <c:ext xmlns:c15="http://schemas.microsoft.com/office/drawing/2012/chart" uri="{CE6537A1-D6FC-4f65-9D91-7224C49458BB}"/>
                <c:ext xmlns:c16="http://schemas.microsoft.com/office/drawing/2014/chart" uri="{C3380CC4-5D6E-409C-BE32-E72D297353CC}">
                  <c16:uniqueId val="{0000000A-D48D-415B-953E-514A67AD751D}"/>
                </c:ext>
              </c:extLst>
            </c:dLbl>
            <c:dLbl>
              <c:idx val="9"/>
              <c:delete val="1"/>
              <c:extLst>
                <c:ext xmlns:c15="http://schemas.microsoft.com/office/drawing/2012/chart" uri="{CE6537A1-D6FC-4f65-9D91-7224C49458BB}"/>
                <c:ext xmlns:c16="http://schemas.microsoft.com/office/drawing/2014/chart" uri="{C3380CC4-5D6E-409C-BE32-E72D297353CC}">
                  <c16:uniqueId val="{0000000B-D48D-415B-953E-514A67AD751D}"/>
                </c:ext>
              </c:extLst>
            </c:dLbl>
            <c:dLbl>
              <c:idx val="10"/>
              <c:layout>
                <c:manualLayout>
                  <c:x val="-1.3015365266841644E-3"/>
                  <c:y val="8.106263744664132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A69-48D4-AE42-56108679E106}"/>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FY10</c:v>
                </c:pt>
                <c:pt idx="1">
                  <c:v>FY11</c:v>
                </c:pt>
                <c:pt idx="2">
                  <c:v>FY12</c:v>
                </c:pt>
                <c:pt idx="3">
                  <c:v>FY13</c:v>
                </c:pt>
                <c:pt idx="4">
                  <c:v>FY14</c:v>
                </c:pt>
                <c:pt idx="5">
                  <c:v>FY15</c:v>
                </c:pt>
                <c:pt idx="6">
                  <c:v>FY16</c:v>
                </c:pt>
                <c:pt idx="7">
                  <c:v>FY17</c:v>
                </c:pt>
                <c:pt idx="8">
                  <c:v>FY18</c:v>
                </c:pt>
                <c:pt idx="9">
                  <c:v>FY19 </c:v>
                </c:pt>
                <c:pt idx="10">
                  <c:v>FY20 Budget</c:v>
                </c:pt>
              </c:strCache>
            </c:strRef>
          </c:cat>
          <c:val>
            <c:numRef>
              <c:f>Sheet1!$B$2:$B$12</c:f>
              <c:numCache>
                <c:formatCode>General</c:formatCode>
                <c:ptCount val="11"/>
                <c:pt idx="0">
                  <c:v>233</c:v>
                </c:pt>
                <c:pt idx="1">
                  <c:v>232.6</c:v>
                </c:pt>
                <c:pt idx="2">
                  <c:v>205.6</c:v>
                </c:pt>
                <c:pt idx="3">
                  <c:v>195.8</c:v>
                </c:pt>
                <c:pt idx="4">
                  <c:v>202.6</c:v>
                </c:pt>
                <c:pt idx="5">
                  <c:v>222.2</c:v>
                </c:pt>
                <c:pt idx="6">
                  <c:v>240.6</c:v>
                </c:pt>
                <c:pt idx="7">
                  <c:v>220.7</c:v>
                </c:pt>
                <c:pt idx="8">
                  <c:v>191.4</c:v>
                </c:pt>
                <c:pt idx="9">
                  <c:v>195</c:v>
                </c:pt>
                <c:pt idx="10">
                  <c:v>200.4</c:v>
                </c:pt>
              </c:numCache>
            </c:numRef>
          </c:val>
          <c:smooth val="0"/>
          <c:extLst>
            <c:ext xmlns:c16="http://schemas.microsoft.com/office/drawing/2014/chart" uri="{C3380CC4-5D6E-409C-BE32-E72D297353CC}">
              <c16:uniqueId val="{00000000-D48D-415B-953E-514A67AD751D}"/>
            </c:ext>
          </c:extLst>
        </c:ser>
        <c:dLbls>
          <c:showLegendKey val="0"/>
          <c:showVal val="0"/>
          <c:showCatName val="0"/>
          <c:showSerName val="0"/>
          <c:showPercent val="0"/>
          <c:showBubbleSize val="0"/>
        </c:dLbls>
        <c:smooth val="0"/>
        <c:axId val="458181248"/>
        <c:axId val="458179288"/>
      </c:lineChart>
      <c:catAx>
        <c:axId val="45818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58179288"/>
        <c:crosses val="autoZero"/>
        <c:auto val="1"/>
        <c:lblAlgn val="ctr"/>
        <c:lblOffset val="100"/>
        <c:noMultiLvlLbl val="0"/>
      </c:catAx>
      <c:valAx>
        <c:axId val="458179288"/>
        <c:scaling>
          <c:orientation val="minMax"/>
          <c:min val="175"/>
        </c:scaling>
        <c:delete val="1"/>
        <c:axPos val="l"/>
        <c:majorGridlines>
          <c:spPr>
            <a:ln w="9525" cap="flat" cmpd="sng" algn="ctr">
              <a:noFill/>
              <a:round/>
            </a:ln>
            <a:effectLst/>
          </c:spPr>
        </c:majorGridlines>
        <c:numFmt formatCode="General" sourceLinked="1"/>
        <c:majorTickMark val="none"/>
        <c:minorTickMark val="none"/>
        <c:tickLblPos val="nextTo"/>
        <c:crossAx val="458181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440496683953136"/>
          <c:y val="0.17077032622373933"/>
          <c:w val="0.82678411429492715"/>
          <c:h val="0.8057822684343816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7F6-4938-82F9-5BC873B3724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7F6-4938-82F9-5BC873B3724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7F6-4938-82F9-5BC873B3724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7F6-4938-82F9-5BC873B3724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87F6-4938-82F9-5BC873B3724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87F6-4938-82F9-5BC873B3724B}"/>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87F6-4938-82F9-5BC873B3724B}"/>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87F6-4938-82F9-5BC873B3724B}"/>
              </c:ext>
            </c:extLst>
          </c:dPt>
          <c:dLbls>
            <c:dLbl>
              <c:idx val="0"/>
              <c:layout>
                <c:manualLayout>
                  <c:x val="-0.15843069031346213"/>
                  <c:y val="-0.14839115882957227"/>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87F6-4938-82F9-5BC873B3724B}"/>
                </c:ext>
              </c:extLst>
            </c:dLbl>
            <c:dLbl>
              <c:idx val="1"/>
              <c:layout>
                <c:manualLayout>
                  <c:x val="0.15142381333518037"/>
                  <c:y val="-0.1740671216294451"/>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87F6-4938-82F9-5BC873B3724B}"/>
                </c:ext>
              </c:extLst>
            </c:dLbl>
            <c:dLbl>
              <c:idx val="3"/>
              <c:layout>
                <c:manualLayout>
                  <c:x val="-4.0164206080554064E-2"/>
                  <c:y val="7.6140407450384473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Calibri" panose="020F050202020403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686328228420989"/>
                      <c:h val="0.13020443984563795"/>
                    </c:manualLayout>
                  </c15:layout>
                </c:ext>
                <c:ext xmlns:c16="http://schemas.microsoft.com/office/drawing/2014/chart" uri="{C3380CC4-5D6E-409C-BE32-E72D297353CC}">
                  <c16:uniqueId val="{00000007-87F6-4938-82F9-5BC873B3724B}"/>
                </c:ext>
              </c:extLst>
            </c:dLbl>
            <c:dLbl>
              <c:idx val="4"/>
              <c:layout>
                <c:manualLayout>
                  <c:x val="-9.049543794599943E-2"/>
                  <c:y val="-5.2517597157164884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87F6-4938-82F9-5BC873B3724B}"/>
                </c:ext>
              </c:extLst>
            </c:dLbl>
            <c:dLbl>
              <c:idx val="5"/>
              <c:layout>
                <c:manualLayout>
                  <c:x val="2.2228571080978886E-2"/>
                  <c:y val="1.3923453863104045E-7"/>
                </c:manualLayout>
              </c:layout>
              <c:tx>
                <c:rich>
                  <a:bodyPr/>
                  <a:lstStyle/>
                  <a:p>
                    <a:fld id="{340245BA-F2AF-4EF6-B457-3C998A25F450}" type="CATEGORYNAME">
                      <a:rPr lang="en-US"/>
                      <a:pPr/>
                      <a:t>[CATEGORY NAME]</a:t>
                    </a:fld>
                    <a:r>
                      <a:rPr lang="en-US" baseline="0" dirty="0"/>
                      <a:t> </a:t>
                    </a:r>
                  </a:p>
                  <a:p>
                    <a:fld id="{62307A87-5E68-49FC-BD2E-1DA6E9CC5ABE}" type="VALUE">
                      <a:rPr lang="en-US" baseline="0"/>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5136484921976882"/>
                      <c:h val="0.22075050670906923"/>
                    </c:manualLayout>
                  </c15:layout>
                  <c15:dlblFieldTable/>
                  <c15:showDataLabelsRange val="0"/>
                </c:ext>
                <c:ext xmlns:c16="http://schemas.microsoft.com/office/drawing/2014/chart" uri="{C3380CC4-5D6E-409C-BE32-E72D297353CC}">
                  <c16:uniqueId val="{0000000B-87F6-4938-82F9-5BC873B3724B}"/>
                </c:ext>
              </c:extLst>
            </c:dLbl>
            <c:dLbl>
              <c:idx val="6"/>
              <c:layout>
                <c:manualLayout>
                  <c:x val="9.4696542320387087E-2"/>
                  <c:y val="-1.3262089804606605E-2"/>
                </c:manualLayout>
              </c:layout>
              <c:tx>
                <c:rich>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Calibri" panose="020F0502020204030204" pitchFamily="34" charset="0"/>
                        <a:ea typeface="+mn-ea"/>
                        <a:cs typeface="+mn-cs"/>
                      </a:defRPr>
                    </a:pPr>
                    <a:r>
                      <a:rPr lang="en-US" dirty="0"/>
                      <a:t>Debt Service/</a:t>
                    </a:r>
                  </a:p>
                  <a:p>
                    <a:pPr>
                      <a:defRPr sz="1400" b="1" i="0" u="none" strike="noStrike" kern="1200" baseline="0">
                        <a:solidFill>
                          <a:sysClr val="windowText" lastClr="000000"/>
                        </a:solidFill>
                        <a:latin typeface="Calibri" panose="020F0502020204030204" pitchFamily="34" charset="0"/>
                        <a:ea typeface="+mn-ea"/>
                        <a:cs typeface="+mn-cs"/>
                      </a:defRPr>
                    </a:pPr>
                    <a:r>
                      <a:rPr lang="en-US" dirty="0"/>
                      <a:t>Projects </a:t>
                    </a:r>
                  </a:p>
                  <a:p>
                    <a:pPr>
                      <a:defRPr sz="1400" b="1" i="0" u="none" strike="noStrike" kern="1200" baseline="0">
                        <a:solidFill>
                          <a:sysClr val="windowText" lastClr="000000"/>
                        </a:solidFill>
                        <a:latin typeface="Calibri" panose="020F0502020204030204" pitchFamily="34" charset="0"/>
                        <a:ea typeface="+mn-ea"/>
                        <a:cs typeface="+mn-cs"/>
                      </a:defRPr>
                    </a:pPr>
                    <a:fld id="{0D1CD79D-1852-445D-8898-3D2840132308}" type="VALUE">
                      <a:rPr lang="en-US"/>
                      <a:pPr>
                        <a:defRPr sz="1400" b="1" i="0" u="none" strike="noStrike" kern="1200" baseline="0">
                          <a:solidFill>
                            <a:sysClr val="windowText" lastClr="000000"/>
                          </a:solidFill>
                          <a:latin typeface="Calibri" panose="020F0502020204030204" pitchFamily="34" charset="0"/>
                          <a:ea typeface="+mn-ea"/>
                          <a:cs typeface="+mn-cs"/>
                        </a:defRPr>
                      </a:pPr>
                      <a:t>[VALUE]</a:t>
                    </a:fld>
                    <a:endParaRPr lang="en-US"/>
                  </a:p>
                </c:rich>
              </c:tx>
              <c:numFmt formatCode="0.0%" sourceLinked="0"/>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1868681051410255"/>
                      <c:h val="0.21346659749494787"/>
                    </c:manualLayout>
                  </c15:layout>
                  <c15:dlblFieldTable/>
                  <c15:showDataLabelsRange val="0"/>
                </c:ext>
                <c:ext xmlns:c16="http://schemas.microsoft.com/office/drawing/2014/chart" uri="{C3380CC4-5D6E-409C-BE32-E72D297353CC}">
                  <c16:uniqueId val="{0000000D-87F6-4938-82F9-5BC873B3724B}"/>
                </c:ext>
              </c:extLst>
            </c:dLbl>
            <c:dLbl>
              <c:idx val="7"/>
              <c:layout>
                <c:manualLayout>
                  <c:x val="0.14791713718970254"/>
                  <c:y val="0.15497026924896612"/>
                </c:manualLayout>
              </c:layout>
              <c:tx>
                <c:rich>
                  <a:bodyPr/>
                  <a:lstStyle/>
                  <a:p>
                    <a:fld id="{AD66EA65-86A3-46C9-86DA-108C81205B22}" type="CATEGORYNAME">
                      <a:rPr lang="en-US"/>
                      <a:pPr/>
                      <a:t>[CATEGORY NAME]</a:t>
                    </a:fld>
                    <a:endParaRPr lang="en-US" dirty="0"/>
                  </a:p>
                  <a:p>
                    <a:r>
                      <a:rPr lang="en-US" baseline="0" dirty="0"/>
                      <a:t> </a:t>
                    </a:r>
                    <a:fld id="{9D5BD8F0-EE7F-4E0A-AB40-269DE4D65B42}" type="VALUE">
                      <a:rPr lang="en-US" baseline="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87F6-4938-82F9-5BC873B3724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Calibri" panose="020F050202020403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'Revenue and Expense Pie'!$B$46:$B$53</c:f>
              <c:strCache>
                <c:ptCount val="8"/>
                <c:pt idx="0">
                  <c:v>Salaries &amp; Wages</c:v>
                </c:pt>
                <c:pt idx="1">
                  <c:v>Fringe Benefits</c:v>
                </c:pt>
                <c:pt idx="2">
                  <c:v>Other Expenses</c:v>
                </c:pt>
                <c:pt idx="3">
                  <c:v>Energy</c:v>
                </c:pt>
                <c:pt idx="4">
                  <c:v>Equipment</c:v>
                </c:pt>
                <c:pt idx="5">
                  <c:v>Student Financial Aid</c:v>
                </c:pt>
                <c:pt idx="6">
                  <c:v>Debt Service/Projects</c:v>
                </c:pt>
                <c:pt idx="7">
                  <c:v>Research Fund</c:v>
                </c:pt>
              </c:strCache>
            </c:strRef>
          </c:cat>
          <c:val>
            <c:numRef>
              <c:f>'Revenue and Expense Pie'!$C$46:$C$53</c:f>
              <c:numCache>
                <c:formatCode>0.0%</c:formatCode>
                <c:ptCount val="8"/>
                <c:pt idx="0">
                  <c:v>0.35641822873355072</c:v>
                </c:pt>
                <c:pt idx="1">
                  <c:v>0.21777393033858494</c:v>
                </c:pt>
                <c:pt idx="2">
                  <c:v>0.15998125993296067</c:v>
                </c:pt>
                <c:pt idx="3">
                  <c:v>1.4111181313284179E-2</c:v>
                </c:pt>
                <c:pt idx="4">
                  <c:v>1.7449684852465647E-2</c:v>
                </c:pt>
                <c:pt idx="5">
                  <c:v>0.13301464306514882</c:v>
                </c:pt>
                <c:pt idx="6">
                  <c:v>2.1258678782624118E-2</c:v>
                </c:pt>
                <c:pt idx="7">
                  <c:v>7.9992392981380916E-2</c:v>
                </c:pt>
              </c:numCache>
            </c:numRef>
          </c:val>
          <c:extLst>
            <c:ext xmlns:c16="http://schemas.microsoft.com/office/drawing/2014/chart" uri="{C3380CC4-5D6E-409C-BE32-E72D297353CC}">
              <c16:uniqueId val="{00000010-87F6-4938-82F9-5BC873B3724B}"/>
            </c:ext>
          </c:extLst>
        </c:ser>
        <c:dLbls>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6540390784485273E-2"/>
          <c:y val="0.15029081895733873"/>
          <c:w val="0.79166666666666663"/>
          <c:h val="0.71405018949376731"/>
        </c:manualLayout>
      </c:layout>
      <c:pie3DChart>
        <c:varyColors val="1"/>
        <c:ser>
          <c:idx val="0"/>
          <c:order val="0"/>
          <c:tx>
            <c:strRef>
              <c:f>Sheet1!$B$1</c:f>
              <c:strCache>
                <c:ptCount val="1"/>
                <c:pt idx="0">
                  <c:v>Fringe</c:v>
                </c:pt>
              </c:strCache>
            </c:strRef>
          </c:tx>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528A-4196-8A75-DDC0646CEF16}"/>
              </c:ext>
            </c:extLst>
          </c:dPt>
          <c:dPt>
            <c:idx val="1"/>
            <c:bubble3D val="0"/>
            <c:spPr>
              <a:solidFill>
                <a:schemeClr val="tx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528A-4196-8A75-DDC0646CEF16}"/>
              </c:ext>
            </c:extLst>
          </c:dPt>
          <c:dLbls>
            <c:dLbl>
              <c:idx val="0"/>
              <c:layout>
                <c:manualLayout>
                  <c:x val="-0.24112787984835235"/>
                  <c:y val="-0.14025692243169158"/>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000" b="1" baseline="0" dirty="0" smtClean="0">
                        <a:solidFill>
                          <a:schemeClr val="tx1"/>
                        </a:solidFill>
                        <a:latin typeface=" calibri"/>
                      </a:rPr>
                      <a:t>State’s unfunded pension and healthcare liabilities, </a:t>
                    </a:r>
                    <a:fld id="{4FBD8191-7F26-4299-8322-DF2DC07A077F}" type="VALUE">
                      <a:rPr lang="en-US" sz="1000" b="1" baseline="0">
                        <a:solidFill>
                          <a:schemeClr val="tx1"/>
                        </a:solidFill>
                        <a:latin typeface=" calibri"/>
                      </a:rPr>
                      <a:pPr>
                        <a:defRPr/>
                      </a:pPr>
                      <a:t>[VALUE]</a:t>
                    </a:fld>
                    <a:endParaRPr lang="en-US" sz="1000" b="1" baseline="0" dirty="0" smtClean="0">
                      <a:solidFill>
                        <a:schemeClr val="tx1"/>
                      </a:solidFill>
                      <a:latin typeface=" calibri"/>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8118751822688826"/>
                      <c:h val="0.48120544553508016"/>
                    </c:manualLayout>
                  </c15:layout>
                  <c15:dlblFieldTable/>
                  <c15:showDataLabelsRange val="0"/>
                </c:ext>
                <c:ext xmlns:c16="http://schemas.microsoft.com/office/drawing/2014/chart" uri="{C3380CC4-5D6E-409C-BE32-E72D297353CC}">
                  <c16:uniqueId val="{00000001-528A-4196-8A75-DDC0646CEF16}"/>
                </c:ext>
              </c:extLst>
            </c:dLbl>
            <c:dLbl>
              <c:idx val="1"/>
              <c:layout>
                <c:manualLayout>
                  <c:x val="0.25099168853893261"/>
                  <c:y val="9.0866365449275274E-2"/>
                </c:manualLayout>
              </c:layout>
              <c:tx>
                <c:rich>
                  <a:bodyPr rot="0" spcFirstLastPara="1" vertOverflow="ellipsis" vert="horz" wrap="square" lIns="38100" tIns="19050" rIns="38100" bIns="19050" anchor="ctr" anchorCtr="0">
                    <a:noAutofit/>
                  </a:bodyPr>
                  <a:lstStyle/>
                  <a:p>
                    <a:pPr algn="ctr" rtl="0">
                      <a:defRPr sz="1197" b="0" i="0" u="none" strike="noStrike" kern="1200" baseline="0">
                        <a:solidFill>
                          <a:prstClr val="black">
                            <a:lumMod val="75000"/>
                            <a:lumOff val="25000"/>
                          </a:prstClr>
                        </a:solidFill>
                        <a:latin typeface="+mn-lt"/>
                        <a:ea typeface="+mn-ea"/>
                        <a:cs typeface="+mn-cs"/>
                      </a:defRPr>
                    </a:pPr>
                    <a:fld id="{97E62249-9431-41B8-958D-5DDD1F49666A}" type="CATEGORYNAME">
                      <a:rPr lang="en-US" sz="1000" b="1" i="0" u="none" strike="noStrike" kern="1200" baseline="0">
                        <a:solidFill>
                          <a:schemeClr val="tx1"/>
                        </a:solidFill>
                        <a:latin typeface=" calibri"/>
                        <a:ea typeface="+mn-ea"/>
                        <a:cs typeface="+mn-cs"/>
                      </a:rPr>
                      <a:pPr algn="ctr" rtl="0">
                        <a:defRPr>
                          <a:solidFill>
                            <a:prstClr val="black">
                              <a:lumMod val="75000"/>
                              <a:lumOff val="25000"/>
                            </a:prstClr>
                          </a:solidFill>
                        </a:defRPr>
                      </a:pPr>
                      <a:t>[CATEGORY NAME]</a:t>
                    </a:fld>
                    <a:r>
                      <a:rPr lang="en-US" sz="1000" b="1" i="0" u="none" strike="noStrike" kern="1200" baseline="0" dirty="0">
                        <a:solidFill>
                          <a:schemeClr val="tx1"/>
                        </a:solidFill>
                        <a:latin typeface=" calibri"/>
                        <a:ea typeface="+mn-ea"/>
                        <a:cs typeface="+mn-cs"/>
                      </a:rPr>
                      <a:t>, </a:t>
                    </a:r>
                    <a:fld id="{3362D2BC-F771-4B6A-9FC5-2FAD91D52236}" type="VALUE">
                      <a:rPr lang="en-US" sz="1000" b="1" i="0" u="none" strike="noStrike" kern="1200" baseline="0">
                        <a:solidFill>
                          <a:schemeClr val="tx1"/>
                        </a:solidFill>
                        <a:latin typeface=" calibri"/>
                        <a:ea typeface="+mn-ea"/>
                        <a:cs typeface="+mn-cs"/>
                      </a:rPr>
                      <a:pPr algn="ctr" rtl="0">
                        <a:defRPr>
                          <a:solidFill>
                            <a:prstClr val="black">
                              <a:lumMod val="75000"/>
                              <a:lumOff val="25000"/>
                            </a:prstClr>
                          </a:solidFill>
                        </a:defRPr>
                      </a:pPr>
                      <a:t>[VALUE]</a:t>
                    </a:fld>
                    <a:endParaRPr lang="en-US" sz="1000" b="1" i="0" u="none" strike="noStrike" kern="1200" baseline="0" dirty="0">
                      <a:solidFill>
                        <a:schemeClr val="tx1"/>
                      </a:solidFill>
                      <a:latin typeface=" calibri"/>
                      <a:ea typeface="+mn-ea"/>
                      <a:cs typeface="+mn-cs"/>
                    </a:endParaRPr>
                  </a:p>
                </c:rich>
              </c:tx>
              <c:spPr>
                <a:noFill/>
                <a:ln>
                  <a:noFill/>
                </a:ln>
                <a:effectLst/>
              </c:spPr>
              <c:txPr>
                <a:bodyPr rot="0" spcFirstLastPara="1" vertOverflow="ellipsis" vert="horz" wrap="square" lIns="38100" tIns="19050" rIns="38100" bIns="19050" anchor="ctr" anchorCtr="0">
                  <a:noAutofit/>
                </a:bodyPr>
                <a:lstStyle/>
                <a:p>
                  <a:pPr algn="ctr" rtl="0">
                    <a:defRPr sz="1197" b="0" i="0" u="none" strike="noStrike" kern="1200" baseline="0">
                      <a:solidFill>
                        <a:prstClr val="black">
                          <a:lumMod val="75000"/>
                          <a:lumOff val="25000"/>
                        </a:prst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916666666666667"/>
                      <c:h val="0.40237542635377582"/>
                    </c:manualLayout>
                  </c15:layout>
                  <c15:dlblFieldTable/>
                  <c15:showDataLabelsRange val="0"/>
                </c:ext>
                <c:ext xmlns:c16="http://schemas.microsoft.com/office/drawing/2014/chart" uri="{C3380CC4-5D6E-409C-BE32-E72D297353CC}">
                  <c16:uniqueId val="{00000002-528A-4196-8A75-DDC0646CEF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Unfunded Liab and Retiree Health</c:v>
                </c:pt>
                <c:pt idx="1">
                  <c:v>Normal Current Costs</c:v>
                </c:pt>
              </c:strCache>
            </c:strRef>
          </c:cat>
          <c:val>
            <c:numRef>
              <c:f>Sheet1!$B$2:$B$3</c:f>
              <c:numCache>
                <c:formatCode>0%</c:formatCode>
                <c:ptCount val="2"/>
                <c:pt idx="0">
                  <c:v>0.42499999999999999</c:v>
                </c:pt>
                <c:pt idx="1">
                  <c:v>0.57499999999999996</c:v>
                </c:pt>
              </c:numCache>
            </c:numRef>
          </c:val>
          <c:extLst>
            <c:ext xmlns:c16="http://schemas.microsoft.com/office/drawing/2014/chart" uri="{C3380CC4-5D6E-409C-BE32-E72D297353CC}">
              <c16:uniqueId val="{00000000-528A-4196-8A75-DDC0646CEF16}"/>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0.44235</cdr:x>
      <cdr:y>0.86874</cdr:y>
    </cdr:from>
    <cdr:to>
      <cdr:x>0.93577</cdr:x>
      <cdr:y>0.97882</cdr:y>
    </cdr:to>
    <cdr:sp macro="" textlink="">
      <cdr:nvSpPr>
        <cdr:cNvPr id="2" name="TextBox 1"/>
        <cdr:cNvSpPr txBox="1"/>
      </cdr:nvSpPr>
      <cdr:spPr>
        <a:xfrm xmlns:a="http://schemas.openxmlformats.org/drawingml/2006/main">
          <a:off x="2022430" y="3558483"/>
          <a:ext cx="2255896" cy="4509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0.44235</cdr:x>
      <cdr:y>0.86874</cdr:y>
    </cdr:from>
    <cdr:to>
      <cdr:x>0.93577</cdr:x>
      <cdr:y>0.97882</cdr:y>
    </cdr:to>
    <cdr:sp macro="" textlink="">
      <cdr:nvSpPr>
        <cdr:cNvPr id="2" name="TextBox 1"/>
        <cdr:cNvSpPr txBox="1"/>
      </cdr:nvSpPr>
      <cdr:spPr>
        <a:xfrm xmlns:a="http://schemas.openxmlformats.org/drawingml/2006/main">
          <a:off x="2022430" y="3558483"/>
          <a:ext cx="2255896" cy="4509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6"/>
            <a:ext cx="3043649" cy="466379"/>
          </a:xfrm>
          <a:prstGeom prst="rect">
            <a:avLst/>
          </a:prstGeom>
        </p:spPr>
        <p:txBody>
          <a:bodyPr vert="horz" lIns="88267" tIns="44133" rIns="88267" bIns="44133" rtlCol="0"/>
          <a:lstStyle>
            <a:lvl1pPr algn="l">
              <a:defRPr sz="1100"/>
            </a:lvl1pPr>
          </a:lstStyle>
          <a:p>
            <a:endParaRPr lang="en-US" dirty="0"/>
          </a:p>
        </p:txBody>
      </p:sp>
      <p:sp>
        <p:nvSpPr>
          <p:cNvPr id="3" name="Date Placeholder 2"/>
          <p:cNvSpPr>
            <a:spLocks noGrp="1"/>
          </p:cNvSpPr>
          <p:nvPr>
            <p:ph type="dt" sz="quarter" idx="1"/>
          </p:nvPr>
        </p:nvSpPr>
        <p:spPr>
          <a:xfrm>
            <a:off x="3977929" y="6"/>
            <a:ext cx="3043649" cy="466379"/>
          </a:xfrm>
          <a:prstGeom prst="rect">
            <a:avLst/>
          </a:prstGeom>
        </p:spPr>
        <p:txBody>
          <a:bodyPr vert="horz" lIns="88267" tIns="44133" rIns="88267" bIns="44133" rtlCol="0"/>
          <a:lstStyle>
            <a:lvl1pPr algn="r">
              <a:defRPr sz="1100"/>
            </a:lvl1pPr>
          </a:lstStyle>
          <a:p>
            <a:fld id="{1527F170-2729-4758-88CD-38382A6561C5}" type="datetimeFigureOut">
              <a:rPr lang="en-US" smtClean="0"/>
              <a:t>11/4/2019</a:t>
            </a:fld>
            <a:endParaRPr lang="en-US" dirty="0"/>
          </a:p>
        </p:txBody>
      </p:sp>
      <p:sp>
        <p:nvSpPr>
          <p:cNvPr id="4" name="Footer Placeholder 3"/>
          <p:cNvSpPr>
            <a:spLocks noGrp="1"/>
          </p:cNvSpPr>
          <p:nvPr>
            <p:ph type="ftr" sz="quarter" idx="2"/>
          </p:nvPr>
        </p:nvSpPr>
        <p:spPr>
          <a:xfrm>
            <a:off x="3" y="8842722"/>
            <a:ext cx="3043649" cy="466378"/>
          </a:xfrm>
          <a:prstGeom prst="rect">
            <a:avLst/>
          </a:prstGeom>
        </p:spPr>
        <p:txBody>
          <a:bodyPr vert="horz" lIns="88267" tIns="44133" rIns="88267" bIns="44133"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7929" y="8842722"/>
            <a:ext cx="3043649" cy="466378"/>
          </a:xfrm>
          <a:prstGeom prst="rect">
            <a:avLst/>
          </a:prstGeom>
        </p:spPr>
        <p:txBody>
          <a:bodyPr vert="horz" lIns="88267" tIns="44133" rIns="88267" bIns="44133" rtlCol="0" anchor="b"/>
          <a:lstStyle>
            <a:lvl1pPr algn="r">
              <a:defRPr sz="1100"/>
            </a:lvl1pPr>
          </a:lstStyle>
          <a:p>
            <a:fld id="{CFD9D2C1-37AE-4A4C-8BA7-37E0D4FBB769}" type="slidenum">
              <a:rPr lang="en-US" smtClean="0"/>
              <a:t>‹#›</a:t>
            </a:fld>
            <a:endParaRPr lang="en-US" dirty="0"/>
          </a:p>
        </p:txBody>
      </p:sp>
    </p:spTree>
    <p:extLst>
      <p:ext uri="{BB962C8B-B14F-4D97-AF65-F5344CB8AC3E}">
        <p14:creationId xmlns:p14="http://schemas.microsoft.com/office/powerpoint/2010/main" val="3599854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43343" cy="465455"/>
          </a:xfrm>
          <a:prstGeom prst="rect">
            <a:avLst/>
          </a:prstGeom>
        </p:spPr>
        <p:txBody>
          <a:bodyPr vert="horz" lIns="93299" tIns="46650" rIns="93299" bIns="46650" rtlCol="0"/>
          <a:lstStyle>
            <a:lvl1pPr algn="l">
              <a:defRPr sz="1100"/>
            </a:lvl1pPr>
          </a:lstStyle>
          <a:p>
            <a:endParaRPr lang="en-US" dirty="0"/>
          </a:p>
        </p:txBody>
      </p:sp>
      <p:sp>
        <p:nvSpPr>
          <p:cNvPr id="3" name="Date Placeholder 2"/>
          <p:cNvSpPr>
            <a:spLocks noGrp="1"/>
          </p:cNvSpPr>
          <p:nvPr>
            <p:ph type="dt" idx="1"/>
          </p:nvPr>
        </p:nvSpPr>
        <p:spPr>
          <a:xfrm>
            <a:off x="3978135" y="1"/>
            <a:ext cx="3043343" cy="465455"/>
          </a:xfrm>
          <a:prstGeom prst="rect">
            <a:avLst/>
          </a:prstGeom>
        </p:spPr>
        <p:txBody>
          <a:bodyPr vert="horz" lIns="93299" tIns="46650" rIns="93299" bIns="46650" rtlCol="0"/>
          <a:lstStyle>
            <a:lvl1pPr algn="r">
              <a:defRPr sz="1100"/>
            </a:lvl1pPr>
          </a:lstStyle>
          <a:p>
            <a:fld id="{0461780B-9D8C-42AF-B543-575A3860CDB8}" type="datetimeFigureOut">
              <a:rPr lang="en-US" smtClean="0"/>
              <a:t>11/4/2019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99" tIns="46650" rIns="93299" bIns="46650" rtlCol="0" anchor="ctr"/>
          <a:lstStyle/>
          <a:p>
            <a:endParaRPr lang="en-US" dirty="0"/>
          </a:p>
        </p:txBody>
      </p:sp>
      <p:sp>
        <p:nvSpPr>
          <p:cNvPr id="5" name="Notes Placeholder 4"/>
          <p:cNvSpPr>
            <a:spLocks noGrp="1"/>
          </p:cNvSpPr>
          <p:nvPr>
            <p:ph type="body" sz="quarter" idx="3"/>
          </p:nvPr>
        </p:nvSpPr>
        <p:spPr>
          <a:xfrm>
            <a:off x="702311" y="4421825"/>
            <a:ext cx="5618480" cy="4189095"/>
          </a:xfrm>
          <a:prstGeom prst="rect">
            <a:avLst/>
          </a:prstGeom>
        </p:spPr>
        <p:txBody>
          <a:bodyPr vert="horz" lIns="93299" tIns="46650" rIns="93299" bIns="4665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42032"/>
            <a:ext cx="3043343" cy="465455"/>
          </a:xfrm>
          <a:prstGeom prst="rect">
            <a:avLst/>
          </a:prstGeom>
        </p:spPr>
        <p:txBody>
          <a:bodyPr vert="horz" lIns="93299" tIns="46650" rIns="93299" bIns="46650"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8135" y="8842032"/>
            <a:ext cx="3043343" cy="465455"/>
          </a:xfrm>
          <a:prstGeom prst="rect">
            <a:avLst/>
          </a:prstGeom>
        </p:spPr>
        <p:txBody>
          <a:bodyPr vert="horz" lIns="93299" tIns="46650" rIns="93299" bIns="46650" rtlCol="0" anchor="b"/>
          <a:lstStyle>
            <a:lvl1pPr algn="r">
              <a:defRPr sz="1100"/>
            </a:lvl1pPr>
          </a:lstStyle>
          <a:p>
            <a:fld id="{F91DD909-CFED-4868-B525-558B373A3F2D}" type="slidenum">
              <a:rPr lang="en-US" smtClean="0"/>
              <a:t>‹#›</a:t>
            </a:fld>
            <a:endParaRPr lang="en-US" dirty="0"/>
          </a:p>
        </p:txBody>
      </p:sp>
    </p:spTree>
    <p:extLst>
      <p:ext uri="{BB962C8B-B14F-4D97-AF65-F5344CB8AC3E}">
        <p14:creationId xmlns:p14="http://schemas.microsoft.com/office/powerpoint/2010/main" val="67008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1</a:t>
            </a:fld>
            <a:endParaRPr lang="en-US" dirty="0"/>
          </a:p>
        </p:txBody>
      </p:sp>
    </p:spTree>
    <p:extLst>
      <p:ext uri="{BB962C8B-B14F-4D97-AF65-F5344CB8AC3E}">
        <p14:creationId xmlns:p14="http://schemas.microsoft.com/office/powerpoint/2010/main" val="3968060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11</a:t>
            </a:fld>
            <a:endParaRPr lang="en-US" dirty="0"/>
          </a:p>
        </p:txBody>
      </p:sp>
    </p:spTree>
    <p:extLst>
      <p:ext uri="{BB962C8B-B14F-4D97-AF65-F5344CB8AC3E}">
        <p14:creationId xmlns:p14="http://schemas.microsoft.com/office/powerpoint/2010/main" val="2900754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12</a:t>
            </a:fld>
            <a:endParaRPr lang="en-US" dirty="0"/>
          </a:p>
        </p:txBody>
      </p:sp>
    </p:spTree>
    <p:extLst>
      <p:ext uri="{BB962C8B-B14F-4D97-AF65-F5344CB8AC3E}">
        <p14:creationId xmlns:p14="http://schemas.microsoft.com/office/powerpoint/2010/main" val="3361295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13</a:t>
            </a:fld>
            <a:endParaRPr lang="en-US" dirty="0"/>
          </a:p>
        </p:txBody>
      </p:sp>
    </p:spTree>
    <p:extLst>
      <p:ext uri="{BB962C8B-B14F-4D97-AF65-F5344CB8AC3E}">
        <p14:creationId xmlns:p14="http://schemas.microsoft.com/office/powerpoint/2010/main" val="1431009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14</a:t>
            </a:fld>
            <a:endParaRPr lang="en-US" dirty="0"/>
          </a:p>
        </p:txBody>
      </p:sp>
    </p:spTree>
    <p:extLst>
      <p:ext uri="{BB962C8B-B14F-4D97-AF65-F5344CB8AC3E}">
        <p14:creationId xmlns:p14="http://schemas.microsoft.com/office/powerpoint/2010/main" val="1221154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15</a:t>
            </a:fld>
            <a:endParaRPr lang="en-US" dirty="0"/>
          </a:p>
        </p:txBody>
      </p:sp>
    </p:spTree>
    <p:extLst>
      <p:ext uri="{BB962C8B-B14F-4D97-AF65-F5344CB8AC3E}">
        <p14:creationId xmlns:p14="http://schemas.microsoft.com/office/powerpoint/2010/main" val="228033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16</a:t>
            </a:fld>
            <a:endParaRPr lang="en-US" dirty="0"/>
          </a:p>
        </p:txBody>
      </p:sp>
    </p:spTree>
    <p:extLst>
      <p:ext uri="{BB962C8B-B14F-4D97-AF65-F5344CB8AC3E}">
        <p14:creationId xmlns:p14="http://schemas.microsoft.com/office/powerpoint/2010/main" val="2700761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17</a:t>
            </a:fld>
            <a:endParaRPr lang="en-US" dirty="0"/>
          </a:p>
        </p:txBody>
      </p:sp>
    </p:spTree>
    <p:extLst>
      <p:ext uri="{BB962C8B-B14F-4D97-AF65-F5344CB8AC3E}">
        <p14:creationId xmlns:p14="http://schemas.microsoft.com/office/powerpoint/2010/main" val="2961838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18</a:t>
            </a:fld>
            <a:endParaRPr lang="en-US" dirty="0"/>
          </a:p>
        </p:txBody>
      </p:sp>
    </p:spTree>
    <p:extLst>
      <p:ext uri="{BB962C8B-B14F-4D97-AF65-F5344CB8AC3E}">
        <p14:creationId xmlns:p14="http://schemas.microsoft.com/office/powerpoint/2010/main" val="193286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3</a:t>
            </a:fld>
            <a:endParaRPr lang="en-US" dirty="0"/>
          </a:p>
        </p:txBody>
      </p:sp>
    </p:spTree>
    <p:extLst>
      <p:ext uri="{BB962C8B-B14F-4D97-AF65-F5344CB8AC3E}">
        <p14:creationId xmlns:p14="http://schemas.microsoft.com/office/powerpoint/2010/main" val="324959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4</a:t>
            </a:fld>
            <a:endParaRPr lang="en-US" dirty="0"/>
          </a:p>
        </p:txBody>
      </p:sp>
    </p:spTree>
    <p:extLst>
      <p:ext uri="{BB962C8B-B14F-4D97-AF65-F5344CB8AC3E}">
        <p14:creationId xmlns:p14="http://schemas.microsoft.com/office/powerpoint/2010/main" val="2205730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078">
              <a:defRPr/>
            </a:pPr>
            <a:fld id="{F91DD909-CFED-4868-B525-558B373A3F2D}" type="slidenum">
              <a:rPr lang="en-US">
                <a:solidFill>
                  <a:prstClr val="black"/>
                </a:solidFill>
                <a:latin typeface="Calibri"/>
              </a:rPr>
              <a:pPr defTabSz="915078">
                <a:defRPr/>
              </a:pPr>
              <a:t>5</a:t>
            </a:fld>
            <a:endParaRPr lang="en-US" dirty="0">
              <a:solidFill>
                <a:prstClr val="black"/>
              </a:solidFill>
              <a:latin typeface="Calibri"/>
            </a:endParaRPr>
          </a:p>
        </p:txBody>
      </p:sp>
    </p:spTree>
    <p:extLst>
      <p:ext uri="{BB962C8B-B14F-4D97-AF65-F5344CB8AC3E}">
        <p14:creationId xmlns:p14="http://schemas.microsoft.com/office/powerpoint/2010/main" val="204132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6</a:t>
            </a:fld>
            <a:endParaRPr lang="en-US" dirty="0"/>
          </a:p>
        </p:txBody>
      </p:sp>
    </p:spTree>
    <p:extLst>
      <p:ext uri="{BB962C8B-B14F-4D97-AF65-F5344CB8AC3E}">
        <p14:creationId xmlns:p14="http://schemas.microsoft.com/office/powerpoint/2010/main" val="2646373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7</a:t>
            </a:fld>
            <a:endParaRPr lang="en-US" dirty="0"/>
          </a:p>
        </p:txBody>
      </p:sp>
    </p:spTree>
    <p:extLst>
      <p:ext uri="{BB962C8B-B14F-4D97-AF65-F5344CB8AC3E}">
        <p14:creationId xmlns:p14="http://schemas.microsoft.com/office/powerpoint/2010/main" val="1735310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8</a:t>
            </a:fld>
            <a:endParaRPr lang="en-US" dirty="0"/>
          </a:p>
        </p:txBody>
      </p:sp>
    </p:spTree>
    <p:extLst>
      <p:ext uri="{BB962C8B-B14F-4D97-AF65-F5344CB8AC3E}">
        <p14:creationId xmlns:p14="http://schemas.microsoft.com/office/powerpoint/2010/main" val="341504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9</a:t>
            </a:fld>
            <a:endParaRPr lang="en-US" dirty="0"/>
          </a:p>
        </p:txBody>
      </p:sp>
    </p:spTree>
    <p:extLst>
      <p:ext uri="{BB962C8B-B14F-4D97-AF65-F5344CB8AC3E}">
        <p14:creationId xmlns:p14="http://schemas.microsoft.com/office/powerpoint/2010/main" val="3852559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DD909-CFED-4868-B525-558B373A3F2D}" type="slidenum">
              <a:rPr lang="en-US" smtClean="0"/>
              <a:t>10</a:t>
            </a:fld>
            <a:endParaRPr lang="en-US" dirty="0"/>
          </a:p>
        </p:txBody>
      </p:sp>
    </p:spTree>
    <p:extLst>
      <p:ext uri="{BB962C8B-B14F-4D97-AF65-F5344CB8AC3E}">
        <p14:creationId xmlns:p14="http://schemas.microsoft.com/office/powerpoint/2010/main" val="195472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142041" y="2895600"/>
            <a:ext cx="6858000" cy="990600"/>
          </a:xfrm>
        </p:spPr>
        <p:txBody>
          <a:bodyPr anchor="t" anchorCtr="0"/>
          <a:lstStyle>
            <a:lvl1pPr algn="ctr">
              <a:defRPr sz="3200">
                <a:solidFill>
                  <a:schemeClr val="tx2">
                    <a:lumMod val="50000"/>
                  </a:schemeClr>
                </a:solidFill>
              </a:defRPr>
            </a:lvl1pPr>
          </a:lstStyle>
          <a:p>
            <a:r>
              <a:rPr kumimoji="0" lang="en-US" dirty="0" smtClean="0"/>
              <a:t>Click to edit Master title style</a:t>
            </a:r>
            <a:endParaRPr kumimoji="0"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5920" y="640080"/>
            <a:ext cx="5850242" cy="174582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62716ED7-3343-4A43-8BD6-6F268AE424C5}" type="slidenum">
              <a:rPr lang="en-US" smtClean="0"/>
              <a:pPr/>
              <a:t>‹#›</a:t>
            </a:fld>
            <a:endParaRPr lang="en-US" dirty="0"/>
          </a:p>
        </p:txBody>
      </p:sp>
      <p:sp>
        <p:nvSpPr>
          <p:cNvPr id="8" name="Content Placeholder 7"/>
          <p:cNvSpPr>
            <a:spLocks noGrp="1"/>
          </p:cNvSpPr>
          <p:nvPr>
            <p:ph sz="quarter" idx="1"/>
          </p:nvPr>
        </p:nvSpPr>
        <p:spPr>
          <a:xfrm>
            <a:off x="457200" y="1066800"/>
            <a:ext cx="8229600" cy="5181600"/>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lvl1pPr>
              <a:defRPr>
                <a:solidFill>
                  <a:schemeClr val="tx2">
                    <a:lumMod val="50000"/>
                  </a:schemeClr>
                </a:solidFill>
              </a:defRPr>
            </a:lvl1pPr>
          </a:lstStyle>
          <a:p>
            <a:r>
              <a:rPr kumimoji="0" lang="en-US" smtClean="0"/>
              <a:t>Click to edit Master title style</a:t>
            </a:r>
            <a:endParaRPr kumimoji="0" lang="en-US"/>
          </a:p>
        </p:txBody>
      </p:sp>
      <p:sp>
        <p:nvSpPr>
          <p:cNvPr id="7" name="Slide Number Placeholder 6"/>
          <p:cNvSpPr>
            <a:spLocks noGrp="1"/>
          </p:cNvSpPr>
          <p:nvPr>
            <p:ph type="sldNum" sz="quarter" idx="12"/>
          </p:nvPr>
        </p:nvSpPr>
        <p:spPr/>
        <p:txBody>
          <a:bodyPr/>
          <a:lstStyle/>
          <a:p>
            <a:fld id="{62716ED7-3343-4A43-8BD6-6F268AE424C5}" type="slidenum">
              <a:rPr lang="en-US" smtClean="0"/>
              <a:t>‹#›</a:t>
            </a:fld>
            <a:endParaRPr lang="en-US" dirty="0"/>
          </a:p>
        </p:txBody>
      </p:sp>
      <p:sp>
        <p:nvSpPr>
          <p:cNvPr id="9" name="Content Placeholder 8"/>
          <p:cNvSpPr>
            <a:spLocks noGrp="1"/>
          </p:cNvSpPr>
          <p:nvPr>
            <p:ph sz="quarter" idx="1"/>
          </p:nvPr>
        </p:nvSpPr>
        <p:spPr>
          <a:xfrm>
            <a:off x="457200" y="1219200"/>
            <a:ext cx="4041648" cy="4937760"/>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6400800" y="6416675"/>
            <a:ext cx="1981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2286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2D81E91D-E5BA-4B13-8DB1-91429F27EF01}" type="slidenum">
              <a:rPr lang="en-US" smtClean="0"/>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pPr defTabSz="685800"/>
            <a:fld id="{88033272-D83E-5441-BA44-4EF26F1E7C5F}" type="datetimeFigureOut">
              <a:rPr lang="en-US" sz="1350" smtClean="0">
                <a:solidFill>
                  <a:prstClr val="black"/>
                </a:solidFill>
              </a:rPr>
              <a:pPr defTabSz="685800"/>
              <a:t>11/4/2019</a:t>
            </a:fld>
            <a:endParaRPr lang="en-US" sz="1350" dirty="0">
              <a:solidFill>
                <a:prstClr val="black"/>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pPr defTabSz="685800"/>
            <a:endParaRPr lang="en-US" sz="1350" dirty="0">
              <a:solidFill>
                <a:prstClr val="black"/>
              </a:solidFill>
            </a:endParaRPr>
          </a:p>
        </p:txBody>
      </p:sp>
      <p:sp>
        <p:nvSpPr>
          <p:cNvPr id="4" name="Slide Number Placeholder 3"/>
          <p:cNvSpPr>
            <a:spLocks noGrp="1"/>
          </p:cNvSpPr>
          <p:nvPr>
            <p:ph type="sldNum" sz="quarter" idx="12"/>
          </p:nvPr>
        </p:nvSpPr>
        <p:spPr/>
        <p:txBody>
          <a:bodyPr/>
          <a:lstStyle/>
          <a:p>
            <a:pPr defTabSz="685800"/>
            <a:fld id="{A6042286-7238-5E49-B210-25FA8E4D674C}" type="slidenum">
              <a:rPr lang="en-US" smtClean="0">
                <a:solidFill>
                  <a:srgbClr val="1F497D">
                    <a:lumMod val="50000"/>
                  </a:srgbClr>
                </a:solidFill>
              </a:rPr>
              <a:pPr defTabSz="685800"/>
              <a:t>‹#›</a:t>
            </a:fld>
            <a:endParaRPr lang="en-US" dirty="0">
              <a:solidFill>
                <a:srgbClr val="1F497D">
                  <a:lumMod val="50000"/>
                </a:srgbClr>
              </a:solidFill>
            </a:endParaRPr>
          </a:p>
        </p:txBody>
      </p:sp>
    </p:spTree>
    <p:extLst>
      <p:ext uri="{BB962C8B-B14F-4D97-AF65-F5344CB8AC3E}">
        <p14:creationId xmlns:p14="http://schemas.microsoft.com/office/powerpoint/2010/main" val="2720727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762000"/>
          </a:xfrm>
          <a:prstGeom prst="rect">
            <a:avLst/>
          </a:prstGeom>
        </p:spPr>
        <p:txBody>
          <a:bodyPr vert="horz" anchor="ctr"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990600"/>
            <a:ext cx="8229600" cy="52578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6705600" y="6390361"/>
            <a:ext cx="1981200" cy="365760"/>
          </a:xfrm>
          <a:prstGeom prst="rect">
            <a:avLst/>
          </a:prstGeom>
        </p:spPr>
        <p:txBody>
          <a:bodyPr vert="horz"/>
          <a:lstStyle>
            <a:lvl1pPr algn="r" eaLnBrk="1" latinLnBrk="0" hangingPunct="1">
              <a:defRPr kumimoji="0" sz="1200">
                <a:solidFill>
                  <a:schemeClr val="tx2">
                    <a:lumMod val="50000"/>
                  </a:schemeClr>
                </a:solidFill>
                <a:latin typeface="Arial" pitchFamily="34" charset="0"/>
                <a:cs typeface="Arial" pitchFamily="34" charset="0"/>
              </a:defRPr>
            </a:lvl1pPr>
          </a:lstStyle>
          <a:p>
            <a:fld id="{62716ED7-3343-4A43-8BD6-6F268AE424C5}"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63500" cap="flat"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userDrawn="1"/>
        </p:nvSpPr>
        <p:spPr bwMode="auto">
          <a:xfrm>
            <a:off x="457200" y="914400"/>
            <a:ext cx="8229600" cy="0"/>
          </a:xfrm>
          <a:prstGeom prst="line">
            <a:avLst/>
          </a:prstGeom>
          <a:noFill/>
          <a:ln w="63500" cap="flat"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anchor="t" compatLnSpc="1"/>
          <a:lstStyle/>
          <a:p>
            <a:endParaRPr kumimoji="0"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5488" y="6459718"/>
            <a:ext cx="972312" cy="290156"/>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Lst>
  <p:hf hdr="0" ftr="0" dt="0"/>
  <p:txStyles>
    <p:titleStyle>
      <a:lvl1pPr algn="ctr" rtl="0" eaLnBrk="1" latinLnBrk="0" hangingPunct="1">
        <a:spcBef>
          <a:spcPct val="0"/>
        </a:spcBef>
        <a:buNone/>
        <a:defRPr kumimoji="0" sz="3200" kern="1200">
          <a:solidFill>
            <a:schemeClr val="tx2">
              <a:lumMod val="50000"/>
            </a:schemeClr>
          </a:solidFill>
          <a:latin typeface="Arial" pitchFamily="34" charset="0"/>
          <a:ea typeface="+mj-ea"/>
          <a:cs typeface="Arial" pitchFamily="34" charset="0"/>
        </a:defRPr>
      </a:lvl1pPr>
    </p:titleStyle>
    <p:bodyStyle>
      <a:lvl1pPr marL="274320" indent="-274320" algn="l" rtl="0" eaLnBrk="1" latinLnBrk="0" hangingPunct="1">
        <a:spcBef>
          <a:spcPts val="600"/>
        </a:spcBef>
        <a:buClr>
          <a:schemeClr val="tx1">
            <a:lumMod val="50000"/>
            <a:lumOff val="50000"/>
          </a:schemeClr>
        </a:buClr>
        <a:buSzPct val="85000"/>
        <a:buFont typeface="Wingdings" pitchFamily="2" charset="2"/>
        <a:buChar char="§"/>
        <a:defRPr kumimoji="0" sz="2400" kern="1200">
          <a:solidFill>
            <a:schemeClr val="tx2">
              <a:lumMod val="50000"/>
            </a:schemeClr>
          </a:solidFill>
          <a:latin typeface="Arial" pitchFamily="34" charset="0"/>
          <a:ea typeface="+mn-ea"/>
          <a:cs typeface="Arial" pitchFamily="34" charset="0"/>
        </a:defRPr>
      </a:lvl1pPr>
      <a:lvl2pPr marL="548640" indent="-274320" algn="l" rtl="0" eaLnBrk="1" latinLnBrk="0" hangingPunct="1">
        <a:spcBef>
          <a:spcPts val="500"/>
        </a:spcBef>
        <a:buClr>
          <a:schemeClr val="tx1">
            <a:lumMod val="50000"/>
            <a:lumOff val="50000"/>
          </a:schemeClr>
        </a:buClr>
        <a:buSzPct val="85000"/>
        <a:buFont typeface="Arial" pitchFamily="34" charset="0"/>
        <a:buChar char="•"/>
        <a:defRPr kumimoji="0" sz="2200" kern="1200">
          <a:solidFill>
            <a:schemeClr val="tx2">
              <a:lumMod val="50000"/>
            </a:schemeClr>
          </a:solidFill>
          <a:latin typeface="Arial" pitchFamily="34" charset="0"/>
          <a:ea typeface="+mn-ea"/>
          <a:cs typeface="Arial" pitchFamily="34" charset="0"/>
        </a:defRPr>
      </a:lvl2pPr>
      <a:lvl3pPr marL="822960" indent="-228600" algn="l" rtl="0" eaLnBrk="1" latinLnBrk="0" hangingPunct="1">
        <a:spcBef>
          <a:spcPts val="500"/>
        </a:spcBef>
        <a:buClr>
          <a:schemeClr val="tx1">
            <a:lumMod val="50000"/>
            <a:lumOff val="50000"/>
          </a:schemeClr>
        </a:buClr>
        <a:buSzPct val="85000"/>
        <a:buFont typeface="Wingdings" pitchFamily="2" charset="2"/>
        <a:buChar char="§"/>
        <a:defRPr kumimoji="0" sz="2000" kern="1200">
          <a:solidFill>
            <a:schemeClr val="tx2">
              <a:lumMod val="50000"/>
            </a:schemeClr>
          </a:solidFill>
          <a:latin typeface="Arial" pitchFamily="34" charset="0"/>
          <a:ea typeface="+mn-ea"/>
          <a:cs typeface="Arial" pitchFamily="34" charset="0"/>
        </a:defRPr>
      </a:lvl3pPr>
      <a:lvl4pPr marL="1097280" indent="-228600" algn="l" rtl="0" eaLnBrk="1" latinLnBrk="0" hangingPunct="1">
        <a:spcBef>
          <a:spcPts val="400"/>
        </a:spcBef>
        <a:buClr>
          <a:schemeClr val="tx1">
            <a:lumMod val="50000"/>
            <a:lumOff val="50000"/>
          </a:schemeClr>
        </a:buClr>
        <a:buSzPct val="85000"/>
        <a:buFont typeface="Arial" pitchFamily="34" charset="0"/>
        <a:buChar char="•"/>
        <a:defRPr kumimoji="0" sz="1800" kern="1200">
          <a:solidFill>
            <a:schemeClr val="tx2">
              <a:lumMod val="50000"/>
            </a:schemeClr>
          </a:solidFill>
          <a:latin typeface="Arial" pitchFamily="34" charset="0"/>
          <a:ea typeface="+mn-ea"/>
          <a:cs typeface="Arial" pitchFamily="34" charset="0"/>
        </a:defRPr>
      </a:lvl4pPr>
      <a:lvl5pPr marL="1371600" indent="-228600" algn="l" rtl="0" eaLnBrk="1" latinLnBrk="0" hangingPunct="1">
        <a:spcBef>
          <a:spcPts val="300"/>
        </a:spcBef>
        <a:buClr>
          <a:schemeClr val="tx1">
            <a:lumMod val="50000"/>
            <a:lumOff val="50000"/>
          </a:schemeClr>
        </a:buClr>
        <a:buSzPct val="85000"/>
        <a:buFont typeface="Wingdings" pitchFamily="2" charset="2"/>
        <a:buChar char="§"/>
        <a:defRPr kumimoji="0" sz="1600" kern="1200">
          <a:solidFill>
            <a:schemeClr val="tx2">
              <a:lumMod val="50000"/>
            </a:schemeClr>
          </a:solidFill>
          <a:latin typeface="Arial" pitchFamily="34" charset="0"/>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648200"/>
            <a:ext cx="3200400" cy="1395273"/>
          </a:xfrm>
        </p:spPr>
        <p:txBody>
          <a:bodyPr>
            <a:noAutofit/>
          </a:bodyPr>
          <a:lstStyle/>
          <a:p>
            <a:pPr algn="l"/>
            <a:r>
              <a:rPr lang="en-US" sz="2000" dirty="0" smtClean="0">
                <a:latin typeface="Calibri" panose="020F0502020204030204" pitchFamily="34" charset="0"/>
              </a:rPr>
              <a:t>University Senate Report</a:t>
            </a:r>
            <a:r>
              <a:rPr lang="en-US" sz="2000" dirty="0">
                <a:solidFill>
                  <a:schemeClr val="tx1"/>
                </a:solidFill>
                <a:latin typeface="Calibri" panose="020F0502020204030204" pitchFamily="34" charset="0"/>
                <a:ea typeface="+mn-ea"/>
                <a:cs typeface="+mn-cs"/>
              </a:rPr>
              <a:t/>
            </a:r>
            <a:br>
              <a:rPr lang="en-US" sz="2000" dirty="0">
                <a:solidFill>
                  <a:schemeClr val="tx1"/>
                </a:solidFill>
                <a:latin typeface="Calibri" panose="020F0502020204030204" pitchFamily="34" charset="0"/>
                <a:ea typeface="+mn-ea"/>
                <a:cs typeface="+mn-cs"/>
              </a:rPr>
            </a:br>
            <a:r>
              <a:rPr lang="en-US" sz="2000" dirty="0">
                <a:solidFill>
                  <a:schemeClr val="tx1"/>
                </a:solidFill>
                <a:latin typeface="Calibri" panose="020F0502020204030204" pitchFamily="34" charset="0"/>
                <a:ea typeface="+mn-ea"/>
                <a:cs typeface="+mn-cs"/>
              </a:rPr>
              <a:t/>
            </a:r>
            <a:br>
              <a:rPr lang="en-US" sz="2000" dirty="0">
                <a:solidFill>
                  <a:schemeClr val="tx1"/>
                </a:solidFill>
                <a:latin typeface="Calibri" panose="020F0502020204030204" pitchFamily="34" charset="0"/>
                <a:ea typeface="+mn-ea"/>
                <a:cs typeface="+mn-cs"/>
              </a:rPr>
            </a:br>
            <a:r>
              <a:rPr lang="en-US" sz="2000" dirty="0" smtClean="0">
                <a:solidFill>
                  <a:schemeClr val="tx1"/>
                </a:solidFill>
                <a:latin typeface="Calibri" panose="020F0502020204030204" pitchFamily="34" charset="0"/>
                <a:ea typeface="+mn-ea"/>
                <a:cs typeface="+mn-cs"/>
              </a:rPr>
              <a:t>Fall 2019</a:t>
            </a:r>
            <a:endParaRPr lang="en-US" sz="2000" dirty="0">
              <a:solidFill>
                <a:schemeClr val="tx1"/>
              </a:solidFill>
              <a:latin typeface="Calibri" panose="020F0502020204030204" pitchFamily="34" charset="0"/>
              <a:ea typeface="+mn-ea"/>
              <a:cs typeface="+mn-cs"/>
            </a:endParaRPr>
          </a:p>
        </p:txBody>
      </p:sp>
      <p:sp>
        <p:nvSpPr>
          <p:cNvPr id="3" name="TextBox 2"/>
          <p:cNvSpPr txBox="1"/>
          <p:nvPr/>
        </p:nvSpPr>
        <p:spPr>
          <a:xfrm>
            <a:off x="457200" y="3124200"/>
            <a:ext cx="8305800" cy="707886"/>
          </a:xfrm>
          <a:prstGeom prst="rect">
            <a:avLst/>
          </a:prstGeom>
          <a:noFill/>
        </p:spPr>
        <p:txBody>
          <a:bodyPr wrap="square" rtlCol="0">
            <a:spAutoFit/>
          </a:bodyPr>
          <a:lstStyle/>
          <a:p>
            <a:pPr algn="ctr"/>
            <a:r>
              <a:rPr lang="en-US" sz="4000" dirty="0" smtClean="0">
                <a:latin typeface="Calibri" panose="020F0502020204030204" pitchFamily="34" charset="0"/>
              </a:rPr>
              <a:t>Budget Update</a:t>
            </a:r>
            <a:endParaRPr lang="en-US" sz="4000" dirty="0">
              <a:latin typeface="Calibri" panose="020F0502020204030204" pitchFamily="34" charset="0"/>
            </a:endParaRPr>
          </a:p>
        </p:txBody>
      </p:sp>
    </p:spTree>
    <p:extLst>
      <p:ext uri="{BB962C8B-B14F-4D97-AF65-F5344CB8AC3E}">
        <p14:creationId xmlns:p14="http://schemas.microsoft.com/office/powerpoint/2010/main" val="321018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464907" cy="762000"/>
          </a:xfrm>
        </p:spPr>
        <p:txBody>
          <a:bodyPr>
            <a:noAutofit/>
          </a:bodyPr>
          <a:lstStyle/>
          <a:p>
            <a:r>
              <a:rPr lang="en-US" dirty="0" smtClean="0">
                <a:solidFill>
                  <a:schemeClr val="tx1"/>
                </a:solidFill>
                <a:latin typeface="Calibri" panose="020F0502020204030204" pitchFamily="34" charset="0"/>
              </a:rPr>
              <a:t>Capital Projects</a:t>
            </a:r>
            <a:endParaRPr lang="en-US" dirty="0">
              <a:solidFill>
                <a:schemeClr val="tx1"/>
              </a:solidFill>
              <a:latin typeface="Calibri" panose="020F0502020204030204" pitchFamily="34" charset="0"/>
            </a:endParaRPr>
          </a:p>
        </p:txBody>
      </p:sp>
      <p:sp>
        <p:nvSpPr>
          <p:cNvPr id="11" name="TextBox 10"/>
          <p:cNvSpPr txBox="1"/>
          <p:nvPr/>
        </p:nvSpPr>
        <p:spPr>
          <a:xfrm>
            <a:off x="432744" y="1032349"/>
            <a:ext cx="8382000" cy="400110"/>
          </a:xfrm>
          <a:prstGeom prst="rect">
            <a:avLst/>
          </a:prstGeom>
          <a:noFill/>
        </p:spPr>
        <p:txBody>
          <a:bodyPr wrap="square" rtlCol="0">
            <a:spAutoFit/>
          </a:bodyPr>
          <a:lstStyle/>
          <a:p>
            <a:r>
              <a:rPr lang="en-US" sz="2000" b="1" dirty="0" smtClean="0">
                <a:latin typeface="Calibri" panose="020F0502020204030204" pitchFamily="34" charset="0"/>
              </a:rPr>
              <a:t>UConn has a budget of $250M in FY20 for Capital Projects</a:t>
            </a:r>
          </a:p>
        </p:txBody>
      </p:sp>
      <p:sp>
        <p:nvSpPr>
          <p:cNvPr id="5" name="Slide Number Placeholder 4"/>
          <p:cNvSpPr>
            <a:spLocks noGrp="1"/>
          </p:cNvSpPr>
          <p:nvPr>
            <p:ph type="sldNum" sz="quarter" idx="12"/>
          </p:nvPr>
        </p:nvSpPr>
        <p:spPr/>
        <p:txBody>
          <a:bodyPr/>
          <a:lstStyle/>
          <a:p>
            <a:fld id="{62716ED7-3343-4A43-8BD6-6F268AE424C5}" type="slidenum">
              <a:rPr lang="en-US" smtClean="0"/>
              <a:pPr/>
              <a:t>10</a:t>
            </a:fld>
            <a:endParaRPr lang="en-US" dirty="0"/>
          </a:p>
        </p:txBody>
      </p:sp>
      <p:sp>
        <p:nvSpPr>
          <p:cNvPr id="6" name="TextBox 5"/>
          <p:cNvSpPr txBox="1"/>
          <p:nvPr/>
        </p:nvSpPr>
        <p:spPr>
          <a:xfrm>
            <a:off x="609601" y="1524000"/>
            <a:ext cx="8206916" cy="430887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 calibri"/>
              </a:rPr>
              <a:t>$</a:t>
            </a:r>
            <a:r>
              <a:rPr lang="en-US" b="1" dirty="0" smtClean="0">
                <a:latin typeface=" calibri"/>
              </a:rPr>
              <a:t>151.2M for Science Program </a:t>
            </a:r>
          </a:p>
          <a:p>
            <a:pPr marL="742950" lvl="1" indent="-285750">
              <a:buFont typeface="Arial" panose="020B0604020202020204" pitchFamily="34" charset="0"/>
              <a:buChar char="•"/>
            </a:pPr>
            <a:r>
              <a:rPr lang="en-US" sz="1600" dirty="0" smtClean="0">
                <a:latin typeface=" calibri"/>
              </a:rPr>
              <a:t>Gant renovations </a:t>
            </a:r>
            <a:r>
              <a:rPr lang="en-US" sz="1400" dirty="0" smtClean="0">
                <a:latin typeface=" calibri"/>
              </a:rPr>
              <a:t>($40M to support Phase 2 construction)</a:t>
            </a:r>
          </a:p>
          <a:p>
            <a:pPr marL="742950" lvl="1" indent="-285750">
              <a:buFont typeface="Arial" panose="020B0604020202020204" pitchFamily="34" charset="0"/>
              <a:buChar char="•"/>
            </a:pPr>
            <a:r>
              <a:rPr lang="en-US" sz="1600" dirty="0" smtClean="0">
                <a:latin typeface=" calibri"/>
              </a:rPr>
              <a:t>STEM Science </a:t>
            </a:r>
            <a:r>
              <a:rPr lang="en-US" sz="1400" dirty="0" smtClean="0">
                <a:latin typeface=" calibri"/>
              </a:rPr>
              <a:t>($35.4M to begin construction)</a:t>
            </a:r>
          </a:p>
          <a:p>
            <a:pPr marL="742950" lvl="1" indent="-285750">
              <a:buFont typeface="Arial" panose="020B0604020202020204" pitchFamily="34" charset="0"/>
              <a:buChar char="•"/>
            </a:pPr>
            <a:r>
              <a:rPr lang="en-US" sz="1600" dirty="0" smtClean="0">
                <a:latin typeface=" calibri"/>
              </a:rPr>
              <a:t>Infrastructure </a:t>
            </a:r>
            <a:r>
              <a:rPr lang="en-US" sz="1400" dirty="0" smtClean="0">
                <a:latin typeface=" calibri"/>
              </a:rPr>
              <a:t>($70.4M for supplemental utility plant and other utilities)</a:t>
            </a:r>
          </a:p>
          <a:p>
            <a:pPr marL="742950" lvl="1" indent="-285750">
              <a:buFont typeface="Arial" panose="020B0604020202020204" pitchFamily="34" charset="0"/>
              <a:buChar char="•"/>
            </a:pPr>
            <a:r>
              <a:rPr lang="en-US" sz="1600" dirty="0" smtClean="0">
                <a:latin typeface=" calibri"/>
              </a:rPr>
              <a:t>Other</a:t>
            </a:r>
            <a:r>
              <a:rPr lang="en-US" sz="1400" dirty="0" smtClean="0">
                <a:latin typeface=" calibri"/>
              </a:rPr>
              <a:t> ($5.4M to renovate labs and purchase equipment)</a:t>
            </a:r>
          </a:p>
          <a:p>
            <a:pPr lvl="1"/>
            <a:endParaRPr lang="en-US" sz="1400" dirty="0" smtClean="0">
              <a:latin typeface=" calibri"/>
            </a:endParaRPr>
          </a:p>
          <a:p>
            <a:pPr marL="285750" indent="-285750">
              <a:buFont typeface="Arial" panose="020B0604020202020204" pitchFamily="34" charset="0"/>
              <a:buChar char="•"/>
            </a:pPr>
            <a:r>
              <a:rPr lang="en-US" b="1" dirty="0" smtClean="0">
                <a:latin typeface=" calibri"/>
              </a:rPr>
              <a:t>$24.4M for Academic Priority Projects</a:t>
            </a:r>
          </a:p>
          <a:p>
            <a:pPr marL="742950" lvl="1" indent="-285750">
              <a:buFont typeface="Arial" panose="020B0604020202020204" pitchFamily="34" charset="0"/>
              <a:buChar char="•"/>
            </a:pPr>
            <a:r>
              <a:rPr lang="en-US" sz="1600" dirty="0" smtClean="0">
                <a:latin typeface=" calibri"/>
              </a:rPr>
              <a:t>Fine Arts </a:t>
            </a:r>
            <a:r>
              <a:rPr lang="en-US" sz="1400" dirty="0" smtClean="0">
                <a:latin typeface=" calibri"/>
              </a:rPr>
              <a:t>($5.9M to complete construction)</a:t>
            </a:r>
          </a:p>
          <a:p>
            <a:pPr marL="742950" lvl="1" indent="-285750">
              <a:buFont typeface="Arial" panose="020B0604020202020204" pitchFamily="34" charset="0"/>
              <a:buChar char="•"/>
            </a:pPr>
            <a:r>
              <a:rPr lang="en-US" sz="1600" dirty="0" smtClean="0">
                <a:latin typeface=" calibri"/>
              </a:rPr>
              <a:t>Programmatic </a:t>
            </a:r>
            <a:r>
              <a:rPr lang="en-US" sz="1400" dirty="0" smtClean="0">
                <a:latin typeface=" calibri"/>
              </a:rPr>
              <a:t>($14.0M for lab and classroom renovation)</a:t>
            </a:r>
            <a:endParaRPr lang="en-US" sz="1600" dirty="0" smtClean="0">
              <a:latin typeface=" calibri"/>
            </a:endParaRPr>
          </a:p>
          <a:p>
            <a:pPr marL="742950" lvl="1" indent="-285750">
              <a:buFont typeface="Arial" panose="020B0604020202020204" pitchFamily="34" charset="0"/>
              <a:buChar char="•"/>
            </a:pPr>
            <a:r>
              <a:rPr lang="en-US" sz="1600" dirty="0" smtClean="0">
                <a:latin typeface=" calibri"/>
              </a:rPr>
              <a:t>Equipment </a:t>
            </a:r>
            <a:r>
              <a:rPr lang="en-US" sz="1400" dirty="0" smtClean="0">
                <a:latin typeface=" calibri"/>
              </a:rPr>
              <a:t>($4.5M) </a:t>
            </a:r>
          </a:p>
          <a:p>
            <a:pPr lvl="1"/>
            <a:endParaRPr lang="en-US" sz="1400" dirty="0" smtClean="0">
              <a:latin typeface=" calibri"/>
            </a:endParaRPr>
          </a:p>
          <a:p>
            <a:pPr marL="285750" indent="-285750">
              <a:buFont typeface="Arial" panose="020B0604020202020204" pitchFamily="34" charset="0"/>
              <a:buChar char="•"/>
            </a:pPr>
            <a:r>
              <a:rPr lang="en-US" b="1" dirty="0" smtClean="0">
                <a:latin typeface=" calibri"/>
              </a:rPr>
              <a:t>$74.4M for Deferred Maintenance and Other Projects</a:t>
            </a:r>
          </a:p>
          <a:p>
            <a:pPr marL="742950" lvl="1" indent="-285750">
              <a:buFont typeface="Arial" panose="020B0604020202020204" pitchFamily="34" charset="0"/>
              <a:buChar char="•"/>
            </a:pPr>
            <a:r>
              <a:rPr lang="en-US" sz="1600" dirty="0" smtClean="0">
                <a:latin typeface=" calibri"/>
              </a:rPr>
              <a:t>ESCO </a:t>
            </a:r>
            <a:r>
              <a:rPr lang="en-US" sz="1400" dirty="0" smtClean="0">
                <a:latin typeface=" calibri"/>
              </a:rPr>
              <a:t>($9.0M for energy improvement infrastructure project)</a:t>
            </a:r>
          </a:p>
          <a:p>
            <a:pPr marL="742950" lvl="1" indent="-285750">
              <a:buFont typeface="Arial" panose="020B0604020202020204" pitchFamily="34" charset="0"/>
              <a:buChar char="•"/>
            </a:pPr>
            <a:r>
              <a:rPr lang="en-US" sz="1600" dirty="0" smtClean="0">
                <a:latin typeface=" calibri"/>
              </a:rPr>
              <a:t>Facilities </a:t>
            </a:r>
            <a:r>
              <a:rPr lang="en-US" sz="1400" dirty="0" smtClean="0">
                <a:latin typeface=" calibri"/>
              </a:rPr>
              <a:t>($8.0M to repair and improve various facilities)</a:t>
            </a:r>
          </a:p>
          <a:p>
            <a:pPr marL="742950" lvl="1" indent="-285750">
              <a:buFont typeface="Arial" panose="020B0604020202020204" pitchFamily="34" charset="0"/>
              <a:buChar char="•"/>
            </a:pPr>
            <a:r>
              <a:rPr lang="en-US" sz="1600" dirty="0" smtClean="0">
                <a:latin typeface=" calibri"/>
              </a:rPr>
              <a:t>Hockey/Athletic District </a:t>
            </a:r>
            <a:r>
              <a:rPr lang="en-US" sz="1400" dirty="0" smtClean="0">
                <a:latin typeface=" calibri"/>
              </a:rPr>
              <a:t>($27.3M for new arena and turf field)</a:t>
            </a:r>
            <a:endParaRPr lang="en-US" sz="1600" dirty="0" smtClean="0">
              <a:latin typeface=" calibri"/>
            </a:endParaRPr>
          </a:p>
          <a:p>
            <a:pPr marL="742950" lvl="1" indent="-285750">
              <a:buFont typeface="Arial" panose="020B0604020202020204" pitchFamily="34" charset="0"/>
              <a:buChar char="•"/>
            </a:pPr>
            <a:r>
              <a:rPr lang="en-US" sz="1600" dirty="0" smtClean="0">
                <a:latin typeface=" calibri"/>
              </a:rPr>
              <a:t>Other </a:t>
            </a:r>
            <a:r>
              <a:rPr lang="en-US" sz="1400" dirty="0" smtClean="0">
                <a:latin typeface=" calibri"/>
              </a:rPr>
              <a:t>($45.8M for infrastructure, res life, code corrections, and contingency)</a:t>
            </a:r>
          </a:p>
          <a:p>
            <a:pPr marL="742950" lvl="1" indent="-285750">
              <a:buFont typeface="Arial" panose="020B0604020202020204" pitchFamily="34" charset="0"/>
              <a:buChar char="•"/>
            </a:pPr>
            <a:endParaRPr lang="en-US" sz="1600" dirty="0">
              <a:latin typeface=" calibri"/>
            </a:endParaRPr>
          </a:p>
        </p:txBody>
      </p:sp>
    </p:spTree>
    <p:extLst>
      <p:ext uri="{BB962C8B-B14F-4D97-AF65-F5344CB8AC3E}">
        <p14:creationId xmlns:p14="http://schemas.microsoft.com/office/powerpoint/2010/main" val="2133654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cs typeface="Calibri" panose="020F0502020204030204" pitchFamily="34" charset="0"/>
              </a:rPr>
              <a:t>SWOT Analysis</a:t>
            </a:r>
            <a:endParaRPr lang="en-US" sz="3600" dirty="0">
              <a:latin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56865130"/>
              </p:ext>
            </p:extLst>
          </p:nvPr>
        </p:nvGraphicFramePr>
        <p:xfrm>
          <a:off x="288057" y="1492968"/>
          <a:ext cx="8594390" cy="2511891"/>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4297195">
                  <a:extLst>
                    <a:ext uri="{9D8B030D-6E8A-4147-A177-3AD203B41FA5}">
                      <a16:colId xmlns:a16="http://schemas.microsoft.com/office/drawing/2014/main" val="20000"/>
                    </a:ext>
                  </a:extLst>
                </a:gridCol>
                <a:gridCol w="4297195">
                  <a:extLst>
                    <a:ext uri="{9D8B030D-6E8A-4147-A177-3AD203B41FA5}">
                      <a16:colId xmlns:a16="http://schemas.microsoft.com/office/drawing/2014/main" val="20001"/>
                    </a:ext>
                  </a:extLst>
                </a:gridCol>
              </a:tblGrid>
              <a:tr h="154771">
                <a:tc gridSpan="2">
                  <a:txBody>
                    <a:bodyPr/>
                    <a:lstStyle/>
                    <a:p>
                      <a:pPr algn="ctr" fontAlgn="ctr"/>
                      <a:endParaRPr lang="en-US" sz="200" b="1" i="0" u="none" strike="noStrike" dirty="0">
                        <a:solidFill>
                          <a:schemeClr val="bg1"/>
                        </a:solidFill>
                        <a:effectLst/>
                        <a:latin typeface="Calibri" panose="020F0502020204030204" pitchFamily="34" charset="0"/>
                        <a:ea typeface="Arial" charset="0"/>
                        <a:cs typeface="Calibri" panose="020F0502020204030204" pitchFamily="34" charset="0"/>
                      </a:endParaRPr>
                    </a:p>
                  </a:txBody>
                  <a:tcPr marL="12700" marR="12700" marT="1270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10000"/>
                  </a:ext>
                </a:extLst>
              </a:tr>
              <a:tr h="236750">
                <a:tc>
                  <a:txBody>
                    <a:bodyPr/>
                    <a:lstStyle/>
                    <a:p>
                      <a:pPr algn="ctr" fontAlgn="ctr"/>
                      <a:r>
                        <a:rPr lang="en-US" sz="1600" b="1" u="none" strike="noStrike" dirty="0">
                          <a:solidFill>
                            <a:schemeClr val="bg1"/>
                          </a:solidFill>
                          <a:effectLst/>
                          <a:latin typeface="Calibri" panose="020F0502020204030204" pitchFamily="34" charset="0"/>
                          <a:ea typeface="Arial" charset="0"/>
                          <a:cs typeface="Calibri" panose="020F0502020204030204" pitchFamily="34" charset="0"/>
                        </a:rPr>
                        <a:t>STRENGTHS (+)</a:t>
                      </a:r>
                      <a:endParaRPr lang="en-US" sz="1600" b="1" i="0" u="none" strike="noStrike" dirty="0">
                        <a:solidFill>
                          <a:schemeClr val="bg1"/>
                        </a:solidFill>
                        <a:effectLst/>
                        <a:latin typeface="Calibri" panose="020F0502020204030204" pitchFamily="34" charset="0"/>
                        <a:ea typeface="Arial" charset="0"/>
                        <a:cs typeface="Calibri" panose="020F0502020204030204" pitchFamily="34" charset="0"/>
                      </a:endParaRPr>
                    </a:p>
                  </a:txBody>
                  <a:tcPr marL="12700" marR="12700" marT="1270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50000"/>
                      </a:schemeClr>
                    </a:solidFill>
                  </a:tcPr>
                </a:tc>
                <a:tc>
                  <a:txBody>
                    <a:bodyPr/>
                    <a:lstStyle/>
                    <a:p>
                      <a:pPr algn="ctr" fontAlgn="ctr"/>
                      <a:r>
                        <a:rPr lang="en-US" sz="1600" b="1" u="none" strike="noStrike" dirty="0">
                          <a:solidFill>
                            <a:schemeClr val="bg1"/>
                          </a:solidFill>
                          <a:effectLst/>
                          <a:latin typeface="Calibri" panose="020F0502020204030204" pitchFamily="34" charset="0"/>
                          <a:ea typeface="Arial" charset="0"/>
                          <a:cs typeface="Calibri" panose="020F0502020204030204" pitchFamily="34" charset="0"/>
                        </a:rPr>
                        <a:t>WEAKNESSES </a:t>
                      </a:r>
                      <a:r>
                        <a:rPr lang="en-US" sz="1600" b="1" u="none" strike="noStrike" dirty="0" smtClean="0">
                          <a:solidFill>
                            <a:schemeClr val="bg1"/>
                          </a:solidFill>
                          <a:effectLst/>
                          <a:latin typeface="Calibri" panose="020F0502020204030204" pitchFamily="34" charset="0"/>
                          <a:ea typeface="Arial" charset="0"/>
                          <a:cs typeface="Calibri" panose="020F0502020204030204" pitchFamily="34" charset="0"/>
                        </a:rPr>
                        <a:t>(–)</a:t>
                      </a:r>
                      <a:endParaRPr lang="en-US" sz="1600" b="1" i="0" u="none" strike="noStrike" dirty="0">
                        <a:solidFill>
                          <a:schemeClr val="bg1"/>
                        </a:solidFill>
                        <a:effectLst/>
                        <a:latin typeface="Calibri" panose="020F0502020204030204" pitchFamily="34" charset="0"/>
                        <a:ea typeface="Arial" charset="0"/>
                        <a:cs typeface="Calibri" panose="020F0502020204030204" pitchFamily="34" charset="0"/>
                      </a:endParaRPr>
                    </a:p>
                  </a:txBody>
                  <a:tcPr marL="12700" marR="12700" marT="1270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1544737">
                <a:tc>
                  <a:txBody>
                    <a:bodyPr/>
                    <a:lstStyle/>
                    <a:p>
                      <a:pPr marL="285750" lvl="0" indent="-285750">
                        <a:buFont typeface="Arial" panose="020B0604020202020204" pitchFamily="34" charset="0"/>
                        <a:buChar char="•"/>
                      </a:pPr>
                      <a:r>
                        <a:rPr kumimoji="0" lang="en-US" sz="1400" b="1" kern="1200" dirty="0" smtClean="0">
                          <a:solidFill>
                            <a:schemeClr val="dk1"/>
                          </a:solidFill>
                          <a:effectLst/>
                          <a:latin typeface="Calibri" panose="020F0502020204030204" pitchFamily="34" charset="0"/>
                          <a:ea typeface="+mn-ea"/>
                          <a:cs typeface="Calibri" panose="020F0502020204030204" pitchFamily="34" charset="0"/>
                        </a:rPr>
                        <a:t>Tuition</a:t>
                      </a:r>
                      <a:r>
                        <a:rPr kumimoji="0" lang="en-US" sz="1400" kern="1200" dirty="0" smtClean="0">
                          <a:solidFill>
                            <a:schemeClr val="dk1"/>
                          </a:solidFill>
                          <a:effectLst/>
                          <a:latin typeface="Calibri" panose="020F0502020204030204" pitchFamily="34" charset="0"/>
                          <a:ea typeface="+mn-ea"/>
                          <a:cs typeface="Calibri" panose="020F0502020204030204" pitchFamily="34" charset="0"/>
                        </a:rPr>
                        <a:t> – Affordable and competitive</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 with peers</a:t>
                      </a:r>
                    </a:p>
                    <a:p>
                      <a:pPr marL="285750" lvl="0" indent="-285750">
                        <a:buFont typeface="Arial" panose="020B0604020202020204" pitchFamily="34" charset="0"/>
                        <a:buChar char="•"/>
                      </a:pPr>
                      <a:r>
                        <a:rPr kumimoji="0" lang="en-US" sz="1400" b="1" kern="1200" baseline="0" dirty="0" smtClean="0">
                          <a:solidFill>
                            <a:schemeClr val="dk1"/>
                          </a:solidFill>
                          <a:effectLst/>
                          <a:latin typeface="Calibri" panose="020F0502020204030204" pitchFamily="34" charset="0"/>
                          <a:ea typeface="+mn-ea"/>
                          <a:cs typeface="Calibri" panose="020F0502020204030204" pitchFamily="34" charset="0"/>
                        </a:rPr>
                        <a:t>Students</a:t>
                      </a:r>
                      <a:r>
                        <a:rPr kumimoji="0" lang="en-US" sz="1400" kern="1200" dirty="0" smtClean="0">
                          <a:solidFill>
                            <a:schemeClr val="dk1"/>
                          </a:solidFill>
                          <a:effectLst/>
                          <a:latin typeface="Calibri" panose="020F0502020204030204" pitchFamily="34" charset="0"/>
                          <a:ea typeface="+mn-ea"/>
                          <a:cs typeface="Calibri" panose="020F0502020204030204" pitchFamily="34" charset="0"/>
                        </a:rPr>
                        <a:t> – A</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cademically strong and contribute to the CT economy (70% stay in CT after graduation)</a:t>
                      </a:r>
                    </a:p>
                    <a:p>
                      <a:pPr marL="285750" lvl="0" indent="-285750">
                        <a:buFont typeface="Arial" panose="020B0604020202020204" pitchFamily="34" charset="0"/>
                        <a:buChar char="•"/>
                      </a:pPr>
                      <a:r>
                        <a:rPr kumimoji="0" lang="en-US" sz="1400" b="1" kern="1200" dirty="0" smtClean="0">
                          <a:solidFill>
                            <a:schemeClr val="dk1"/>
                          </a:solidFill>
                          <a:effectLst/>
                          <a:latin typeface="Calibri" panose="020F0502020204030204" pitchFamily="34" charset="0"/>
                          <a:ea typeface="+mn-ea"/>
                          <a:cs typeface="Calibri" panose="020F0502020204030204" pitchFamily="34" charset="0"/>
                        </a:rPr>
                        <a:t>Hiring</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 </a:t>
                      </a:r>
                      <a:r>
                        <a:rPr kumimoji="0" lang="en-US" sz="1400" kern="1200" dirty="0" smtClean="0">
                          <a:solidFill>
                            <a:schemeClr val="dk1"/>
                          </a:solidFill>
                          <a:effectLst/>
                          <a:latin typeface="Calibri" panose="020F0502020204030204" pitchFamily="34" charset="0"/>
                          <a:ea typeface="+mn-ea"/>
                          <a:cs typeface="Calibri" panose="020F0502020204030204" pitchFamily="34" charset="0"/>
                        </a:rPr>
                        <a:t>– P</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rudent and careful in hiring decisions, with strict review for any new position </a:t>
                      </a:r>
                    </a:p>
                    <a:p>
                      <a:pPr marL="285750" lvl="0" indent="-285750">
                        <a:buFont typeface="Arial" panose="020B0604020202020204" pitchFamily="34" charset="0"/>
                        <a:buChar char="•"/>
                      </a:pPr>
                      <a:r>
                        <a:rPr kumimoji="0" lang="en-US" sz="1400" b="1" kern="1200" baseline="0" dirty="0" smtClean="0">
                          <a:solidFill>
                            <a:schemeClr val="dk1"/>
                          </a:solidFill>
                          <a:effectLst/>
                          <a:latin typeface="Calibri" panose="020F0502020204030204" pitchFamily="34" charset="0"/>
                          <a:ea typeface="+mn-ea"/>
                          <a:cs typeface="Calibri" panose="020F0502020204030204" pitchFamily="34" charset="0"/>
                        </a:rPr>
                        <a:t>Economic engine</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 - Pillar to the State economy</a:t>
                      </a:r>
                      <a:endParaRPr kumimoji="0" lang="en-US" sz="1400" kern="1200" dirty="0" smtClean="0">
                        <a:solidFill>
                          <a:schemeClr val="dk1"/>
                        </a:solidFill>
                        <a:effectLst/>
                        <a:latin typeface="Calibri" panose="020F0502020204030204" pitchFamily="34" charset="0"/>
                        <a:ea typeface="+mn-ea"/>
                        <a:cs typeface="Calibri" panose="020F0502020204030204" pitchFamily="34" charset="0"/>
                      </a:endParaRPr>
                    </a:p>
                  </a:txBody>
                  <a:tcPr marL="76200" marR="12700" marT="1270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285750" lvl="0" indent="-285750" algn="l" rtl="0" eaLnBrk="1" latinLnBrk="0" hangingPunct="1">
                        <a:buFont typeface="Arial" panose="020B0604020202020204" pitchFamily="34" charset="0"/>
                        <a:buChar char="•"/>
                      </a:pPr>
                      <a:r>
                        <a:rPr kumimoji="0" lang="en-US" sz="1400" b="1" kern="1200" baseline="0" dirty="0" smtClean="0">
                          <a:solidFill>
                            <a:schemeClr val="dk1"/>
                          </a:solidFill>
                          <a:effectLst/>
                          <a:latin typeface="Calibri" panose="020F0502020204030204" pitchFamily="34" charset="0"/>
                          <a:ea typeface="+mn-ea"/>
                          <a:cs typeface="Calibri" panose="020F0502020204030204" pitchFamily="34" charset="0"/>
                        </a:rPr>
                        <a:t>Diversity of revenues</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 – Heavily reliant on State appropriations and tuition.</a:t>
                      </a:r>
                    </a:p>
                    <a:p>
                      <a:pPr marL="285750" lvl="0" indent="-285750" algn="l" rtl="0" eaLnBrk="1" latinLnBrk="0" hangingPunct="1">
                        <a:buFont typeface="Arial" panose="020B0604020202020204" pitchFamily="34" charset="0"/>
                        <a:buChar char="•"/>
                      </a:pPr>
                      <a:r>
                        <a:rPr kumimoji="0" lang="en-US" sz="1400" b="1" kern="1200" baseline="0" dirty="0" smtClean="0">
                          <a:solidFill>
                            <a:schemeClr val="dk1"/>
                          </a:solidFill>
                          <a:effectLst/>
                          <a:latin typeface="Calibri" panose="020F0502020204030204" pitchFamily="34" charset="0"/>
                          <a:ea typeface="+mn-ea"/>
                          <a:cs typeface="Calibri" panose="020F0502020204030204" pitchFamily="34" charset="0"/>
                        </a:rPr>
                        <a:t>Fringe benefits</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 – Rates are high and </a:t>
                      </a:r>
                      <a:r>
                        <a:rPr kumimoji="0" lang="en-US" sz="1400" kern="1200" baseline="0" dirty="0" err="1" smtClean="0">
                          <a:solidFill>
                            <a:schemeClr val="dk1"/>
                          </a:solidFill>
                          <a:effectLst/>
                          <a:latin typeface="Calibri" panose="020F0502020204030204" pitchFamily="34" charset="0"/>
                          <a:ea typeface="+mn-ea"/>
                          <a:cs typeface="Calibri" panose="020F0502020204030204" pitchFamily="34" charset="0"/>
                        </a:rPr>
                        <a:t>and</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 dictated by the State Comptroller</a:t>
                      </a:r>
                    </a:p>
                    <a:p>
                      <a:pPr marL="285750" lvl="0" indent="-285750" algn="l" rtl="0" eaLnBrk="1" latinLnBrk="0" hangingPunct="1">
                        <a:buFont typeface="Arial" panose="020B0604020202020204" pitchFamily="34" charset="0"/>
                        <a:buChar char="•"/>
                      </a:pPr>
                      <a:r>
                        <a:rPr kumimoji="0" lang="en-US" sz="1400" b="1" kern="1200" baseline="0" dirty="0" smtClean="0">
                          <a:solidFill>
                            <a:schemeClr val="dk1"/>
                          </a:solidFill>
                          <a:effectLst/>
                          <a:latin typeface="Calibri" panose="020F0502020204030204" pitchFamily="34" charset="0"/>
                          <a:ea typeface="+mn-ea"/>
                          <a:cs typeface="Calibri" panose="020F0502020204030204" pitchFamily="34" charset="0"/>
                        </a:rPr>
                        <a:t>Deferred maintenance</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 – Significant infrastructure needs far exceed available resources </a:t>
                      </a:r>
                    </a:p>
                    <a:p>
                      <a:pPr marL="285750" lvl="0" indent="-285750" algn="l" rtl="0" eaLnBrk="1" latinLnBrk="0" hangingPunct="1">
                        <a:buFont typeface="Arial" panose="020B0604020202020204" pitchFamily="34" charset="0"/>
                        <a:buChar char="•"/>
                      </a:pPr>
                      <a:r>
                        <a:rPr kumimoji="0" lang="en-US" sz="1400" b="1" kern="1200" baseline="0" dirty="0" smtClean="0">
                          <a:solidFill>
                            <a:schemeClr val="dk1"/>
                          </a:solidFill>
                          <a:effectLst/>
                          <a:latin typeface="Calibri" panose="020F0502020204030204" pitchFamily="34" charset="0"/>
                          <a:ea typeface="+mn-ea"/>
                          <a:cs typeface="Calibri" panose="020F0502020204030204" pitchFamily="34" charset="0"/>
                        </a:rPr>
                        <a:t>Budget flexibility</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 – Limited ability to control personnel costs, which represents nearly 60% of all spending</a:t>
                      </a:r>
                    </a:p>
                    <a:p>
                      <a:pPr marL="0" lvl="0" algn="l" rtl="0" eaLnBrk="1" latinLnBrk="0" hangingPunct="1"/>
                      <a:endParaRPr lang="en-US" sz="1100" u="none" strike="noStrike" dirty="0" smtClean="0">
                        <a:effectLst/>
                        <a:latin typeface="Calibri" panose="020F0502020204030204" pitchFamily="34" charset="0"/>
                        <a:ea typeface="Arial" charset="0"/>
                        <a:cs typeface="Calibri" panose="020F0502020204030204" pitchFamily="34" charset="0"/>
                      </a:endParaRPr>
                    </a:p>
                  </a:txBody>
                  <a:tcPr marL="76200" marR="12700" marT="1270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9" name="Rectangle 8"/>
          <p:cNvSpPr/>
          <p:nvPr/>
        </p:nvSpPr>
        <p:spPr>
          <a:xfrm>
            <a:off x="288057" y="993690"/>
            <a:ext cx="8229600" cy="400110"/>
          </a:xfrm>
          <a:prstGeom prst="rect">
            <a:avLst/>
          </a:prstGeom>
        </p:spPr>
        <p:txBody>
          <a:bodyPr wrap="square">
            <a:spAutoFit/>
          </a:bodyPr>
          <a:lstStyle/>
          <a:p>
            <a:r>
              <a:rPr lang="en-US" sz="2000" b="1" dirty="0" smtClean="0">
                <a:latin typeface="Calibri" panose="020F0502020204030204" pitchFamily="34" charset="0"/>
              </a:rPr>
              <a:t>Evaluating UConn’s Strengths, Weaknesses, Opportunities and Threats</a:t>
            </a:r>
            <a:endParaRPr lang="en-US" sz="2000" b="1" dirty="0">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605781941"/>
              </p:ext>
            </p:extLst>
          </p:nvPr>
        </p:nvGraphicFramePr>
        <p:xfrm>
          <a:off x="288057" y="3849703"/>
          <a:ext cx="8594390" cy="2362200"/>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4297195">
                  <a:extLst>
                    <a:ext uri="{9D8B030D-6E8A-4147-A177-3AD203B41FA5}">
                      <a16:colId xmlns:a16="http://schemas.microsoft.com/office/drawing/2014/main" val="20000"/>
                    </a:ext>
                  </a:extLst>
                </a:gridCol>
                <a:gridCol w="4297195">
                  <a:extLst>
                    <a:ext uri="{9D8B030D-6E8A-4147-A177-3AD203B41FA5}">
                      <a16:colId xmlns:a16="http://schemas.microsoft.com/office/drawing/2014/main" val="20001"/>
                    </a:ext>
                  </a:extLst>
                </a:gridCol>
              </a:tblGrid>
              <a:tr h="155956">
                <a:tc gridSpan="2">
                  <a:txBody>
                    <a:bodyPr/>
                    <a:lstStyle/>
                    <a:p>
                      <a:pPr algn="ctr" fontAlgn="ctr"/>
                      <a:endParaRPr lang="en-US" sz="100" b="1" i="0" u="none" strike="noStrike" dirty="0">
                        <a:solidFill>
                          <a:schemeClr val="bg1"/>
                        </a:solidFill>
                        <a:effectLst/>
                        <a:latin typeface="Calibri" panose="020F0502020204030204" pitchFamily="34" charset="0"/>
                        <a:ea typeface="Arial" charset="0"/>
                        <a:cs typeface="Calibri" panose="020F0502020204030204" pitchFamily="34" charset="0"/>
                      </a:endParaRPr>
                    </a:p>
                  </a:txBody>
                  <a:tcPr marL="12700" marR="12700" marT="1270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10000"/>
                  </a:ext>
                </a:extLst>
              </a:tr>
              <a:tr h="258504">
                <a:tc>
                  <a:txBody>
                    <a:bodyPr/>
                    <a:lstStyle/>
                    <a:p>
                      <a:pPr marL="0" algn="ctr" rtl="0" eaLnBrk="1" fontAlgn="ctr" latinLnBrk="0" hangingPunct="1"/>
                      <a:r>
                        <a:rPr kumimoji="0" lang="en-US" sz="1600" b="1" kern="1200" baseline="0" dirty="0" smtClean="0">
                          <a:solidFill>
                            <a:schemeClr val="bg1"/>
                          </a:solidFill>
                          <a:effectLst/>
                          <a:latin typeface="Calibri" panose="020F0502020204030204" pitchFamily="34" charset="0"/>
                          <a:ea typeface="+mn-ea"/>
                          <a:cs typeface="Calibri" panose="020F0502020204030204" pitchFamily="34" charset="0"/>
                        </a:rPr>
                        <a:t>OPPORTUNITIES (+)</a:t>
                      </a:r>
                      <a:endParaRPr kumimoji="0" lang="en-US" sz="1600" b="1" kern="1200" baseline="0" dirty="0">
                        <a:solidFill>
                          <a:schemeClr val="bg1"/>
                        </a:solidFill>
                        <a:effectLst/>
                        <a:latin typeface="Calibri" panose="020F0502020204030204" pitchFamily="34" charset="0"/>
                        <a:ea typeface="+mn-ea"/>
                        <a:cs typeface="Calibri" panose="020F0502020204030204" pitchFamily="34" charset="0"/>
                      </a:endParaRPr>
                    </a:p>
                  </a:txBody>
                  <a:tcPr marL="12700" marR="12700" marT="1270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50000"/>
                      </a:schemeClr>
                    </a:solidFill>
                  </a:tcPr>
                </a:tc>
                <a:tc>
                  <a:txBody>
                    <a:bodyPr/>
                    <a:lstStyle/>
                    <a:p>
                      <a:pPr marL="0" algn="ctr" rtl="0" eaLnBrk="1" fontAlgn="ctr" latinLnBrk="0" hangingPunct="1"/>
                      <a:r>
                        <a:rPr kumimoji="0" lang="en-US" sz="1600" b="1" kern="1200" baseline="0" dirty="0" smtClean="0">
                          <a:solidFill>
                            <a:schemeClr val="bg1"/>
                          </a:solidFill>
                          <a:effectLst/>
                          <a:latin typeface="Calibri" panose="020F0502020204030204" pitchFamily="34" charset="0"/>
                          <a:ea typeface="+mn-ea"/>
                          <a:cs typeface="Calibri" panose="020F0502020204030204" pitchFamily="34" charset="0"/>
                        </a:rPr>
                        <a:t>THREATS (–)</a:t>
                      </a:r>
                      <a:endParaRPr kumimoji="0" lang="en-US" sz="1600" b="1" kern="1200" baseline="0" dirty="0">
                        <a:solidFill>
                          <a:schemeClr val="bg1"/>
                        </a:solidFill>
                        <a:effectLst/>
                        <a:latin typeface="Calibri" panose="020F0502020204030204" pitchFamily="34" charset="0"/>
                        <a:ea typeface="+mn-ea"/>
                        <a:cs typeface="Calibri" panose="020F0502020204030204" pitchFamily="34" charset="0"/>
                      </a:endParaRPr>
                    </a:p>
                  </a:txBody>
                  <a:tcPr marL="12700" marR="12700" marT="1270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1947740">
                <a:tc>
                  <a:txBody>
                    <a:bodyPr/>
                    <a:lstStyle/>
                    <a:p>
                      <a:pPr marL="285750" indent="-285750" algn="l" fontAlgn="t">
                        <a:buFont typeface="Arial" panose="020B0604020202020204" pitchFamily="34" charset="0"/>
                        <a:buChar char="•"/>
                      </a:pPr>
                      <a:r>
                        <a:rPr kumimoji="0" lang="en-US" sz="1400" b="1" kern="1200" baseline="0" dirty="0" smtClean="0">
                          <a:solidFill>
                            <a:schemeClr val="dk1"/>
                          </a:solidFill>
                          <a:effectLst/>
                          <a:latin typeface="Calibri" panose="020F0502020204030204" pitchFamily="34" charset="0"/>
                          <a:ea typeface="+mn-ea"/>
                          <a:cs typeface="Calibri" panose="020F0502020204030204" pitchFamily="34" charset="0"/>
                        </a:rPr>
                        <a:t>Philanthropy</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 – Increasing endowments and focusing on scholarship funds to recruit best students</a:t>
                      </a:r>
                    </a:p>
                    <a:p>
                      <a:pPr marL="285750" indent="-285750" algn="l" fontAlgn="t">
                        <a:buFont typeface="Arial" panose="020B0604020202020204" pitchFamily="34" charset="0"/>
                        <a:buChar char="•"/>
                      </a:pPr>
                      <a:r>
                        <a:rPr kumimoji="0" lang="en-US" sz="1400" b="1" kern="1200" baseline="0" dirty="0" smtClean="0">
                          <a:solidFill>
                            <a:schemeClr val="dk1"/>
                          </a:solidFill>
                          <a:effectLst/>
                          <a:latin typeface="Calibri" panose="020F0502020204030204" pitchFamily="34" charset="0"/>
                          <a:ea typeface="+mn-ea"/>
                          <a:cs typeface="Calibri" panose="020F0502020204030204" pitchFamily="34" charset="0"/>
                        </a:rPr>
                        <a:t>Research revenues</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 – President’s vision to double research grants can fund invention &amp; innovations, and enhance reputation</a:t>
                      </a:r>
                    </a:p>
                    <a:p>
                      <a:pPr marL="285750" indent="-285750" algn="l" fontAlgn="t">
                        <a:buFont typeface="Arial" panose="020B0604020202020204" pitchFamily="34" charset="0"/>
                        <a:buChar char="•"/>
                      </a:pPr>
                      <a:r>
                        <a:rPr kumimoji="0" lang="en-US" sz="1400" b="1" kern="1200" baseline="0" dirty="0" smtClean="0">
                          <a:solidFill>
                            <a:schemeClr val="dk1"/>
                          </a:solidFill>
                          <a:effectLst/>
                          <a:latin typeface="Calibri" panose="020F0502020204030204" pitchFamily="34" charset="0"/>
                          <a:ea typeface="+mn-ea"/>
                          <a:cs typeface="Calibri" panose="020F0502020204030204" pitchFamily="34" charset="0"/>
                        </a:rPr>
                        <a:t>“Silver Tsunami”</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 – Potential to address structural deficit through salary and fringe savings, consolidation, and efficiency gains.</a:t>
                      </a:r>
                    </a:p>
                    <a:p>
                      <a:pPr lvl="0"/>
                      <a:endParaRPr lang="en-US" sz="1100" u="none" strike="noStrike" dirty="0" smtClean="0">
                        <a:effectLst/>
                        <a:latin typeface="Calibri" panose="020F0502020204030204" pitchFamily="34" charset="0"/>
                        <a:ea typeface="Arial" charset="0"/>
                        <a:cs typeface="Calibri" panose="020F0502020204030204" pitchFamily="34" charset="0"/>
                      </a:endParaRPr>
                    </a:p>
                  </a:txBody>
                  <a:tcPr marL="76200" marR="12700" marT="1270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285750" indent="-285750" algn="l" fontAlgn="t">
                        <a:buFont typeface="Arial" panose="020B0604020202020204" pitchFamily="34" charset="0"/>
                        <a:buChar char="•"/>
                      </a:pPr>
                      <a:r>
                        <a:rPr kumimoji="0" lang="en-US" sz="1400" b="1" kern="1200" baseline="0" dirty="0" smtClean="0">
                          <a:solidFill>
                            <a:schemeClr val="dk1"/>
                          </a:solidFill>
                          <a:effectLst/>
                          <a:latin typeface="Calibri" panose="020F0502020204030204" pitchFamily="34" charset="0"/>
                          <a:ea typeface="+mn-ea"/>
                          <a:cs typeface="Calibri" panose="020F0502020204030204" pitchFamily="34" charset="0"/>
                        </a:rPr>
                        <a:t>State support</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 – Pressure on State budget has led to reductions in UConn’s operating and capital budgets</a:t>
                      </a:r>
                    </a:p>
                    <a:p>
                      <a:pPr marL="285750" indent="-285750" algn="l" fontAlgn="t">
                        <a:buFont typeface="Arial" panose="020B0604020202020204" pitchFamily="34" charset="0"/>
                        <a:buChar char="•"/>
                      </a:pPr>
                      <a:r>
                        <a:rPr kumimoji="0" lang="en-US" sz="1400" b="1" kern="1200" baseline="0" dirty="0" smtClean="0">
                          <a:solidFill>
                            <a:schemeClr val="dk1"/>
                          </a:solidFill>
                          <a:effectLst/>
                          <a:latin typeface="Calibri" panose="020F0502020204030204" pitchFamily="34" charset="0"/>
                          <a:ea typeface="+mn-ea"/>
                          <a:cs typeface="Calibri" panose="020F0502020204030204" pitchFamily="34" charset="0"/>
                        </a:rPr>
                        <a:t>Research competitiveness</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 – Competition for best faculty and research grants impacted by high fringe rates</a:t>
                      </a:r>
                    </a:p>
                    <a:p>
                      <a:pPr marL="285750" indent="-285750" algn="l" fontAlgn="t">
                        <a:buFont typeface="Arial" panose="020B0604020202020204" pitchFamily="34" charset="0"/>
                        <a:buChar char="•"/>
                      </a:pPr>
                      <a:r>
                        <a:rPr kumimoji="0" lang="en-US" sz="1400" b="1" kern="1200" baseline="0" dirty="0" smtClean="0">
                          <a:solidFill>
                            <a:schemeClr val="dk1"/>
                          </a:solidFill>
                          <a:effectLst/>
                          <a:latin typeface="Calibri" panose="020F0502020204030204" pitchFamily="34" charset="0"/>
                          <a:ea typeface="+mn-ea"/>
                          <a:cs typeface="Calibri" panose="020F0502020204030204" pitchFamily="34" charset="0"/>
                        </a:rPr>
                        <a:t>State population decline</a:t>
                      </a:r>
                      <a:r>
                        <a:rPr kumimoji="0" lang="en-US" sz="1400" kern="1200" baseline="0" dirty="0" smtClean="0">
                          <a:solidFill>
                            <a:schemeClr val="dk1"/>
                          </a:solidFill>
                          <a:effectLst/>
                          <a:latin typeface="Calibri" panose="020F0502020204030204" pitchFamily="34" charset="0"/>
                          <a:ea typeface="+mn-ea"/>
                          <a:cs typeface="Calibri" panose="020F0502020204030204" pitchFamily="34" charset="0"/>
                        </a:rPr>
                        <a:t> –  As CT’s high school population declines, UConn may be challenged to maintain enrollment, particularly at regional campuses.</a:t>
                      </a:r>
                    </a:p>
                  </a:txBody>
                  <a:tcPr marL="76200" marR="12700" marT="1270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Slide Number Placeholder 2"/>
          <p:cNvSpPr>
            <a:spLocks noGrp="1"/>
          </p:cNvSpPr>
          <p:nvPr>
            <p:ph type="sldNum" sz="quarter" idx="12"/>
          </p:nvPr>
        </p:nvSpPr>
        <p:spPr>
          <a:xfrm>
            <a:off x="5368993" y="6390361"/>
            <a:ext cx="3317807" cy="365760"/>
          </a:xfrm>
        </p:spPr>
        <p:txBody>
          <a:bodyPr/>
          <a:lstStyle/>
          <a:p>
            <a:fld id="{66C09F55-33B0-4A60-8898-AEB3F36CADBF}" type="slidenum">
              <a:rPr lang="en-US" smtClean="0"/>
              <a:t>11</a:t>
            </a:fld>
            <a:endParaRPr lang="en-US" dirty="0"/>
          </a:p>
        </p:txBody>
      </p:sp>
    </p:spTree>
    <p:extLst>
      <p:ext uri="{BB962C8B-B14F-4D97-AF65-F5344CB8AC3E}">
        <p14:creationId xmlns:p14="http://schemas.microsoft.com/office/powerpoint/2010/main" val="2392108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716ED7-3343-4A43-8BD6-6F268AE424C5}" type="slidenum">
              <a:rPr lang="en-US" smtClean="0"/>
              <a:pPr/>
              <a:t>12</a:t>
            </a:fld>
            <a:endParaRPr lang="en-US" dirty="0"/>
          </a:p>
        </p:txBody>
      </p:sp>
      <p:sp>
        <p:nvSpPr>
          <p:cNvPr id="4" name="TextBox 3"/>
          <p:cNvSpPr txBox="1"/>
          <p:nvPr/>
        </p:nvSpPr>
        <p:spPr>
          <a:xfrm>
            <a:off x="2819400" y="2895600"/>
            <a:ext cx="5029200" cy="769441"/>
          </a:xfrm>
          <a:prstGeom prst="rect">
            <a:avLst/>
          </a:prstGeom>
          <a:noFill/>
        </p:spPr>
        <p:txBody>
          <a:bodyPr wrap="square" rtlCol="0">
            <a:spAutoFit/>
          </a:bodyPr>
          <a:lstStyle/>
          <a:p>
            <a:r>
              <a:rPr lang="en-US" sz="4400" dirty="0" smtClean="0">
                <a:latin typeface=" calibri"/>
              </a:rPr>
              <a:t>Questions?</a:t>
            </a:r>
            <a:endParaRPr lang="en-US" sz="4400" dirty="0">
              <a:latin typeface=" calibri"/>
            </a:endParaRPr>
          </a:p>
        </p:txBody>
      </p:sp>
    </p:spTree>
    <p:extLst>
      <p:ext uri="{BB962C8B-B14F-4D97-AF65-F5344CB8AC3E}">
        <p14:creationId xmlns:p14="http://schemas.microsoft.com/office/powerpoint/2010/main" val="3795725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latin typeface="Calibri" panose="020F0502020204030204" pitchFamily="34" charset="0"/>
                <a:cs typeface="Calibri" panose="020F0502020204030204" pitchFamily="34" charset="0"/>
              </a:rPr>
              <a:t>FY19 Results</a:t>
            </a:r>
            <a:endParaRPr lang="en-US" dirty="0">
              <a:solidFill>
                <a:schemeClr val="tx1"/>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716ED7-3343-4A43-8BD6-6F268AE424C5}" type="slidenum">
              <a:rPr lang="en-US" smtClean="0"/>
              <a:pPr/>
              <a:t>13</a:t>
            </a:fld>
            <a:endParaRPr lang="en-US" dirty="0"/>
          </a:p>
        </p:txBody>
      </p:sp>
      <p:pic>
        <p:nvPicPr>
          <p:cNvPr id="5" name="Picture 4"/>
          <p:cNvPicPr>
            <a:picLocks noChangeAspect="1"/>
          </p:cNvPicPr>
          <p:nvPr/>
        </p:nvPicPr>
        <p:blipFill>
          <a:blip r:embed="rId3"/>
          <a:stretch>
            <a:fillRect/>
          </a:stretch>
        </p:blipFill>
        <p:spPr>
          <a:xfrm>
            <a:off x="1219200" y="990600"/>
            <a:ext cx="6705600" cy="5218624"/>
          </a:xfrm>
          <a:prstGeom prst="rect">
            <a:avLst/>
          </a:prstGeom>
        </p:spPr>
      </p:pic>
    </p:spTree>
    <p:extLst>
      <p:ext uri="{BB962C8B-B14F-4D97-AF65-F5344CB8AC3E}">
        <p14:creationId xmlns:p14="http://schemas.microsoft.com/office/powerpoint/2010/main" val="3425256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764"/>
            <a:ext cx="8229600" cy="762000"/>
          </a:xfrm>
        </p:spPr>
        <p:txBody>
          <a:bodyPr>
            <a:normAutofit/>
          </a:bodyPr>
          <a:lstStyle/>
          <a:p>
            <a:r>
              <a:rPr lang="en-US" sz="3600" dirty="0" smtClean="0">
                <a:latin typeface="Calibri" panose="020F0502020204030204" pitchFamily="34" charset="0"/>
                <a:cs typeface="Calibri" panose="020F0502020204030204" pitchFamily="34" charset="0"/>
              </a:rPr>
              <a:t>UConn FY20 Forecast</a:t>
            </a:r>
            <a:endParaRPr lang="en-US" sz="3600" dirty="0">
              <a:latin typeface="Calibri" panose="020F0502020204030204" pitchFamily="34" charset="0"/>
              <a:cs typeface="Calibri" panose="020F0502020204030204" pitchFamily="34" charset="0"/>
            </a:endParaRPr>
          </a:p>
        </p:txBody>
      </p:sp>
      <p:sp>
        <p:nvSpPr>
          <p:cNvPr id="7" name="TextBox 6"/>
          <p:cNvSpPr txBox="1"/>
          <p:nvPr/>
        </p:nvSpPr>
        <p:spPr>
          <a:xfrm>
            <a:off x="304800" y="976368"/>
            <a:ext cx="8534400" cy="400110"/>
          </a:xfrm>
          <a:prstGeom prst="rect">
            <a:avLst/>
          </a:prstGeom>
          <a:noFill/>
        </p:spPr>
        <p:txBody>
          <a:bodyPr wrap="square" rtlCol="0">
            <a:spAutoFit/>
          </a:bodyPr>
          <a:lstStyle>
            <a:defPPr>
              <a:defRPr lang="en-US"/>
            </a:defPPr>
            <a:lvl1pPr>
              <a:defRPr sz="2000" b="1">
                <a:latin typeface="Calibri" panose="020F0502020204030204" pitchFamily="34" charset="0"/>
              </a:defRPr>
            </a:lvl1pPr>
          </a:lstStyle>
          <a:p>
            <a:pPr>
              <a:buClr>
                <a:schemeClr val="bg1">
                  <a:lumMod val="75000"/>
                </a:schemeClr>
              </a:buClr>
            </a:pPr>
            <a:r>
              <a:rPr lang="en-US" dirty="0" smtClean="0"/>
              <a:t>In FY20, UConn’s bottom line would be fine without the unfunded liabilities. </a:t>
            </a:r>
            <a:endParaRPr lang="en-US" dirty="0"/>
          </a:p>
        </p:txBody>
      </p:sp>
      <p:sp>
        <p:nvSpPr>
          <p:cNvPr id="3" name="Slide Number Placeholder 2"/>
          <p:cNvSpPr>
            <a:spLocks noGrp="1"/>
          </p:cNvSpPr>
          <p:nvPr>
            <p:ph type="sldNum" sz="quarter" idx="12"/>
          </p:nvPr>
        </p:nvSpPr>
        <p:spPr/>
        <p:txBody>
          <a:bodyPr/>
          <a:lstStyle/>
          <a:p>
            <a:fld id="{62716ED7-3343-4A43-8BD6-6F268AE424C5}" type="slidenum">
              <a:rPr lang="en-US" smtClean="0"/>
              <a:pPr/>
              <a:t>14</a:t>
            </a:fld>
            <a:endParaRPr lang="en-US" dirty="0"/>
          </a:p>
        </p:txBody>
      </p:sp>
      <p:pic>
        <p:nvPicPr>
          <p:cNvPr id="10" name="Picture 9"/>
          <p:cNvPicPr>
            <a:picLocks noChangeAspect="1"/>
          </p:cNvPicPr>
          <p:nvPr/>
        </p:nvPicPr>
        <p:blipFill>
          <a:blip r:embed="rId3"/>
          <a:stretch>
            <a:fillRect/>
          </a:stretch>
        </p:blipFill>
        <p:spPr>
          <a:xfrm>
            <a:off x="450574" y="1316190"/>
            <a:ext cx="8007626" cy="4952567"/>
          </a:xfrm>
          <a:prstGeom prst="rect">
            <a:avLst/>
          </a:prstGeom>
        </p:spPr>
      </p:pic>
    </p:spTree>
    <p:extLst>
      <p:ext uri="{BB962C8B-B14F-4D97-AF65-F5344CB8AC3E}">
        <p14:creationId xmlns:p14="http://schemas.microsoft.com/office/powerpoint/2010/main" val="506093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764"/>
            <a:ext cx="8229600" cy="762000"/>
          </a:xfrm>
        </p:spPr>
        <p:txBody>
          <a:bodyPr>
            <a:normAutofit/>
          </a:bodyPr>
          <a:lstStyle/>
          <a:p>
            <a:r>
              <a:rPr lang="en-US" sz="3600" dirty="0" smtClean="0">
                <a:latin typeface="Calibri" panose="020F0502020204030204" pitchFamily="34" charset="0"/>
                <a:cs typeface="Calibri" panose="020F0502020204030204" pitchFamily="34" charset="0"/>
              </a:rPr>
              <a:t>Athletics </a:t>
            </a:r>
            <a:endParaRPr lang="en-US" sz="36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716ED7-3343-4A43-8BD6-6F268AE424C5}" type="slidenum">
              <a:rPr lang="en-US" smtClean="0"/>
              <a:pPr/>
              <a:t>15</a:t>
            </a:fld>
            <a:endParaRPr lang="en-US" dirty="0"/>
          </a:p>
        </p:txBody>
      </p:sp>
      <p:pic>
        <p:nvPicPr>
          <p:cNvPr id="5" name="Picture 4"/>
          <p:cNvPicPr>
            <a:picLocks noChangeAspect="1"/>
          </p:cNvPicPr>
          <p:nvPr/>
        </p:nvPicPr>
        <p:blipFill>
          <a:blip r:embed="rId3"/>
          <a:stretch>
            <a:fillRect/>
          </a:stretch>
        </p:blipFill>
        <p:spPr>
          <a:xfrm>
            <a:off x="838200" y="1139665"/>
            <a:ext cx="7181438" cy="5022501"/>
          </a:xfrm>
          <a:prstGeom prst="rect">
            <a:avLst/>
          </a:prstGeom>
        </p:spPr>
      </p:pic>
    </p:spTree>
    <p:extLst>
      <p:ext uri="{BB962C8B-B14F-4D97-AF65-F5344CB8AC3E}">
        <p14:creationId xmlns:p14="http://schemas.microsoft.com/office/powerpoint/2010/main" val="1306873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rPr>
              <a:t>Fringe Benefits - Key Issues</a:t>
            </a:r>
            <a:endParaRPr lang="en-US" sz="3600" dirty="0">
              <a:solidFill>
                <a:schemeClr val="tx1"/>
              </a:solidFill>
            </a:endParaRPr>
          </a:p>
        </p:txBody>
      </p:sp>
      <p:sp>
        <p:nvSpPr>
          <p:cNvPr id="3" name="Slide Number Placeholder 2"/>
          <p:cNvSpPr>
            <a:spLocks noGrp="1"/>
          </p:cNvSpPr>
          <p:nvPr>
            <p:ph type="sldNum" sz="quarter" idx="12"/>
          </p:nvPr>
        </p:nvSpPr>
        <p:spPr/>
        <p:txBody>
          <a:bodyPr/>
          <a:lstStyle/>
          <a:p>
            <a:fld id="{62716ED7-3343-4A43-8BD6-6F268AE424C5}" type="slidenum">
              <a:rPr lang="en-US" smtClean="0"/>
              <a:pPr/>
              <a:t>16</a:t>
            </a:fld>
            <a:endParaRPr lang="en-US" dirty="0"/>
          </a:p>
        </p:txBody>
      </p:sp>
      <p:sp>
        <p:nvSpPr>
          <p:cNvPr id="5" name="TextBox 4"/>
          <p:cNvSpPr txBox="1"/>
          <p:nvPr/>
        </p:nvSpPr>
        <p:spPr>
          <a:xfrm>
            <a:off x="0" y="2786025"/>
            <a:ext cx="8742045" cy="2985433"/>
          </a:xfrm>
          <a:prstGeom prst="rect">
            <a:avLst/>
          </a:prstGeom>
          <a:noFill/>
        </p:spPr>
        <p:txBody>
          <a:bodyPr wrap="square" rtlCol="0">
            <a:spAutoFit/>
          </a:bodyPr>
          <a:lstStyle/>
          <a:p>
            <a:pPr lvl="1"/>
            <a:endParaRPr lang="en-US" sz="1000" b="1" u="sng" dirty="0" smtClean="0">
              <a:solidFill>
                <a:prstClr val="black"/>
              </a:solidFill>
              <a:latin typeface="Calibri" panose="020F0502020204030204" pitchFamily="34" charset="0"/>
            </a:endParaRPr>
          </a:p>
          <a:p>
            <a:pPr marL="742950" lvl="1" indent="-285750">
              <a:buFont typeface="Wingdings" panose="05000000000000000000" pitchFamily="2" charset="2"/>
              <a:buChar char="Ø"/>
            </a:pPr>
            <a:r>
              <a:rPr lang="en-US" sz="2000" b="1" u="sng" dirty="0" smtClean="0">
                <a:solidFill>
                  <a:prstClr val="black"/>
                </a:solidFill>
                <a:latin typeface="Calibri" panose="020F0502020204030204" pitchFamily="34" charset="0"/>
              </a:rPr>
              <a:t>Research Competitiveness</a:t>
            </a:r>
            <a:r>
              <a:rPr lang="en-US" sz="2000" b="1" dirty="0" smtClean="0">
                <a:solidFill>
                  <a:prstClr val="black"/>
                </a:solidFill>
                <a:latin typeface="Calibri" panose="020F0502020204030204" pitchFamily="34" charset="0"/>
              </a:rPr>
              <a:t> </a:t>
            </a:r>
            <a:r>
              <a:rPr lang="en-US" sz="2000" dirty="0" smtClean="0">
                <a:solidFill>
                  <a:prstClr val="black"/>
                </a:solidFill>
                <a:latin typeface="Calibri" panose="020F0502020204030204" pitchFamily="34" charset="0"/>
              </a:rPr>
              <a:t>–</a:t>
            </a:r>
            <a:r>
              <a:rPr lang="en-US" dirty="0" smtClean="0">
                <a:solidFill>
                  <a:prstClr val="black"/>
                </a:solidFill>
                <a:latin typeface="Calibri" panose="020F0502020204030204" pitchFamily="34" charset="0"/>
              </a:rPr>
              <a:t> UConn and UConn Health research fringe rates are about 20% points higher than their peers. This results in less research grants, research dollars, innovation and commercializing technologies.</a:t>
            </a:r>
          </a:p>
          <a:p>
            <a:pPr lvl="1"/>
            <a:endParaRPr lang="en-US" sz="1000" dirty="0" smtClean="0">
              <a:solidFill>
                <a:prstClr val="black"/>
              </a:solidFill>
              <a:latin typeface="Calibri" panose="020F0502020204030204" pitchFamily="34" charset="0"/>
            </a:endParaRPr>
          </a:p>
          <a:p>
            <a:pPr marL="742950" lvl="1" indent="-285750">
              <a:buFont typeface="Wingdings" panose="05000000000000000000" pitchFamily="2" charset="2"/>
              <a:buChar char="Ø"/>
            </a:pPr>
            <a:r>
              <a:rPr lang="en-US" sz="2000" b="1" u="sng" dirty="0" smtClean="0">
                <a:solidFill>
                  <a:prstClr val="black"/>
                </a:solidFill>
                <a:latin typeface="Calibri" panose="020F0502020204030204" pitchFamily="34" charset="0"/>
              </a:rPr>
              <a:t>Clinical Competitiveness</a:t>
            </a:r>
            <a:r>
              <a:rPr lang="en-US" sz="2000" b="1" dirty="0" smtClean="0">
                <a:solidFill>
                  <a:prstClr val="black"/>
                </a:solidFill>
                <a:latin typeface="Calibri" panose="020F0502020204030204" pitchFamily="34" charset="0"/>
              </a:rPr>
              <a:t> </a:t>
            </a:r>
            <a:r>
              <a:rPr lang="en-US" sz="2000" dirty="0">
                <a:solidFill>
                  <a:prstClr val="black"/>
                </a:solidFill>
                <a:latin typeface="Calibri" panose="020F0502020204030204" pitchFamily="34" charset="0"/>
              </a:rPr>
              <a:t>– </a:t>
            </a:r>
            <a:r>
              <a:rPr lang="en-US" dirty="0" smtClean="0">
                <a:solidFill>
                  <a:prstClr val="black"/>
                </a:solidFill>
                <a:latin typeface="Calibri" panose="020F0502020204030204" pitchFamily="34" charset="0"/>
              </a:rPr>
              <a:t>Current state fringe rates for UCH’s John Dempsey Hospital are 45% higher than other Connecticut hospitals; this results in tens of millions of dollars in more costs for UConn Health to provide clinical care compared to other hospitals in the state. This gap in costs due to the high fringe rates results in a budget deficiency that UConn Health cannot cover on its own.</a:t>
            </a:r>
          </a:p>
          <a:p>
            <a:pPr lvl="1"/>
            <a:endParaRPr lang="en-US" sz="2000" dirty="0">
              <a:solidFill>
                <a:prstClr val="black"/>
              </a:solidFill>
              <a:latin typeface="Calibri" panose="020F0502020204030204" pitchFamily="34" charset="0"/>
            </a:endParaRPr>
          </a:p>
        </p:txBody>
      </p:sp>
      <p:sp>
        <p:nvSpPr>
          <p:cNvPr id="6" name="TextBox 5"/>
          <p:cNvSpPr txBox="1"/>
          <p:nvPr/>
        </p:nvSpPr>
        <p:spPr>
          <a:xfrm>
            <a:off x="401955" y="1104405"/>
            <a:ext cx="8340090" cy="1477328"/>
          </a:xfrm>
          <a:prstGeom prst="rect">
            <a:avLst/>
          </a:prstGeom>
          <a:noFill/>
        </p:spPr>
        <p:txBody>
          <a:bodyPr wrap="square" rtlCol="0">
            <a:spAutoFit/>
          </a:bodyPr>
          <a:lstStyle/>
          <a:p>
            <a:r>
              <a:rPr lang="en-US" sz="2000" b="1" dirty="0" smtClean="0">
                <a:solidFill>
                  <a:prstClr val="black"/>
                </a:solidFill>
                <a:latin typeface="Calibri" panose="020F0502020204030204" pitchFamily="34" charset="0"/>
              </a:rPr>
              <a:t>Fringe benefit costs impact UConn and UConn Health’s</a:t>
            </a:r>
            <a:r>
              <a:rPr lang="en-US" sz="2000" b="1" dirty="0" smtClean="0">
                <a:latin typeface="Calibri" panose="020F0502020204030204" pitchFamily="34" charset="0"/>
              </a:rPr>
              <a:t> budgets and competitiveness</a:t>
            </a:r>
            <a:r>
              <a:rPr lang="en-US" sz="2000" b="1" dirty="0" smtClean="0">
                <a:solidFill>
                  <a:prstClr val="black"/>
                </a:solidFill>
                <a:latin typeface="Calibri" panose="020F0502020204030204" pitchFamily="34" charset="0"/>
              </a:rPr>
              <a:t>. </a:t>
            </a:r>
          </a:p>
          <a:p>
            <a:endParaRPr lang="en-US" sz="1000" b="1" dirty="0">
              <a:solidFill>
                <a:prstClr val="black"/>
              </a:solidFill>
              <a:latin typeface="Calibri" panose="020F0502020204030204" pitchFamily="34" charset="0"/>
            </a:endParaRPr>
          </a:p>
          <a:p>
            <a:r>
              <a:rPr lang="en-US" sz="2000" b="1" dirty="0" smtClean="0">
                <a:solidFill>
                  <a:prstClr val="black"/>
                </a:solidFill>
                <a:latin typeface="Calibri" panose="020F0502020204030204" pitchFamily="34" charset="0"/>
              </a:rPr>
              <a:t>The </a:t>
            </a:r>
            <a:r>
              <a:rPr lang="en-US" sz="2000" b="1" dirty="0">
                <a:solidFill>
                  <a:prstClr val="black"/>
                </a:solidFill>
                <a:latin typeface="Calibri" panose="020F0502020204030204" pitchFamily="34" charset="0"/>
              </a:rPr>
              <a:t>largest portion of the State’s retirement rate is attributable to the </a:t>
            </a:r>
            <a:r>
              <a:rPr lang="en-US" sz="2000" b="1" dirty="0" smtClean="0">
                <a:solidFill>
                  <a:prstClr val="black"/>
                </a:solidFill>
                <a:latin typeface="Calibri" panose="020F0502020204030204" pitchFamily="34" charset="0"/>
              </a:rPr>
              <a:t>state’s unfunded liabilities</a:t>
            </a:r>
            <a:r>
              <a:rPr lang="en-US" sz="2000" b="1" dirty="0">
                <a:solidFill>
                  <a:prstClr val="black"/>
                </a:solidFill>
                <a:latin typeface="Calibri" panose="020F0502020204030204" pitchFamily="34" charset="0"/>
              </a:rPr>
              <a:t>, </a:t>
            </a:r>
            <a:r>
              <a:rPr lang="en-US" sz="2000" b="1" dirty="0" smtClean="0">
                <a:solidFill>
                  <a:prstClr val="black"/>
                </a:solidFill>
                <a:latin typeface="Calibri" panose="020F0502020204030204" pitchFamily="34" charset="0"/>
              </a:rPr>
              <a:t>which are passed on to higher ed.  </a:t>
            </a:r>
            <a:endParaRPr lang="en-US" sz="2000"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1921049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62000"/>
          </a:xfrm>
        </p:spPr>
        <p:txBody>
          <a:bodyPr>
            <a:normAutofit/>
          </a:bodyPr>
          <a:lstStyle/>
          <a:p>
            <a:r>
              <a:rPr lang="en-US" sz="3600" dirty="0" smtClean="0">
                <a:solidFill>
                  <a:schemeClr val="tx1"/>
                </a:solidFill>
              </a:rPr>
              <a:t>Comparison </a:t>
            </a:r>
            <a:r>
              <a:rPr lang="en-US" sz="3600" dirty="0">
                <a:solidFill>
                  <a:schemeClr val="tx1"/>
                </a:solidFill>
              </a:rPr>
              <a:t>of Research Fringe </a:t>
            </a:r>
            <a:r>
              <a:rPr lang="en-US" sz="3600" dirty="0" smtClean="0">
                <a:solidFill>
                  <a:schemeClr val="tx1"/>
                </a:solidFill>
              </a:rPr>
              <a:t>Rates</a:t>
            </a:r>
            <a:endParaRPr lang="en-US" sz="3600" dirty="0">
              <a:solidFill>
                <a:schemeClr val="tx1"/>
              </a:solidFill>
            </a:endParaRPr>
          </a:p>
        </p:txBody>
      </p:sp>
      <p:sp>
        <p:nvSpPr>
          <p:cNvPr id="3" name="Slide Number Placeholder 2"/>
          <p:cNvSpPr>
            <a:spLocks noGrp="1"/>
          </p:cNvSpPr>
          <p:nvPr>
            <p:ph type="sldNum" sz="quarter" idx="12"/>
          </p:nvPr>
        </p:nvSpPr>
        <p:spPr/>
        <p:txBody>
          <a:bodyPr/>
          <a:lstStyle/>
          <a:p>
            <a:fld id="{62716ED7-3343-4A43-8BD6-6F268AE424C5}" type="slidenum">
              <a:rPr lang="en-US" smtClean="0"/>
              <a:pPr/>
              <a:t>17</a:t>
            </a:fld>
            <a:endParaRPr lang="en-US" dirty="0"/>
          </a:p>
        </p:txBody>
      </p:sp>
      <p:sp>
        <p:nvSpPr>
          <p:cNvPr id="12" name="Rectangle 11"/>
          <p:cNvSpPr/>
          <p:nvPr/>
        </p:nvSpPr>
        <p:spPr>
          <a:xfrm>
            <a:off x="304800" y="914400"/>
            <a:ext cx="8516815" cy="707886"/>
          </a:xfrm>
          <a:prstGeom prst="rect">
            <a:avLst/>
          </a:prstGeom>
        </p:spPr>
        <p:txBody>
          <a:bodyPr wrap="square">
            <a:spAutoFit/>
          </a:bodyPr>
          <a:lstStyle/>
          <a:p>
            <a:r>
              <a:rPr lang="en-US" sz="2000" b="1" dirty="0" smtClean="0">
                <a:solidFill>
                  <a:prstClr val="black"/>
                </a:solidFill>
                <a:latin typeface="Calibri" panose="020F0502020204030204" pitchFamily="34" charset="0"/>
              </a:rPr>
              <a:t>In FY20, UConn Storrs is 16.6% points above its peers in the faculty rate and UCH is 19.1% points higher in the professional rate.</a:t>
            </a:r>
            <a:endParaRPr lang="en-US" sz="2000" b="1" dirty="0">
              <a:solidFill>
                <a:prstClr val="black"/>
              </a:solidFill>
              <a:latin typeface="Calibri" panose="020F0502020204030204" pitchFamily="34" charset="0"/>
            </a:endParaRPr>
          </a:p>
        </p:txBody>
      </p:sp>
      <p:pic>
        <p:nvPicPr>
          <p:cNvPr id="9" name="Picture 8"/>
          <p:cNvPicPr>
            <a:picLocks noChangeAspect="1"/>
          </p:cNvPicPr>
          <p:nvPr/>
        </p:nvPicPr>
        <p:blipFill>
          <a:blip r:embed="rId3"/>
          <a:stretch>
            <a:fillRect/>
          </a:stretch>
        </p:blipFill>
        <p:spPr>
          <a:xfrm>
            <a:off x="1212834" y="5479585"/>
            <a:ext cx="3532167" cy="841906"/>
          </a:xfrm>
          <a:prstGeom prst="rect">
            <a:avLst/>
          </a:prstGeom>
          <a:ln>
            <a:noFill/>
          </a:ln>
        </p:spPr>
      </p:pic>
      <p:pic>
        <p:nvPicPr>
          <p:cNvPr id="4" name="Picture 3"/>
          <p:cNvPicPr>
            <a:picLocks noChangeAspect="1"/>
          </p:cNvPicPr>
          <p:nvPr/>
        </p:nvPicPr>
        <p:blipFill>
          <a:blip r:embed="rId4"/>
          <a:stretch>
            <a:fillRect/>
          </a:stretch>
        </p:blipFill>
        <p:spPr>
          <a:xfrm>
            <a:off x="2133600" y="1622286"/>
            <a:ext cx="4629844" cy="2141442"/>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152399" y="3828844"/>
            <a:ext cx="4658501" cy="1612033"/>
          </a:xfrm>
          <a:prstGeom prst="rect">
            <a:avLst/>
          </a:prstGeom>
          <a:ln>
            <a:solidFill>
              <a:schemeClr val="tx1"/>
            </a:solidFill>
          </a:ln>
        </p:spPr>
      </p:pic>
      <p:pic>
        <p:nvPicPr>
          <p:cNvPr id="13" name="Picture 12"/>
          <p:cNvPicPr>
            <a:picLocks noChangeAspect="1"/>
          </p:cNvPicPr>
          <p:nvPr/>
        </p:nvPicPr>
        <p:blipFill>
          <a:blip r:embed="rId6"/>
          <a:stretch>
            <a:fillRect/>
          </a:stretch>
        </p:blipFill>
        <p:spPr>
          <a:xfrm>
            <a:off x="4876800" y="3828844"/>
            <a:ext cx="4153972" cy="2198744"/>
          </a:xfrm>
          <a:prstGeom prst="rect">
            <a:avLst/>
          </a:prstGeom>
          <a:ln>
            <a:solidFill>
              <a:schemeClr val="tx1"/>
            </a:solidFill>
          </a:ln>
        </p:spPr>
      </p:pic>
    </p:spTree>
    <p:extLst>
      <p:ext uri="{BB962C8B-B14F-4D97-AF65-F5344CB8AC3E}">
        <p14:creationId xmlns:p14="http://schemas.microsoft.com/office/powerpoint/2010/main" val="99858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62000"/>
          </a:xfrm>
        </p:spPr>
        <p:txBody>
          <a:bodyPr>
            <a:normAutofit/>
          </a:bodyPr>
          <a:lstStyle/>
          <a:p>
            <a:r>
              <a:rPr lang="en-US" sz="3600" dirty="0" smtClean="0">
                <a:solidFill>
                  <a:schemeClr val="tx1"/>
                </a:solidFill>
              </a:rPr>
              <a:t>FY20 SERS Fringe Costs</a:t>
            </a:r>
            <a:endParaRPr lang="en-US" sz="3600" dirty="0">
              <a:solidFill>
                <a:schemeClr val="tx1"/>
              </a:solidFill>
            </a:endParaRPr>
          </a:p>
        </p:txBody>
      </p:sp>
      <p:sp>
        <p:nvSpPr>
          <p:cNvPr id="3" name="Slide Number Placeholder 2"/>
          <p:cNvSpPr>
            <a:spLocks noGrp="1"/>
          </p:cNvSpPr>
          <p:nvPr>
            <p:ph type="sldNum" sz="quarter" idx="12"/>
          </p:nvPr>
        </p:nvSpPr>
        <p:spPr/>
        <p:txBody>
          <a:bodyPr/>
          <a:lstStyle/>
          <a:p>
            <a:fld id="{62716ED7-3343-4A43-8BD6-6F268AE424C5}" type="slidenum">
              <a:rPr lang="en-US" smtClean="0"/>
              <a:pPr/>
              <a:t>18</a:t>
            </a:fld>
            <a:endParaRPr lang="en-US" dirty="0"/>
          </a:p>
        </p:txBody>
      </p:sp>
      <p:sp>
        <p:nvSpPr>
          <p:cNvPr id="12" name="Rectangle 11"/>
          <p:cNvSpPr/>
          <p:nvPr/>
        </p:nvSpPr>
        <p:spPr>
          <a:xfrm>
            <a:off x="339634" y="913687"/>
            <a:ext cx="8763000" cy="1077218"/>
          </a:xfrm>
          <a:prstGeom prst="rect">
            <a:avLst/>
          </a:prstGeom>
        </p:spPr>
        <p:txBody>
          <a:bodyPr wrap="square">
            <a:spAutoFit/>
          </a:bodyPr>
          <a:lstStyle/>
          <a:p>
            <a:r>
              <a:rPr lang="en-US" sz="1600" b="1" dirty="0">
                <a:latin typeface="Calibri" panose="020F0502020204030204" pitchFamily="34" charset="0"/>
                <a:cs typeface="Calibri" panose="020F0502020204030204" pitchFamily="34" charset="0"/>
              </a:rPr>
              <a:t>The portion of the fringe costs associated with the State’s unfunded </a:t>
            </a:r>
            <a:r>
              <a:rPr lang="en-US" sz="1600" b="1" dirty="0" smtClean="0">
                <a:latin typeface="Calibri" panose="020F0502020204030204" pitchFamily="34" charset="0"/>
                <a:cs typeface="Calibri" panose="020F0502020204030204" pitchFamily="34" charset="0"/>
              </a:rPr>
              <a:t>pension liabilities </a:t>
            </a:r>
            <a:r>
              <a:rPr lang="en-US" sz="1600" b="1" dirty="0">
                <a:latin typeface="Calibri" panose="020F0502020204030204" pitchFamily="34" charset="0"/>
                <a:cs typeface="Calibri" panose="020F0502020204030204" pitchFamily="34" charset="0"/>
              </a:rPr>
              <a:t>are </a:t>
            </a:r>
            <a:r>
              <a:rPr lang="en-US" sz="1600" b="1" dirty="0" smtClean="0">
                <a:latin typeface="Calibri" panose="020F0502020204030204" pitchFamily="34" charset="0"/>
                <a:cs typeface="Calibri" panose="020F0502020204030204" pitchFamily="34" charset="0"/>
              </a:rPr>
              <a:t>significant. While </a:t>
            </a:r>
            <a:r>
              <a:rPr lang="en-US" sz="1600" b="1" dirty="0">
                <a:latin typeface="Calibri" panose="020F0502020204030204" pitchFamily="34" charset="0"/>
                <a:cs typeface="Calibri" panose="020F0502020204030204" pitchFamily="34" charset="0"/>
              </a:rPr>
              <a:t>the State reimburses UConn/UCH for some of those costs, UConn’s other non-state funds still </a:t>
            </a:r>
            <a:r>
              <a:rPr lang="en-US" sz="1600" b="1" dirty="0">
                <a:solidFill>
                  <a:prstClr val="black"/>
                </a:solidFill>
                <a:latin typeface="Calibri" panose="020F0502020204030204" pitchFamily="34" charset="0"/>
                <a:cs typeface="Calibri" panose="020F0502020204030204" pitchFamily="34" charset="0"/>
              </a:rPr>
              <a:t>pay a large cost of that liability at </a:t>
            </a:r>
            <a:r>
              <a:rPr lang="en-US" sz="1600" b="1" dirty="0">
                <a:solidFill>
                  <a:schemeClr val="tx2">
                    <a:lumMod val="60000"/>
                    <a:lumOff val="40000"/>
                  </a:schemeClr>
                </a:solidFill>
                <a:latin typeface="Calibri" panose="020F0502020204030204" pitchFamily="34" charset="0"/>
                <a:cs typeface="Calibri" panose="020F0502020204030204" pitchFamily="34" charset="0"/>
              </a:rPr>
              <a:t>$</a:t>
            </a:r>
            <a:r>
              <a:rPr lang="en-US" sz="1600" b="1" dirty="0" smtClean="0">
                <a:solidFill>
                  <a:schemeClr val="tx2">
                    <a:lumMod val="60000"/>
                    <a:lumOff val="40000"/>
                  </a:schemeClr>
                </a:solidFill>
                <a:latin typeface="Calibri" panose="020F0502020204030204" pitchFamily="34" charset="0"/>
                <a:cs typeface="Calibri" panose="020F0502020204030204" pitchFamily="34" charset="0"/>
              </a:rPr>
              <a:t>48.1M. </a:t>
            </a:r>
            <a:r>
              <a:rPr lang="en-US" sz="1600" b="1" dirty="0" smtClean="0">
                <a:latin typeface="Calibri" panose="020F0502020204030204" pitchFamily="34" charset="0"/>
                <a:cs typeface="Calibri" panose="020F0502020204030204" pitchFamily="34" charset="0"/>
              </a:rPr>
              <a:t>Additionally, retiree health costs add another </a:t>
            </a:r>
            <a:r>
              <a:rPr lang="en-US" sz="1600" b="1" dirty="0" smtClean="0">
                <a:solidFill>
                  <a:schemeClr val="accent6"/>
                </a:solidFill>
                <a:latin typeface="Calibri" panose="020F0502020204030204" pitchFamily="34" charset="0"/>
                <a:cs typeface="Calibri" panose="020F0502020204030204" pitchFamily="34" charset="0"/>
              </a:rPr>
              <a:t>$29.3M </a:t>
            </a:r>
            <a:r>
              <a:rPr lang="en-US" sz="1600" b="1" dirty="0" smtClean="0">
                <a:latin typeface="Calibri" panose="020F0502020204030204" pitchFamily="34" charset="0"/>
                <a:cs typeface="Calibri" panose="020F0502020204030204" pitchFamily="34" charset="0"/>
              </a:rPr>
              <a:t>on non-state funds for a combined total of $77.4M expected for FY20.</a:t>
            </a:r>
            <a:endParaRPr lang="en-US" sz="1600" b="1" dirty="0">
              <a:latin typeface="Calibri" panose="020F0502020204030204" pitchFamily="34" charset="0"/>
              <a:cs typeface="Calibri" panose="020F0502020204030204" pitchFamily="34" charset="0"/>
            </a:endParaRPr>
          </a:p>
        </p:txBody>
      </p:sp>
      <p:sp>
        <p:nvSpPr>
          <p:cNvPr id="6" name="Rectangle 5"/>
          <p:cNvSpPr/>
          <p:nvPr/>
        </p:nvSpPr>
        <p:spPr>
          <a:xfrm>
            <a:off x="457200" y="2667000"/>
            <a:ext cx="1870166" cy="2400657"/>
          </a:xfrm>
          <a:prstGeom prst="rect">
            <a:avLst/>
          </a:prstGeom>
          <a:ln>
            <a:solidFill>
              <a:schemeClr val="tx1"/>
            </a:solidFill>
          </a:ln>
        </p:spPr>
        <p:txBody>
          <a:bodyPr wrap="square">
            <a:spAutoFit/>
          </a:bodyPr>
          <a:lstStyle/>
          <a:p>
            <a:r>
              <a:rPr lang="en-US" sz="1000" dirty="0" smtClean="0">
                <a:latin typeface="Calibri" panose="020F0502020204030204" pitchFamily="34" charset="0"/>
              </a:rPr>
              <a:t>*Other </a:t>
            </a:r>
            <a:r>
              <a:rPr lang="en-US" sz="1000" dirty="0">
                <a:latin typeface="Calibri" panose="020F0502020204030204" pitchFamily="34" charset="0"/>
              </a:rPr>
              <a:t>includes activities funded from student fees (room/board/parking), program fees, outside educational revenue, indirect cost return from grants, etc. </a:t>
            </a:r>
            <a:endParaRPr lang="en-US" sz="1000" dirty="0" smtClean="0">
              <a:latin typeface="Calibri" panose="020F0502020204030204" pitchFamily="34" charset="0"/>
            </a:endParaRPr>
          </a:p>
          <a:p>
            <a:endParaRPr lang="en-US" sz="1000" dirty="0" smtClean="0">
              <a:latin typeface="Calibri" panose="020F0502020204030204" pitchFamily="34" charset="0"/>
            </a:endParaRPr>
          </a:p>
          <a:p>
            <a:endParaRPr lang="en-US" sz="1000" dirty="0" smtClean="0">
              <a:latin typeface="Calibri" panose="020F0502020204030204" pitchFamily="34" charset="0"/>
            </a:endParaRPr>
          </a:p>
          <a:p>
            <a:endParaRPr lang="en-US" sz="1000" dirty="0" smtClean="0">
              <a:latin typeface="Calibri" panose="020F0502020204030204" pitchFamily="34" charset="0"/>
            </a:endParaRPr>
          </a:p>
          <a:p>
            <a:r>
              <a:rPr lang="en-US" sz="1000" dirty="0" smtClean="0">
                <a:latin typeface="Calibri" panose="020F0502020204030204" pitchFamily="34" charset="0"/>
              </a:rPr>
              <a:t>**UCH received </a:t>
            </a:r>
            <a:r>
              <a:rPr lang="en-US" sz="1000" b="1" dirty="0" smtClean="0">
                <a:latin typeface="Calibri" panose="020F0502020204030204" pitchFamily="34" charset="0"/>
              </a:rPr>
              <a:t>$33.2M </a:t>
            </a:r>
            <a:r>
              <a:rPr lang="en-US" sz="1000" dirty="0" smtClean="0">
                <a:latin typeface="Calibri" panose="020F0502020204030204" pitchFamily="34" charset="0"/>
              </a:rPr>
              <a:t>additional State support in FY20 to help cover the unfunded pension liability and retiree health costs.</a:t>
            </a:r>
          </a:p>
          <a:p>
            <a:endParaRPr lang="en-US" sz="1000" dirty="0">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2819400" y="1946186"/>
            <a:ext cx="5638800" cy="4343333"/>
          </a:xfrm>
          <a:prstGeom prst="rect">
            <a:avLst/>
          </a:prstGeom>
        </p:spPr>
      </p:pic>
    </p:spTree>
    <p:extLst>
      <p:ext uri="{BB962C8B-B14F-4D97-AF65-F5344CB8AC3E}">
        <p14:creationId xmlns:p14="http://schemas.microsoft.com/office/powerpoint/2010/main" val="4271532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153400" cy="762000"/>
          </a:xfrm>
        </p:spPr>
        <p:txBody>
          <a:bodyPr>
            <a:normAutofit/>
          </a:bodyPr>
          <a:lstStyle/>
          <a:p>
            <a:r>
              <a:rPr lang="en-US" dirty="0" smtClean="0">
                <a:solidFill>
                  <a:schemeClr val="tx1"/>
                </a:solidFill>
                <a:latin typeface="Calibri" panose="020F0502020204030204" pitchFamily="34" charset="0"/>
                <a:cs typeface="Calibri" panose="020F0502020204030204" pitchFamily="34" charset="0"/>
              </a:rPr>
              <a:t>Overview</a:t>
            </a:r>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defTabSz="685800"/>
            <a:fld id="{A6042286-7238-5E49-B210-25FA8E4D674C}" type="slidenum">
              <a:rPr lang="en-US" sz="1400" smtClean="0">
                <a:solidFill>
                  <a:srgbClr val="1F497D">
                    <a:lumMod val="50000"/>
                  </a:srgbClr>
                </a:solidFill>
              </a:rPr>
              <a:pPr defTabSz="685800"/>
              <a:t>2</a:t>
            </a:fld>
            <a:endParaRPr lang="en-US" sz="1400" dirty="0">
              <a:solidFill>
                <a:srgbClr val="1F497D">
                  <a:lumMod val="50000"/>
                </a:srgbClr>
              </a:solidFill>
            </a:endParaRPr>
          </a:p>
        </p:txBody>
      </p:sp>
      <p:sp>
        <p:nvSpPr>
          <p:cNvPr id="3" name="TextBox 2"/>
          <p:cNvSpPr txBox="1"/>
          <p:nvPr/>
        </p:nvSpPr>
        <p:spPr>
          <a:xfrm>
            <a:off x="914400" y="1541127"/>
            <a:ext cx="6781800"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 calibri"/>
              </a:rPr>
              <a:t>FY19 Results</a:t>
            </a:r>
          </a:p>
          <a:p>
            <a:endParaRPr lang="en-US" sz="2800" dirty="0" smtClean="0">
              <a:latin typeface=" calibri"/>
            </a:endParaRPr>
          </a:p>
          <a:p>
            <a:pPr marL="285750" indent="-285750">
              <a:buFont typeface="Arial" panose="020B0604020202020204" pitchFamily="34" charset="0"/>
              <a:buChar char="•"/>
            </a:pPr>
            <a:r>
              <a:rPr lang="en-US" sz="2800" dirty="0" smtClean="0">
                <a:latin typeface=" calibri"/>
              </a:rPr>
              <a:t>FY20 Operating Budget</a:t>
            </a:r>
          </a:p>
          <a:p>
            <a:endParaRPr lang="en-US" sz="2800" dirty="0" smtClean="0">
              <a:latin typeface=" calibri"/>
            </a:endParaRPr>
          </a:p>
          <a:p>
            <a:pPr marL="285750" indent="-285750">
              <a:buFont typeface="Arial" panose="020B0604020202020204" pitchFamily="34" charset="0"/>
              <a:buChar char="•"/>
            </a:pPr>
            <a:r>
              <a:rPr lang="en-US" sz="2800" dirty="0" smtClean="0">
                <a:latin typeface=" calibri"/>
              </a:rPr>
              <a:t>FY20 Capital Projects</a:t>
            </a:r>
          </a:p>
          <a:p>
            <a:endParaRPr lang="en-US" sz="2800" dirty="0" smtClean="0">
              <a:latin typeface=" calibri"/>
            </a:endParaRPr>
          </a:p>
          <a:p>
            <a:pPr marL="285750" indent="-285750">
              <a:buFont typeface="Arial" panose="020B0604020202020204" pitchFamily="34" charset="0"/>
              <a:buChar char="•"/>
            </a:pPr>
            <a:r>
              <a:rPr lang="en-US" sz="2800" dirty="0" smtClean="0">
                <a:latin typeface=" calibri"/>
              </a:rPr>
              <a:t>SWOT Analysis</a:t>
            </a:r>
          </a:p>
          <a:p>
            <a:endParaRPr lang="en-US" sz="2800" dirty="0" smtClean="0">
              <a:latin typeface=" calibri"/>
            </a:endParaRPr>
          </a:p>
          <a:p>
            <a:pPr marL="285750" indent="-285750">
              <a:buFont typeface="Arial" panose="020B0604020202020204" pitchFamily="34" charset="0"/>
              <a:buChar char="•"/>
            </a:pPr>
            <a:r>
              <a:rPr lang="en-US" sz="2800" dirty="0" smtClean="0">
                <a:latin typeface=" calibri"/>
              </a:rPr>
              <a:t>Questions</a:t>
            </a:r>
          </a:p>
          <a:p>
            <a:endParaRPr lang="en-US" dirty="0">
              <a:latin typeface=" calibri"/>
            </a:endParaRPr>
          </a:p>
        </p:txBody>
      </p:sp>
    </p:spTree>
    <p:extLst>
      <p:ext uri="{BB962C8B-B14F-4D97-AF65-F5344CB8AC3E}">
        <p14:creationId xmlns:p14="http://schemas.microsoft.com/office/powerpoint/2010/main" val="910839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latin typeface="Calibri" panose="020F0502020204030204" pitchFamily="34" charset="0"/>
                <a:cs typeface="Calibri" panose="020F0502020204030204" pitchFamily="34" charset="0"/>
              </a:rPr>
              <a:t>FY19 Results</a:t>
            </a:r>
            <a:endParaRPr lang="en-US" dirty="0">
              <a:solidFill>
                <a:schemeClr val="tx1"/>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716ED7-3343-4A43-8BD6-6F268AE424C5}" type="slidenum">
              <a:rPr lang="en-US" smtClean="0"/>
              <a:pPr/>
              <a:t>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74162059"/>
              </p:ext>
            </p:extLst>
          </p:nvPr>
        </p:nvGraphicFramePr>
        <p:xfrm>
          <a:off x="190500" y="1130935"/>
          <a:ext cx="8762999" cy="4934248"/>
        </p:xfrm>
        <a:graphic>
          <a:graphicData uri="http://schemas.openxmlformats.org/drawingml/2006/table">
            <a:tbl>
              <a:tblPr firstRow="1" bandRow="1">
                <a:tableStyleId>{5C22544A-7EE6-4342-B048-85BDC9FD1C3A}</a:tableStyleId>
              </a:tblPr>
              <a:tblGrid>
                <a:gridCol w="2420256">
                  <a:extLst>
                    <a:ext uri="{9D8B030D-6E8A-4147-A177-3AD203B41FA5}">
                      <a16:colId xmlns:a16="http://schemas.microsoft.com/office/drawing/2014/main" val="3291215107"/>
                    </a:ext>
                  </a:extLst>
                </a:gridCol>
                <a:gridCol w="1138654">
                  <a:extLst>
                    <a:ext uri="{9D8B030D-6E8A-4147-A177-3AD203B41FA5}">
                      <a16:colId xmlns:a16="http://schemas.microsoft.com/office/drawing/2014/main" val="4203175952"/>
                    </a:ext>
                  </a:extLst>
                </a:gridCol>
                <a:gridCol w="1084943">
                  <a:extLst>
                    <a:ext uri="{9D8B030D-6E8A-4147-A177-3AD203B41FA5}">
                      <a16:colId xmlns:a16="http://schemas.microsoft.com/office/drawing/2014/main" val="312163599"/>
                    </a:ext>
                  </a:extLst>
                </a:gridCol>
                <a:gridCol w="1084943">
                  <a:extLst>
                    <a:ext uri="{9D8B030D-6E8A-4147-A177-3AD203B41FA5}">
                      <a16:colId xmlns:a16="http://schemas.microsoft.com/office/drawing/2014/main" val="2732101856"/>
                    </a:ext>
                  </a:extLst>
                </a:gridCol>
                <a:gridCol w="3034203">
                  <a:extLst>
                    <a:ext uri="{9D8B030D-6E8A-4147-A177-3AD203B41FA5}">
                      <a16:colId xmlns:a16="http://schemas.microsoft.com/office/drawing/2014/main" val="1855903118"/>
                    </a:ext>
                  </a:extLst>
                </a:gridCol>
              </a:tblGrid>
              <a:tr h="358204">
                <a:tc>
                  <a:txBody>
                    <a:bodyPr/>
                    <a:lstStyle/>
                    <a:p>
                      <a:r>
                        <a:rPr lang="en-US" sz="1400" dirty="0" smtClean="0"/>
                        <a:t>Millions of dollars</a:t>
                      </a:r>
                      <a:endParaRPr lang="en-US" sz="1400" dirty="0"/>
                    </a:p>
                  </a:txBody>
                  <a:tcPr/>
                </a:tc>
                <a:tc>
                  <a:txBody>
                    <a:bodyPr/>
                    <a:lstStyle/>
                    <a:p>
                      <a:pPr algn="ctr"/>
                      <a:r>
                        <a:rPr lang="en-US" sz="1400" dirty="0" smtClean="0"/>
                        <a:t>FY18</a:t>
                      </a:r>
                      <a:endParaRPr lang="en-US" sz="1400" dirty="0"/>
                    </a:p>
                  </a:txBody>
                  <a:tcPr/>
                </a:tc>
                <a:tc>
                  <a:txBody>
                    <a:bodyPr/>
                    <a:lstStyle/>
                    <a:p>
                      <a:pPr algn="ctr"/>
                      <a:r>
                        <a:rPr lang="en-US" sz="1400" dirty="0" smtClean="0"/>
                        <a:t>FY19</a:t>
                      </a:r>
                      <a:endParaRPr lang="en-US" sz="1400" dirty="0"/>
                    </a:p>
                  </a:txBody>
                  <a:tcPr/>
                </a:tc>
                <a:tc>
                  <a:txBody>
                    <a:bodyPr/>
                    <a:lstStyle/>
                    <a:p>
                      <a:pPr algn="ctr"/>
                      <a:r>
                        <a:rPr lang="en-US" sz="1200" b="1" i="1" dirty="0" smtClean="0"/>
                        <a:t>%</a:t>
                      </a:r>
                      <a:r>
                        <a:rPr lang="en-US" sz="1200" b="1" i="1" baseline="0" dirty="0" smtClean="0"/>
                        <a:t> c</a:t>
                      </a:r>
                      <a:r>
                        <a:rPr lang="en-US" sz="1200" b="1" i="1" dirty="0" smtClean="0"/>
                        <a:t>hange</a:t>
                      </a:r>
                      <a:endParaRPr lang="en-US" sz="1200" b="1" i="1" dirty="0"/>
                    </a:p>
                  </a:txBody>
                  <a:tcPr/>
                </a:tc>
                <a:tc>
                  <a:txBody>
                    <a:bodyPr/>
                    <a:lstStyle/>
                    <a:p>
                      <a:r>
                        <a:rPr lang="en-US" sz="1400" b="1" dirty="0" smtClean="0"/>
                        <a:t>Explanation</a:t>
                      </a:r>
                      <a:endParaRPr lang="en-US" sz="1400" b="1" dirty="0"/>
                    </a:p>
                  </a:txBody>
                  <a:tcPr/>
                </a:tc>
                <a:extLst>
                  <a:ext uri="{0D108BD9-81ED-4DB2-BD59-A6C34878D82A}">
                    <a16:rowId xmlns:a16="http://schemas.microsoft.com/office/drawing/2014/main" val="4119357169"/>
                  </a:ext>
                </a:extLst>
              </a:tr>
              <a:tr h="343877">
                <a:tc>
                  <a:txBody>
                    <a:bodyPr/>
                    <a:lstStyle/>
                    <a:p>
                      <a:r>
                        <a:rPr lang="en-US" sz="1400" b="1" u="sng" dirty="0" smtClean="0"/>
                        <a:t>Operating Revenue</a:t>
                      </a:r>
                      <a:endParaRPr lang="en-US" sz="1400" b="1" u="sng" dirty="0"/>
                    </a:p>
                  </a:txBody>
                  <a:tcPr/>
                </a:tc>
                <a:tc>
                  <a:txBody>
                    <a:bodyPr/>
                    <a:lstStyle/>
                    <a:p>
                      <a:pPr algn="ctr"/>
                      <a:r>
                        <a:rPr lang="en-US" sz="1600" b="1" u="sng" dirty="0" smtClean="0"/>
                        <a:t>1,237</a:t>
                      </a:r>
                      <a:endParaRPr lang="en-US" sz="1600" b="1" u="sng" dirty="0"/>
                    </a:p>
                  </a:txBody>
                  <a:tcPr/>
                </a:tc>
                <a:tc>
                  <a:txBody>
                    <a:bodyPr/>
                    <a:lstStyle/>
                    <a:p>
                      <a:pPr algn="ctr"/>
                      <a:r>
                        <a:rPr lang="en-US" sz="1600" b="1" u="sng" dirty="0" smtClean="0"/>
                        <a:t>1,313</a:t>
                      </a:r>
                      <a:endParaRPr lang="en-US" sz="1600" b="1" u="sng" dirty="0"/>
                    </a:p>
                  </a:txBody>
                  <a:tcPr/>
                </a:tc>
                <a:tc>
                  <a:txBody>
                    <a:bodyPr/>
                    <a:lstStyle/>
                    <a:p>
                      <a:pPr algn="ctr"/>
                      <a:r>
                        <a:rPr lang="en-US" sz="1400" b="1" i="1" u="sng" dirty="0" smtClean="0"/>
                        <a:t>+6.1%</a:t>
                      </a:r>
                      <a:endParaRPr lang="en-US" sz="1400" b="1" i="1" u="sng" dirty="0"/>
                    </a:p>
                  </a:txBody>
                  <a:tcPr/>
                </a:tc>
                <a:tc>
                  <a:txBody>
                    <a:bodyPr/>
                    <a:lstStyle/>
                    <a:p>
                      <a:endParaRPr lang="en-US" sz="1400" dirty="0"/>
                    </a:p>
                  </a:txBody>
                  <a:tcPr/>
                </a:tc>
                <a:extLst>
                  <a:ext uri="{0D108BD9-81ED-4DB2-BD59-A6C34878D82A}">
                    <a16:rowId xmlns:a16="http://schemas.microsoft.com/office/drawing/2014/main" val="541061114"/>
                  </a:ext>
                </a:extLst>
              </a:tr>
              <a:tr h="315221">
                <a:tc>
                  <a:txBody>
                    <a:bodyPr/>
                    <a:lstStyle/>
                    <a:p>
                      <a:r>
                        <a:rPr lang="en-US" sz="1400" dirty="0" smtClean="0"/>
                        <a:t>   Block grant </a:t>
                      </a:r>
                      <a:endParaRPr lang="en-US" sz="1400" dirty="0"/>
                    </a:p>
                  </a:txBody>
                  <a:tcPr/>
                </a:tc>
                <a:tc>
                  <a:txBody>
                    <a:bodyPr/>
                    <a:lstStyle/>
                    <a:p>
                      <a:pPr algn="ctr"/>
                      <a:r>
                        <a:rPr lang="en-US" sz="1400" dirty="0" smtClean="0"/>
                        <a:t>191</a:t>
                      </a:r>
                      <a:endParaRPr lang="en-US" sz="1400" dirty="0"/>
                    </a:p>
                  </a:txBody>
                  <a:tcPr/>
                </a:tc>
                <a:tc>
                  <a:txBody>
                    <a:bodyPr/>
                    <a:lstStyle/>
                    <a:p>
                      <a:pPr algn="ctr"/>
                      <a:r>
                        <a:rPr lang="en-US" sz="1400" dirty="0" smtClean="0"/>
                        <a:t>195</a:t>
                      </a:r>
                      <a:endParaRPr lang="en-US" sz="1400" dirty="0"/>
                    </a:p>
                  </a:txBody>
                  <a:tcPr/>
                </a:tc>
                <a:tc>
                  <a:txBody>
                    <a:bodyPr/>
                    <a:lstStyle/>
                    <a:p>
                      <a:pPr algn="ctr"/>
                      <a:r>
                        <a:rPr lang="en-US" sz="1200" i="1" dirty="0" smtClean="0"/>
                        <a:t>+2.1%</a:t>
                      </a:r>
                      <a:endParaRPr lang="en-US" sz="1200" i="1" dirty="0"/>
                    </a:p>
                  </a:txBody>
                  <a:tcPr/>
                </a:tc>
                <a:tc>
                  <a:txBody>
                    <a:bodyPr/>
                    <a:lstStyle/>
                    <a:p>
                      <a:endParaRPr lang="en-US" sz="1400" dirty="0"/>
                    </a:p>
                  </a:txBody>
                  <a:tcPr/>
                </a:tc>
                <a:extLst>
                  <a:ext uri="{0D108BD9-81ED-4DB2-BD59-A6C34878D82A}">
                    <a16:rowId xmlns:a16="http://schemas.microsoft.com/office/drawing/2014/main" val="3870622995"/>
                  </a:ext>
                </a:extLst>
              </a:tr>
              <a:tr h="315221">
                <a:tc>
                  <a:txBody>
                    <a:bodyPr/>
                    <a:lstStyle/>
                    <a:p>
                      <a:r>
                        <a:rPr lang="en-US" sz="1400" dirty="0" smtClean="0"/>
                        <a:t>   Fringe reimbursement</a:t>
                      </a:r>
                      <a:endParaRPr lang="en-US" sz="1400" dirty="0"/>
                    </a:p>
                  </a:txBody>
                  <a:tcPr/>
                </a:tc>
                <a:tc>
                  <a:txBody>
                    <a:bodyPr/>
                    <a:lstStyle/>
                    <a:p>
                      <a:pPr algn="ctr"/>
                      <a:r>
                        <a:rPr lang="en-US" sz="1400" dirty="0" smtClean="0"/>
                        <a:t>148</a:t>
                      </a:r>
                      <a:endParaRPr lang="en-US" sz="1400" dirty="0"/>
                    </a:p>
                  </a:txBody>
                  <a:tcPr/>
                </a:tc>
                <a:tc>
                  <a:txBody>
                    <a:bodyPr/>
                    <a:lstStyle/>
                    <a:p>
                      <a:pPr algn="ctr"/>
                      <a:r>
                        <a:rPr lang="en-US" sz="1400" dirty="0" smtClean="0"/>
                        <a:t>162</a:t>
                      </a:r>
                      <a:endParaRPr lang="en-US" sz="1400" dirty="0"/>
                    </a:p>
                  </a:txBody>
                  <a:tcPr/>
                </a:tc>
                <a:tc>
                  <a:txBody>
                    <a:bodyPr/>
                    <a:lstStyle/>
                    <a:p>
                      <a:pPr algn="ctr"/>
                      <a:r>
                        <a:rPr lang="en-US" sz="1200" i="1" dirty="0" smtClean="0"/>
                        <a:t>+9.5%</a:t>
                      </a:r>
                      <a:endParaRPr lang="en-US" sz="1200" i="1" dirty="0"/>
                    </a:p>
                  </a:txBody>
                  <a:tcPr/>
                </a:tc>
                <a:tc>
                  <a:txBody>
                    <a:bodyPr/>
                    <a:lstStyle/>
                    <a:p>
                      <a:r>
                        <a:rPr lang="en-US" sz="1400" dirty="0" smtClean="0"/>
                        <a:t>Impact of SAG Award</a:t>
                      </a:r>
                      <a:endParaRPr lang="en-US" sz="1400" dirty="0"/>
                    </a:p>
                  </a:txBody>
                  <a:tcPr/>
                </a:tc>
                <a:extLst>
                  <a:ext uri="{0D108BD9-81ED-4DB2-BD59-A6C34878D82A}">
                    <a16:rowId xmlns:a16="http://schemas.microsoft.com/office/drawing/2014/main" val="2885827310"/>
                  </a:ext>
                </a:extLst>
              </a:tr>
              <a:tr h="315221">
                <a:tc>
                  <a:txBody>
                    <a:bodyPr/>
                    <a:lstStyle/>
                    <a:p>
                      <a:r>
                        <a:rPr lang="en-US" sz="1400" dirty="0" smtClean="0"/>
                        <a:t>   Tuition and fees</a:t>
                      </a:r>
                      <a:endParaRPr lang="en-US" sz="1400" dirty="0"/>
                    </a:p>
                  </a:txBody>
                  <a:tcPr/>
                </a:tc>
                <a:tc>
                  <a:txBody>
                    <a:bodyPr/>
                    <a:lstStyle/>
                    <a:p>
                      <a:pPr algn="ctr"/>
                      <a:r>
                        <a:rPr lang="en-US" sz="1400" dirty="0" smtClean="0"/>
                        <a:t>539</a:t>
                      </a:r>
                      <a:endParaRPr lang="en-US" sz="1400" dirty="0"/>
                    </a:p>
                  </a:txBody>
                  <a:tcPr/>
                </a:tc>
                <a:tc>
                  <a:txBody>
                    <a:bodyPr/>
                    <a:lstStyle/>
                    <a:p>
                      <a:pPr algn="ctr"/>
                      <a:r>
                        <a:rPr lang="en-US" sz="1400" dirty="0" smtClean="0"/>
                        <a:t>564</a:t>
                      </a:r>
                      <a:endParaRPr lang="en-US" sz="1400" dirty="0"/>
                    </a:p>
                  </a:txBody>
                  <a:tcPr/>
                </a:tc>
                <a:tc>
                  <a:txBody>
                    <a:bodyPr/>
                    <a:lstStyle/>
                    <a:p>
                      <a:pPr algn="ctr"/>
                      <a:r>
                        <a:rPr lang="en-US" sz="1200" i="1" dirty="0" smtClean="0"/>
                        <a:t>+4.6%</a:t>
                      </a:r>
                      <a:endParaRPr lang="en-US" sz="1200" i="1" dirty="0"/>
                    </a:p>
                  </a:txBody>
                  <a:tcPr/>
                </a:tc>
                <a:tc>
                  <a:txBody>
                    <a:bodyPr/>
                    <a:lstStyle/>
                    <a:p>
                      <a:r>
                        <a:rPr lang="en-US" sz="1400" dirty="0" smtClean="0"/>
                        <a:t>Rate increase</a:t>
                      </a:r>
                      <a:endParaRPr lang="en-US" sz="1400" dirty="0"/>
                    </a:p>
                  </a:txBody>
                  <a:tcPr/>
                </a:tc>
                <a:extLst>
                  <a:ext uri="{0D108BD9-81ED-4DB2-BD59-A6C34878D82A}">
                    <a16:rowId xmlns:a16="http://schemas.microsoft.com/office/drawing/2014/main" val="3653147770"/>
                  </a:ext>
                </a:extLst>
              </a:tr>
              <a:tr h="315221">
                <a:tc>
                  <a:txBody>
                    <a:bodyPr/>
                    <a:lstStyle/>
                    <a:p>
                      <a:r>
                        <a:rPr lang="en-US" sz="1400" dirty="0" smtClean="0"/>
                        <a:t>   Auxiliary</a:t>
                      </a:r>
                      <a:endParaRPr lang="en-US" sz="1400" dirty="0"/>
                    </a:p>
                  </a:txBody>
                  <a:tcPr/>
                </a:tc>
                <a:tc>
                  <a:txBody>
                    <a:bodyPr/>
                    <a:lstStyle/>
                    <a:p>
                      <a:pPr algn="ctr"/>
                      <a:r>
                        <a:rPr lang="en-US" sz="1400" dirty="0" smtClean="0"/>
                        <a:t>218</a:t>
                      </a:r>
                      <a:endParaRPr lang="en-US" sz="1400" dirty="0"/>
                    </a:p>
                  </a:txBody>
                  <a:tcPr/>
                </a:tc>
                <a:tc>
                  <a:txBody>
                    <a:bodyPr/>
                    <a:lstStyle/>
                    <a:p>
                      <a:pPr algn="ctr"/>
                      <a:r>
                        <a:rPr lang="en-US" sz="1400" dirty="0" smtClean="0"/>
                        <a:t>219</a:t>
                      </a:r>
                      <a:endParaRPr lang="en-US" sz="1400" dirty="0"/>
                    </a:p>
                  </a:txBody>
                  <a:tcPr/>
                </a:tc>
                <a:tc>
                  <a:txBody>
                    <a:bodyPr/>
                    <a:lstStyle/>
                    <a:p>
                      <a:pPr algn="ctr"/>
                      <a:r>
                        <a:rPr lang="en-US" sz="1200" i="1" dirty="0" smtClean="0"/>
                        <a:t>+.5%</a:t>
                      </a:r>
                      <a:endParaRPr lang="en-US" sz="1200" i="1" dirty="0"/>
                    </a:p>
                  </a:txBody>
                  <a:tcPr/>
                </a:tc>
                <a:tc>
                  <a:txBody>
                    <a:bodyPr/>
                    <a:lstStyle/>
                    <a:p>
                      <a:endParaRPr lang="en-US" sz="1400" dirty="0"/>
                    </a:p>
                  </a:txBody>
                  <a:tcPr/>
                </a:tc>
                <a:extLst>
                  <a:ext uri="{0D108BD9-81ED-4DB2-BD59-A6C34878D82A}">
                    <a16:rowId xmlns:a16="http://schemas.microsoft.com/office/drawing/2014/main" val="2879924766"/>
                  </a:ext>
                </a:extLst>
              </a:tr>
              <a:tr h="449515">
                <a:tc>
                  <a:txBody>
                    <a:bodyPr/>
                    <a:lstStyle/>
                    <a:p>
                      <a:r>
                        <a:rPr lang="en-US" sz="1400" dirty="0" smtClean="0"/>
                        <a:t>   Other</a:t>
                      </a:r>
                      <a:endParaRPr lang="en-US" sz="1400" dirty="0"/>
                    </a:p>
                  </a:txBody>
                  <a:tcPr/>
                </a:tc>
                <a:tc>
                  <a:txBody>
                    <a:bodyPr/>
                    <a:lstStyle/>
                    <a:p>
                      <a:pPr algn="ctr"/>
                      <a:r>
                        <a:rPr lang="en-US" sz="1400" dirty="0" smtClean="0"/>
                        <a:t>141</a:t>
                      </a:r>
                      <a:endParaRPr lang="en-US" sz="1400" dirty="0"/>
                    </a:p>
                  </a:txBody>
                  <a:tcPr/>
                </a:tc>
                <a:tc>
                  <a:txBody>
                    <a:bodyPr/>
                    <a:lstStyle/>
                    <a:p>
                      <a:pPr algn="ctr"/>
                      <a:r>
                        <a:rPr lang="en-US" sz="1400" dirty="0" smtClean="0"/>
                        <a:t>174</a:t>
                      </a:r>
                      <a:endParaRPr lang="en-US" sz="1400" dirty="0"/>
                    </a:p>
                  </a:txBody>
                  <a:tcPr/>
                </a:tc>
                <a:tc>
                  <a:txBody>
                    <a:bodyPr/>
                    <a:lstStyle/>
                    <a:p>
                      <a:pPr algn="ctr"/>
                      <a:r>
                        <a:rPr lang="en-US" sz="1200" i="1" dirty="0" smtClean="0"/>
                        <a:t>+23.4%</a:t>
                      </a:r>
                      <a:endParaRPr lang="en-US" sz="1200" i="1" dirty="0"/>
                    </a:p>
                  </a:txBody>
                  <a:tcPr/>
                </a:tc>
                <a:tc>
                  <a:txBody>
                    <a:bodyPr/>
                    <a:lstStyle/>
                    <a:p>
                      <a:r>
                        <a:rPr lang="en-US" sz="1400" dirty="0" smtClean="0"/>
                        <a:t>Training grant, higher STIF</a:t>
                      </a:r>
                      <a:r>
                        <a:rPr lang="en-US" sz="1400" baseline="0" dirty="0" smtClean="0"/>
                        <a:t> rate</a:t>
                      </a:r>
                      <a:endParaRPr lang="en-US" sz="1400" dirty="0"/>
                    </a:p>
                  </a:txBody>
                  <a:tcPr/>
                </a:tc>
                <a:extLst>
                  <a:ext uri="{0D108BD9-81ED-4DB2-BD59-A6C34878D82A}">
                    <a16:rowId xmlns:a16="http://schemas.microsoft.com/office/drawing/2014/main" val="3614848758"/>
                  </a:ext>
                </a:extLst>
              </a:tr>
              <a:tr h="315221">
                <a:tc>
                  <a:txBody>
                    <a:bodyPr/>
                    <a:lstStyle/>
                    <a:p>
                      <a:r>
                        <a:rPr lang="en-US" sz="1400" b="1" u="sng" dirty="0" smtClean="0"/>
                        <a:t>Research</a:t>
                      </a:r>
                      <a:r>
                        <a:rPr lang="en-US" sz="1400" b="1" u="sng" baseline="0" dirty="0" smtClean="0"/>
                        <a:t> fund revenue</a:t>
                      </a:r>
                      <a:endParaRPr lang="en-US" sz="1400" b="1" u="sng" dirty="0"/>
                    </a:p>
                  </a:txBody>
                  <a:tcPr/>
                </a:tc>
                <a:tc>
                  <a:txBody>
                    <a:bodyPr/>
                    <a:lstStyle/>
                    <a:p>
                      <a:pPr algn="ctr"/>
                      <a:r>
                        <a:rPr lang="en-US" sz="1400" b="1" u="sng" dirty="0" smtClean="0"/>
                        <a:t>107</a:t>
                      </a:r>
                      <a:endParaRPr lang="en-US" sz="1400" b="1" u="sng" dirty="0"/>
                    </a:p>
                  </a:txBody>
                  <a:tcPr/>
                </a:tc>
                <a:tc>
                  <a:txBody>
                    <a:bodyPr/>
                    <a:lstStyle/>
                    <a:p>
                      <a:pPr algn="ctr"/>
                      <a:r>
                        <a:rPr lang="en-US" sz="1400" b="1" u="sng" dirty="0" smtClean="0"/>
                        <a:t>122</a:t>
                      </a:r>
                      <a:endParaRPr lang="en-US" sz="1400" b="1" u="sng" dirty="0"/>
                    </a:p>
                  </a:txBody>
                  <a:tcPr/>
                </a:tc>
                <a:tc>
                  <a:txBody>
                    <a:bodyPr/>
                    <a:lstStyle/>
                    <a:p>
                      <a:pPr algn="ctr"/>
                      <a:r>
                        <a:rPr lang="en-US" sz="1200" b="1" i="1" u="sng" dirty="0" smtClean="0"/>
                        <a:t>+14.0%</a:t>
                      </a:r>
                      <a:endParaRPr lang="en-US" sz="1200" b="1" i="1" u="sng" dirty="0"/>
                    </a:p>
                  </a:txBody>
                  <a:tcPr/>
                </a:tc>
                <a:tc>
                  <a:txBody>
                    <a:bodyPr/>
                    <a:lstStyle/>
                    <a:p>
                      <a:endParaRPr lang="en-US" sz="1400" dirty="0"/>
                    </a:p>
                  </a:txBody>
                  <a:tcPr/>
                </a:tc>
                <a:extLst>
                  <a:ext uri="{0D108BD9-81ED-4DB2-BD59-A6C34878D82A}">
                    <a16:rowId xmlns:a16="http://schemas.microsoft.com/office/drawing/2014/main" val="3402096691"/>
                  </a:ext>
                </a:extLst>
              </a:tr>
              <a:tr h="315221">
                <a:tc>
                  <a:txBody>
                    <a:bodyPr/>
                    <a:lstStyle/>
                    <a:p>
                      <a:r>
                        <a:rPr lang="en-US" sz="1400" b="1" u="sng" dirty="0" smtClean="0"/>
                        <a:t>Expenditures</a:t>
                      </a:r>
                      <a:endParaRPr lang="en-US" sz="1400" b="1" u="sng" dirty="0"/>
                    </a:p>
                  </a:txBody>
                  <a:tcPr/>
                </a:tc>
                <a:tc>
                  <a:txBody>
                    <a:bodyPr/>
                    <a:lstStyle/>
                    <a:p>
                      <a:pPr algn="ctr"/>
                      <a:r>
                        <a:rPr lang="en-US" sz="1400" b="1" u="sng" dirty="0" smtClean="0"/>
                        <a:t>1,237</a:t>
                      </a:r>
                      <a:endParaRPr lang="en-US" sz="1400" b="1" u="sng" dirty="0"/>
                    </a:p>
                  </a:txBody>
                  <a:tcPr/>
                </a:tc>
                <a:tc>
                  <a:txBody>
                    <a:bodyPr/>
                    <a:lstStyle/>
                    <a:p>
                      <a:pPr algn="ctr"/>
                      <a:r>
                        <a:rPr lang="en-US" sz="1400" b="1" u="sng" dirty="0" smtClean="0"/>
                        <a:t>1,307</a:t>
                      </a:r>
                      <a:endParaRPr lang="en-US" sz="1400" b="1" u="sng" dirty="0"/>
                    </a:p>
                  </a:txBody>
                  <a:tcPr/>
                </a:tc>
                <a:tc>
                  <a:txBody>
                    <a:bodyPr/>
                    <a:lstStyle/>
                    <a:p>
                      <a:pPr algn="ctr"/>
                      <a:r>
                        <a:rPr lang="en-US" sz="1200" b="1" i="1" u="sng" dirty="0" smtClean="0"/>
                        <a:t>5.6%</a:t>
                      </a:r>
                      <a:endParaRPr lang="en-US" sz="1200" b="1" i="1" u="sng" dirty="0"/>
                    </a:p>
                  </a:txBody>
                  <a:tcPr/>
                </a:tc>
                <a:tc>
                  <a:txBody>
                    <a:bodyPr/>
                    <a:lstStyle/>
                    <a:p>
                      <a:endParaRPr lang="en-US" sz="1400" b="1" u="sng" dirty="0"/>
                    </a:p>
                  </a:txBody>
                  <a:tcPr/>
                </a:tc>
                <a:extLst>
                  <a:ext uri="{0D108BD9-81ED-4DB2-BD59-A6C34878D82A}">
                    <a16:rowId xmlns:a16="http://schemas.microsoft.com/office/drawing/2014/main" val="1824101069"/>
                  </a:ext>
                </a:extLst>
              </a:tr>
              <a:tr h="315221">
                <a:tc>
                  <a:txBody>
                    <a:bodyPr/>
                    <a:lstStyle/>
                    <a:p>
                      <a:r>
                        <a:rPr lang="en-US" sz="1400" dirty="0" smtClean="0"/>
                        <a:t>   Salaries</a:t>
                      </a:r>
                      <a:r>
                        <a:rPr lang="en-US" sz="1400" baseline="0" dirty="0" smtClean="0"/>
                        <a:t> and wages</a:t>
                      </a:r>
                      <a:endParaRPr lang="en-US" sz="1400" dirty="0"/>
                    </a:p>
                  </a:txBody>
                  <a:tcPr/>
                </a:tc>
                <a:tc>
                  <a:txBody>
                    <a:bodyPr/>
                    <a:lstStyle/>
                    <a:p>
                      <a:pPr algn="ctr"/>
                      <a:r>
                        <a:rPr lang="en-US" sz="1400" dirty="0" smtClean="0"/>
                        <a:t>505</a:t>
                      </a:r>
                      <a:endParaRPr lang="en-US" sz="1400" dirty="0"/>
                    </a:p>
                  </a:txBody>
                  <a:tcPr/>
                </a:tc>
                <a:tc>
                  <a:txBody>
                    <a:bodyPr/>
                    <a:lstStyle/>
                    <a:p>
                      <a:pPr algn="ctr"/>
                      <a:r>
                        <a:rPr lang="en-US" sz="1400" dirty="0" smtClean="0"/>
                        <a:t>501</a:t>
                      </a:r>
                      <a:endParaRPr lang="en-US" sz="1400" dirty="0"/>
                    </a:p>
                  </a:txBody>
                  <a:tcPr/>
                </a:tc>
                <a:tc>
                  <a:txBody>
                    <a:bodyPr/>
                    <a:lstStyle/>
                    <a:p>
                      <a:pPr algn="ctr"/>
                      <a:r>
                        <a:rPr lang="en-US" sz="1200" i="1" dirty="0" smtClean="0"/>
                        <a:t>-.8%</a:t>
                      </a:r>
                      <a:endParaRPr lang="en-US" sz="1200" i="1" dirty="0"/>
                    </a:p>
                  </a:txBody>
                  <a:tcPr/>
                </a:tc>
                <a:tc>
                  <a:txBody>
                    <a:bodyPr/>
                    <a:lstStyle/>
                    <a:p>
                      <a:endParaRPr lang="en-US" sz="1400"/>
                    </a:p>
                  </a:txBody>
                  <a:tcPr/>
                </a:tc>
                <a:extLst>
                  <a:ext uri="{0D108BD9-81ED-4DB2-BD59-A6C34878D82A}">
                    <a16:rowId xmlns:a16="http://schemas.microsoft.com/office/drawing/2014/main" val="3501132481"/>
                  </a:ext>
                </a:extLst>
              </a:tr>
              <a:tr h="315221">
                <a:tc>
                  <a:txBody>
                    <a:bodyPr/>
                    <a:lstStyle/>
                    <a:p>
                      <a:r>
                        <a:rPr lang="en-US" sz="1400" dirty="0" smtClean="0"/>
                        <a:t>   Fringe benefits</a:t>
                      </a:r>
                      <a:endParaRPr lang="en-US" sz="1400" dirty="0"/>
                    </a:p>
                  </a:txBody>
                  <a:tcPr/>
                </a:tc>
                <a:tc>
                  <a:txBody>
                    <a:bodyPr/>
                    <a:lstStyle/>
                    <a:p>
                      <a:pPr algn="ctr"/>
                      <a:r>
                        <a:rPr lang="en-US" sz="1400" dirty="0" smtClean="0"/>
                        <a:t>259</a:t>
                      </a:r>
                      <a:endParaRPr lang="en-US" sz="1400" dirty="0"/>
                    </a:p>
                  </a:txBody>
                  <a:tcPr/>
                </a:tc>
                <a:tc>
                  <a:txBody>
                    <a:bodyPr/>
                    <a:lstStyle/>
                    <a:p>
                      <a:pPr algn="ctr"/>
                      <a:r>
                        <a:rPr lang="en-US" sz="1400" dirty="0" smtClean="0"/>
                        <a:t>286</a:t>
                      </a:r>
                      <a:endParaRPr lang="en-US" sz="1400" dirty="0"/>
                    </a:p>
                  </a:txBody>
                  <a:tcPr/>
                </a:tc>
                <a:tc>
                  <a:txBody>
                    <a:bodyPr/>
                    <a:lstStyle/>
                    <a:p>
                      <a:pPr algn="ctr"/>
                      <a:r>
                        <a:rPr lang="en-US" sz="1200" i="1" dirty="0" smtClean="0"/>
                        <a:t>+10.4%</a:t>
                      </a:r>
                      <a:endParaRPr lang="en-US" sz="12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Impact of SAG Award</a:t>
                      </a:r>
                    </a:p>
                  </a:txBody>
                  <a:tcPr/>
                </a:tc>
                <a:extLst>
                  <a:ext uri="{0D108BD9-81ED-4DB2-BD59-A6C34878D82A}">
                    <a16:rowId xmlns:a16="http://schemas.microsoft.com/office/drawing/2014/main" val="4013189635"/>
                  </a:ext>
                </a:extLst>
              </a:tr>
              <a:tr h="315221">
                <a:tc>
                  <a:txBody>
                    <a:bodyPr/>
                    <a:lstStyle/>
                    <a:p>
                      <a:r>
                        <a:rPr lang="en-US" sz="1400" dirty="0" smtClean="0"/>
                        <a:t>   Financial aid</a:t>
                      </a:r>
                      <a:endParaRPr lang="en-US" sz="1400" dirty="0"/>
                    </a:p>
                  </a:txBody>
                  <a:tcPr/>
                </a:tc>
                <a:tc>
                  <a:txBody>
                    <a:bodyPr/>
                    <a:lstStyle/>
                    <a:p>
                      <a:pPr algn="ctr"/>
                      <a:r>
                        <a:rPr lang="en-US" sz="1400" dirty="0" smtClean="0"/>
                        <a:t>170</a:t>
                      </a:r>
                      <a:endParaRPr lang="en-US" sz="1400" dirty="0"/>
                    </a:p>
                  </a:txBody>
                  <a:tcPr/>
                </a:tc>
                <a:tc>
                  <a:txBody>
                    <a:bodyPr/>
                    <a:lstStyle/>
                    <a:p>
                      <a:pPr algn="ctr"/>
                      <a:r>
                        <a:rPr lang="en-US" sz="1400" dirty="0" smtClean="0"/>
                        <a:t>188</a:t>
                      </a:r>
                      <a:endParaRPr lang="en-US" sz="1400" dirty="0"/>
                    </a:p>
                  </a:txBody>
                  <a:tcPr/>
                </a:tc>
                <a:tc>
                  <a:txBody>
                    <a:bodyPr/>
                    <a:lstStyle/>
                    <a:p>
                      <a:pPr algn="ctr"/>
                      <a:r>
                        <a:rPr lang="en-US" sz="1200" i="1" dirty="0" smtClean="0"/>
                        <a:t>+10.6%</a:t>
                      </a:r>
                      <a:endParaRPr lang="en-US" sz="1200" i="1" dirty="0"/>
                    </a:p>
                  </a:txBody>
                  <a:tcPr/>
                </a:tc>
                <a:tc>
                  <a:txBody>
                    <a:bodyPr/>
                    <a:lstStyle/>
                    <a:p>
                      <a:r>
                        <a:rPr lang="en-US" sz="1400" dirty="0" smtClean="0"/>
                        <a:t>Increase in student need/merit  aid</a:t>
                      </a:r>
                      <a:endParaRPr lang="en-US" sz="1400" dirty="0"/>
                    </a:p>
                  </a:txBody>
                  <a:tcPr/>
                </a:tc>
                <a:extLst>
                  <a:ext uri="{0D108BD9-81ED-4DB2-BD59-A6C34878D82A}">
                    <a16:rowId xmlns:a16="http://schemas.microsoft.com/office/drawing/2014/main" val="3541600007"/>
                  </a:ext>
                </a:extLst>
              </a:tr>
              <a:tr h="315221">
                <a:tc>
                  <a:txBody>
                    <a:bodyPr/>
                    <a:lstStyle/>
                    <a:p>
                      <a:r>
                        <a:rPr lang="en-US" sz="1400" dirty="0" smtClean="0"/>
                        <a:t>   Other</a:t>
                      </a:r>
                      <a:endParaRPr lang="en-US" sz="1400" dirty="0"/>
                    </a:p>
                  </a:txBody>
                  <a:tcPr/>
                </a:tc>
                <a:tc>
                  <a:txBody>
                    <a:bodyPr/>
                    <a:lstStyle/>
                    <a:p>
                      <a:pPr algn="ctr"/>
                      <a:r>
                        <a:rPr lang="en-US" sz="1400" dirty="0" smtClean="0"/>
                        <a:t>303</a:t>
                      </a:r>
                      <a:endParaRPr lang="en-US" sz="1400" dirty="0"/>
                    </a:p>
                  </a:txBody>
                  <a:tcPr/>
                </a:tc>
                <a:tc>
                  <a:txBody>
                    <a:bodyPr/>
                    <a:lstStyle/>
                    <a:p>
                      <a:pPr algn="ctr"/>
                      <a:r>
                        <a:rPr lang="en-US" sz="1400" dirty="0" smtClean="0"/>
                        <a:t>332</a:t>
                      </a:r>
                      <a:endParaRPr lang="en-US" sz="1400" dirty="0"/>
                    </a:p>
                  </a:txBody>
                  <a:tcPr/>
                </a:tc>
                <a:tc>
                  <a:txBody>
                    <a:bodyPr/>
                    <a:lstStyle/>
                    <a:p>
                      <a:pPr algn="ctr"/>
                      <a:r>
                        <a:rPr lang="en-US" sz="1200" i="1" dirty="0" smtClean="0"/>
                        <a:t>+9.6%</a:t>
                      </a:r>
                      <a:endParaRPr lang="en-US" sz="1200" i="1" dirty="0"/>
                    </a:p>
                  </a:txBody>
                  <a:tcPr/>
                </a:tc>
                <a:tc>
                  <a:txBody>
                    <a:bodyPr/>
                    <a:lstStyle/>
                    <a:p>
                      <a:r>
                        <a:rPr lang="en-US" sz="1400" dirty="0" smtClean="0"/>
                        <a:t>Deferred maintenance, small</a:t>
                      </a:r>
                      <a:r>
                        <a:rPr lang="en-US" sz="1400" baseline="0" dirty="0" smtClean="0"/>
                        <a:t> </a:t>
                      </a:r>
                      <a:r>
                        <a:rPr lang="en-US" sz="1400" dirty="0" smtClean="0"/>
                        <a:t>cap needs</a:t>
                      </a:r>
                      <a:endParaRPr lang="en-US" sz="1400" dirty="0"/>
                    </a:p>
                  </a:txBody>
                  <a:tcPr/>
                </a:tc>
                <a:extLst>
                  <a:ext uri="{0D108BD9-81ED-4DB2-BD59-A6C34878D82A}">
                    <a16:rowId xmlns:a16="http://schemas.microsoft.com/office/drawing/2014/main" val="1317555794"/>
                  </a:ext>
                </a:extLst>
              </a:tr>
              <a:tr h="315221">
                <a:tc>
                  <a:txBody>
                    <a:bodyPr/>
                    <a:lstStyle/>
                    <a:p>
                      <a:r>
                        <a:rPr lang="en-US" sz="1400" b="1" dirty="0" smtClean="0"/>
                        <a:t>Research fund</a:t>
                      </a:r>
                      <a:endParaRPr lang="en-US" sz="1400" b="1" dirty="0"/>
                    </a:p>
                  </a:txBody>
                  <a:tcPr/>
                </a:tc>
                <a:tc>
                  <a:txBody>
                    <a:bodyPr/>
                    <a:lstStyle/>
                    <a:p>
                      <a:pPr algn="ctr"/>
                      <a:r>
                        <a:rPr lang="en-US" sz="1400" b="1" dirty="0" smtClean="0"/>
                        <a:t>105</a:t>
                      </a:r>
                      <a:endParaRPr lang="en-US" sz="1400" b="1" dirty="0"/>
                    </a:p>
                  </a:txBody>
                  <a:tcPr/>
                </a:tc>
                <a:tc>
                  <a:txBody>
                    <a:bodyPr/>
                    <a:lstStyle/>
                    <a:p>
                      <a:pPr algn="ctr"/>
                      <a:r>
                        <a:rPr lang="en-US" sz="1400" b="1" dirty="0" smtClean="0"/>
                        <a:t>122</a:t>
                      </a:r>
                      <a:endParaRPr lang="en-US" sz="1400" b="1" dirty="0"/>
                    </a:p>
                  </a:txBody>
                  <a:tcPr/>
                </a:tc>
                <a:tc>
                  <a:txBody>
                    <a:bodyPr/>
                    <a:lstStyle/>
                    <a:p>
                      <a:pPr algn="ctr"/>
                      <a:r>
                        <a:rPr lang="en-US" sz="1200" b="1" i="1" dirty="0" smtClean="0"/>
                        <a:t>+16.2%</a:t>
                      </a:r>
                      <a:endParaRPr lang="en-US" sz="1200" b="1" i="1" dirty="0"/>
                    </a:p>
                  </a:txBody>
                  <a:tcPr/>
                </a:tc>
                <a:tc>
                  <a:txBody>
                    <a:bodyPr/>
                    <a:lstStyle/>
                    <a:p>
                      <a:endParaRPr lang="en-US" sz="1400" dirty="0"/>
                    </a:p>
                  </a:txBody>
                  <a:tcPr/>
                </a:tc>
                <a:extLst>
                  <a:ext uri="{0D108BD9-81ED-4DB2-BD59-A6C34878D82A}">
                    <a16:rowId xmlns:a16="http://schemas.microsoft.com/office/drawing/2014/main" val="3365042072"/>
                  </a:ext>
                </a:extLst>
              </a:tr>
              <a:tr h="315221">
                <a:tc>
                  <a:txBody>
                    <a:bodyPr/>
                    <a:lstStyle/>
                    <a:p>
                      <a:r>
                        <a:rPr lang="en-US" sz="1400" b="0" dirty="0" smtClean="0"/>
                        <a:t>G</a:t>
                      </a:r>
                      <a:r>
                        <a:rPr lang="en-US" sz="1400" dirty="0" smtClean="0"/>
                        <a:t>ain/(loss)</a:t>
                      </a:r>
                      <a:endParaRPr lang="en-US" sz="1400" dirty="0"/>
                    </a:p>
                  </a:txBody>
                  <a:tcPr/>
                </a:tc>
                <a:tc>
                  <a:txBody>
                    <a:bodyPr/>
                    <a:lstStyle/>
                    <a:p>
                      <a:pPr algn="ctr"/>
                      <a:r>
                        <a:rPr lang="en-US" sz="1400" dirty="0" smtClean="0"/>
                        <a:t>2.4</a:t>
                      </a:r>
                      <a:endParaRPr lang="en-US" sz="1400" dirty="0"/>
                    </a:p>
                  </a:txBody>
                  <a:tcPr/>
                </a:tc>
                <a:tc>
                  <a:txBody>
                    <a:bodyPr/>
                    <a:lstStyle/>
                    <a:p>
                      <a:pPr algn="ctr"/>
                      <a:r>
                        <a:rPr lang="en-US" sz="1400" dirty="0" smtClean="0"/>
                        <a:t>6.5</a:t>
                      </a:r>
                      <a:endParaRPr lang="en-US" sz="1400" dirty="0"/>
                    </a:p>
                  </a:txBody>
                  <a:tcPr/>
                </a:tc>
                <a:tc>
                  <a:txBody>
                    <a:bodyPr/>
                    <a:lstStyle/>
                    <a:p>
                      <a:pPr algn="ctr"/>
                      <a:endParaRPr lang="en-US" sz="1200" i="1" dirty="0"/>
                    </a:p>
                  </a:txBody>
                  <a:tcPr/>
                </a:tc>
                <a:tc>
                  <a:txBody>
                    <a:bodyPr/>
                    <a:lstStyle/>
                    <a:p>
                      <a:endParaRPr lang="en-US" sz="1400" dirty="0"/>
                    </a:p>
                  </a:txBody>
                  <a:tcPr/>
                </a:tc>
                <a:extLst>
                  <a:ext uri="{0D108BD9-81ED-4DB2-BD59-A6C34878D82A}">
                    <a16:rowId xmlns:a16="http://schemas.microsoft.com/office/drawing/2014/main" val="2638186673"/>
                  </a:ext>
                </a:extLst>
              </a:tr>
            </a:tbl>
          </a:graphicData>
        </a:graphic>
      </p:graphicFrame>
    </p:spTree>
    <p:extLst>
      <p:ext uri="{BB962C8B-B14F-4D97-AF65-F5344CB8AC3E}">
        <p14:creationId xmlns:p14="http://schemas.microsoft.com/office/powerpoint/2010/main" val="3764691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latin typeface="Calibri" panose="020F0502020204030204" pitchFamily="34" charset="0"/>
                <a:cs typeface="Calibri" panose="020F0502020204030204" pitchFamily="34" charset="0"/>
              </a:rPr>
              <a:t>FY20 </a:t>
            </a:r>
            <a:r>
              <a:rPr lang="en-US" dirty="0">
                <a:solidFill>
                  <a:schemeClr val="tx1"/>
                </a:solidFill>
                <a:latin typeface="Calibri" panose="020F0502020204030204" pitchFamily="34" charset="0"/>
                <a:cs typeface="Calibri" panose="020F0502020204030204" pitchFamily="34" charset="0"/>
              </a:rPr>
              <a:t>Revenue by </a:t>
            </a:r>
            <a:r>
              <a:rPr lang="en-US" dirty="0" smtClean="0">
                <a:solidFill>
                  <a:schemeClr val="tx1"/>
                </a:solidFill>
                <a:latin typeface="Calibri" panose="020F0502020204030204" pitchFamily="34" charset="0"/>
                <a:cs typeface="Calibri" panose="020F0502020204030204" pitchFamily="34" charset="0"/>
              </a:rPr>
              <a:t>Category</a:t>
            </a:r>
            <a:endParaRPr lang="en-US"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437707" y="986036"/>
            <a:ext cx="8523683" cy="707886"/>
          </a:xfrm>
          <a:prstGeom prst="rect">
            <a:avLst/>
          </a:prstGeom>
          <a:noFill/>
        </p:spPr>
        <p:txBody>
          <a:bodyPr wrap="square" rtlCol="0">
            <a:spAutoFit/>
          </a:bodyPr>
          <a:lstStyle>
            <a:defPPr>
              <a:defRPr lang="en-US"/>
            </a:defPPr>
            <a:lvl1pPr>
              <a:defRPr sz="2000" b="1">
                <a:latin typeface="Calibri" panose="020F0502020204030204" pitchFamily="34" charset="0"/>
              </a:defRPr>
            </a:lvl1pPr>
          </a:lstStyle>
          <a:p>
            <a:r>
              <a:rPr lang="en-US" dirty="0" smtClean="0"/>
              <a:t>The University relies more on tuition than any other revenue source at nearly 31%, greater than state support at 26%.</a:t>
            </a:r>
            <a:endParaRPr lang="en-US" dirty="0"/>
          </a:p>
        </p:txBody>
      </p:sp>
      <p:sp>
        <p:nvSpPr>
          <p:cNvPr id="9" name="TextBox 8"/>
          <p:cNvSpPr txBox="1"/>
          <p:nvPr/>
        </p:nvSpPr>
        <p:spPr>
          <a:xfrm>
            <a:off x="329738" y="6067907"/>
            <a:ext cx="4724400" cy="253916"/>
          </a:xfrm>
          <a:prstGeom prst="rect">
            <a:avLst/>
          </a:prstGeom>
          <a:noFill/>
        </p:spPr>
        <p:txBody>
          <a:bodyPr wrap="square" rtlCol="0">
            <a:spAutoFit/>
          </a:bodyPr>
          <a:lstStyle/>
          <a:p>
            <a:r>
              <a:rPr lang="en-US" sz="1000" dirty="0" smtClean="0">
                <a:latin typeface="Calibri" panose="020F0502020204030204" pitchFamily="34" charset="0"/>
              </a:rPr>
              <a:t>Note: Use of decimals may result in rounding differences.</a:t>
            </a:r>
          </a:p>
        </p:txBody>
      </p:sp>
      <p:sp>
        <p:nvSpPr>
          <p:cNvPr id="23" name="TextBox 22"/>
          <p:cNvSpPr txBox="1"/>
          <p:nvPr/>
        </p:nvSpPr>
        <p:spPr>
          <a:xfrm>
            <a:off x="5895975" y="6023854"/>
            <a:ext cx="3429000" cy="253916"/>
          </a:xfrm>
          <a:prstGeom prst="rect">
            <a:avLst/>
          </a:prstGeom>
          <a:noFill/>
        </p:spPr>
        <p:txBody>
          <a:bodyPr wrap="square" rtlCol="0">
            <a:spAutoFit/>
          </a:bodyPr>
          <a:lstStyle/>
          <a:p>
            <a:r>
              <a:rPr lang="en-US" sz="1050" dirty="0" smtClean="0">
                <a:latin typeface="Calibri" panose="020F0502020204030204" pitchFamily="34" charset="0"/>
                <a:cs typeface="Calibri" panose="020F0502020204030204" pitchFamily="34" charset="0"/>
              </a:rPr>
              <a:t>State Block Grant represents FY20 Governor’s budget</a:t>
            </a:r>
            <a:endParaRPr lang="en-US" sz="1050" dirty="0">
              <a:latin typeface="Calibri" panose="020F0502020204030204" pitchFamily="34" charset="0"/>
              <a:cs typeface="Calibri" panose="020F0502020204030204" pitchFamily="34" charset="0"/>
            </a:endParaRPr>
          </a:p>
        </p:txBody>
      </p:sp>
      <p:sp>
        <p:nvSpPr>
          <p:cNvPr id="5" name="TextBox 4"/>
          <p:cNvSpPr txBox="1"/>
          <p:nvPr/>
        </p:nvSpPr>
        <p:spPr>
          <a:xfrm>
            <a:off x="4114800" y="2182664"/>
            <a:ext cx="1724025" cy="461665"/>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r>
              <a:rPr lang="en-US" sz="1200" dirty="0" smtClean="0">
                <a:latin typeface=" calibri"/>
              </a:rPr>
              <a:t>Students contribute 56% of total revenues</a:t>
            </a:r>
            <a:endParaRPr lang="en-US" sz="1200" dirty="0">
              <a:latin typeface=" calibri"/>
            </a:endParaRPr>
          </a:p>
        </p:txBody>
      </p:sp>
      <p:pic>
        <p:nvPicPr>
          <p:cNvPr id="6" name="Picture 5"/>
          <p:cNvPicPr>
            <a:picLocks noChangeAspect="1"/>
          </p:cNvPicPr>
          <p:nvPr/>
        </p:nvPicPr>
        <p:blipFill>
          <a:blip r:embed="rId3"/>
          <a:stretch>
            <a:fillRect/>
          </a:stretch>
        </p:blipFill>
        <p:spPr>
          <a:xfrm>
            <a:off x="364115" y="2096957"/>
            <a:ext cx="3188710" cy="3482208"/>
          </a:xfrm>
          <a:prstGeom prst="rect">
            <a:avLst/>
          </a:prstGeom>
        </p:spPr>
      </p:pic>
      <p:graphicFrame>
        <p:nvGraphicFramePr>
          <p:cNvPr id="12" name="Chart 11"/>
          <p:cNvGraphicFramePr>
            <a:graphicFrameLocks/>
          </p:cNvGraphicFramePr>
          <p:nvPr>
            <p:extLst/>
          </p:nvPr>
        </p:nvGraphicFramePr>
        <p:xfrm>
          <a:off x="3750945" y="2123066"/>
          <a:ext cx="5375910" cy="395478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62716ED7-3343-4A43-8BD6-6F268AE424C5}" type="slidenum">
              <a:rPr lang="en-US" smtClean="0"/>
              <a:pPr/>
              <a:t>4</a:t>
            </a:fld>
            <a:endParaRPr lang="en-US" dirty="0"/>
          </a:p>
        </p:txBody>
      </p:sp>
    </p:spTree>
    <p:extLst>
      <p:ext uri="{BB962C8B-B14F-4D97-AF65-F5344CB8AC3E}">
        <p14:creationId xmlns:p14="http://schemas.microsoft.com/office/powerpoint/2010/main" val="2354091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Calibri" panose="020F0502020204030204" pitchFamily="34" charset="0"/>
              </a:rPr>
              <a:t>State Block Grant</a:t>
            </a:r>
          </a:p>
        </p:txBody>
      </p:sp>
      <p:sp>
        <p:nvSpPr>
          <p:cNvPr id="5" name="TextBox 4"/>
          <p:cNvSpPr txBox="1"/>
          <p:nvPr/>
        </p:nvSpPr>
        <p:spPr>
          <a:xfrm>
            <a:off x="457200" y="1031686"/>
            <a:ext cx="8077200" cy="2677656"/>
          </a:xfrm>
          <a:prstGeom prst="rect">
            <a:avLst/>
          </a:prstGeom>
          <a:noFill/>
        </p:spPr>
        <p:txBody>
          <a:bodyPr wrap="square" rtlCol="0">
            <a:spAutoFit/>
          </a:bodyPr>
          <a:lstStyle>
            <a:defPPr>
              <a:defRPr lang="en-US"/>
            </a:defPPr>
            <a:lvl1pPr>
              <a:defRPr sz="2000" b="1">
                <a:latin typeface="Calibri" panose="020F0502020204030204" pitchFamily="34" charset="0"/>
              </a:defRPr>
            </a:lvl1pPr>
          </a:lstStyle>
          <a:p>
            <a:pPr marL="0" lvl="1"/>
            <a:r>
              <a:rPr lang="en-US" sz="2000" b="1" dirty="0">
                <a:latin typeface="Calibri" panose="020F0502020204030204" pitchFamily="34" charset="0"/>
              </a:rPr>
              <a:t>The State </a:t>
            </a:r>
            <a:r>
              <a:rPr lang="en-US" sz="2000" b="1" dirty="0" smtClean="0">
                <a:latin typeface="Calibri" panose="020F0502020204030204" pitchFamily="34" charset="0"/>
              </a:rPr>
              <a:t>block </a:t>
            </a:r>
            <a:r>
              <a:rPr lang="en-US" sz="2000" b="1" dirty="0">
                <a:latin typeface="Calibri" panose="020F0502020204030204" pitchFamily="34" charset="0"/>
              </a:rPr>
              <a:t>g</a:t>
            </a:r>
            <a:r>
              <a:rPr lang="en-US" sz="2000" b="1" dirty="0" smtClean="0">
                <a:latin typeface="Calibri" panose="020F0502020204030204" pitchFamily="34" charset="0"/>
              </a:rPr>
              <a:t>rant is only used for salaries </a:t>
            </a:r>
            <a:r>
              <a:rPr lang="en-US" sz="2000" b="1" dirty="0">
                <a:latin typeface="Calibri" panose="020F0502020204030204" pitchFamily="34" charset="0"/>
              </a:rPr>
              <a:t>of University </a:t>
            </a:r>
            <a:r>
              <a:rPr lang="en-US" sz="2000" b="1" dirty="0" smtClean="0">
                <a:latin typeface="Calibri" panose="020F0502020204030204" pitchFamily="34" charset="0"/>
              </a:rPr>
              <a:t>employees, but it only covers about 47% of all employees.</a:t>
            </a:r>
            <a:endParaRPr lang="en-US" sz="2000" b="1" dirty="0">
              <a:latin typeface="Calibri" panose="020F0502020204030204" pitchFamily="34" charset="0"/>
            </a:endParaRPr>
          </a:p>
          <a:p>
            <a:pPr marL="0" lvl="1"/>
            <a:endParaRPr lang="en-US" sz="1200" b="1" dirty="0">
              <a:latin typeface="Calibri" panose="020F0502020204030204" pitchFamily="34" charset="0"/>
            </a:endParaRPr>
          </a:p>
          <a:p>
            <a:pPr marL="342900" lvl="1" indent="-342900">
              <a:buClr>
                <a:schemeClr val="bg1">
                  <a:lumMod val="50000"/>
                </a:schemeClr>
              </a:buClr>
              <a:buSzPct val="85000"/>
              <a:buFont typeface="Wingdings" panose="05000000000000000000" pitchFamily="2" charset="2"/>
              <a:buChar char="§"/>
            </a:pPr>
            <a:r>
              <a:rPr lang="en-US" sz="1600" dirty="0">
                <a:latin typeface="Calibri" panose="020F0502020204030204" pitchFamily="34" charset="0"/>
              </a:rPr>
              <a:t>Since FY10, the State b</a:t>
            </a:r>
            <a:r>
              <a:rPr lang="en-US" sz="1600" dirty="0" smtClean="0">
                <a:latin typeface="Calibri" panose="020F0502020204030204" pitchFamily="34" charset="0"/>
              </a:rPr>
              <a:t>lock grant </a:t>
            </a:r>
            <a:r>
              <a:rPr lang="en-US" sz="1600" dirty="0">
                <a:latin typeface="Calibri" panose="020F0502020204030204" pitchFamily="34" charset="0"/>
              </a:rPr>
              <a:t>has averaged ~$214M per year - the </a:t>
            </a:r>
            <a:r>
              <a:rPr lang="en-US" sz="1600" dirty="0" smtClean="0">
                <a:latin typeface="Calibri" panose="020F0502020204030204" pitchFamily="34" charset="0"/>
              </a:rPr>
              <a:t>FY20 </a:t>
            </a:r>
            <a:r>
              <a:rPr lang="en-US" sz="1600" dirty="0">
                <a:latin typeface="Calibri" panose="020F0502020204030204" pitchFamily="34" charset="0"/>
              </a:rPr>
              <a:t>budgeted b</a:t>
            </a:r>
            <a:r>
              <a:rPr lang="en-US" sz="1600" dirty="0" smtClean="0">
                <a:latin typeface="Calibri" panose="020F0502020204030204" pitchFamily="34" charset="0"/>
              </a:rPr>
              <a:t>lock </a:t>
            </a:r>
            <a:r>
              <a:rPr lang="en-US" sz="1600" dirty="0">
                <a:latin typeface="Calibri" panose="020F0502020204030204" pitchFamily="34" charset="0"/>
              </a:rPr>
              <a:t>g</a:t>
            </a:r>
            <a:r>
              <a:rPr lang="en-US" sz="1600" dirty="0" smtClean="0">
                <a:latin typeface="Calibri" panose="020F0502020204030204" pitchFamily="34" charset="0"/>
              </a:rPr>
              <a:t>rant </a:t>
            </a:r>
            <a:r>
              <a:rPr lang="en-US" sz="1600" dirty="0">
                <a:latin typeface="Calibri" panose="020F0502020204030204" pitchFamily="34" charset="0"/>
              </a:rPr>
              <a:t>is </a:t>
            </a:r>
            <a:r>
              <a:rPr lang="en-US" sz="1600" dirty="0" smtClean="0">
                <a:latin typeface="Calibri" panose="020F0502020204030204" pitchFamily="34" charset="0"/>
              </a:rPr>
              <a:t>~$14M </a:t>
            </a:r>
            <a:r>
              <a:rPr lang="en-US" sz="1600" dirty="0">
                <a:latin typeface="Calibri" panose="020F0502020204030204" pitchFamily="34" charset="0"/>
              </a:rPr>
              <a:t>less than this 10 year average.</a:t>
            </a:r>
          </a:p>
          <a:p>
            <a:pPr marL="342900" lvl="1" indent="-342900">
              <a:buClr>
                <a:schemeClr val="bg1">
                  <a:lumMod val="50000"/>
                </a:schemeClr>
              </a:buClr>
              <a:buSzPct val="85000"/>
              <a:buFont typeface="Wingdings" panose="05000000000000000000" pitchFamily="2" charset="2"/>
              <a:buChar char="§"/>
            </a:pPr>
            <a:r>
              <a:rPr lang="en-US" sz="1600" dirty="0" smtClean="0">
                <a:latin typeface="Calibri" panose="020F0502020204030204" pitchFamily="34" charset="0"/>
              </a:rPr>
              <a:t>The </a:t>
            </a:r>
            <a:r>
              <a:rPr lang="en-US" sz="1600" dirty="0">
                <a:latin typeface="Calibri" panose="020F0502020204030204" pitchFamily="34" charset="0"/>
              </a:rPr>
              <a:t>remaining 53% </a:t>
            </a:r>
            <a:r>
              <a:rPr lang="en-US" sz="1600" dirty="0" smtClean="0">
                <a:latin typeface="Calibri" panose="020F0502020204030204" pitchFamily="34" charset="0"/>
              </a:rPr>
              <a:t>of employees are </a:t>
            </a:r>
            <a:r>
              <a:rPr lang="en-US" sz="1600" dirty="0">
                <a:latin typeface="Calibri" panose="020F0502020204030204" pitchFamily="34" charset="0"/>
              </a:rPr>
              <a:t>funded by non-State revenue sources including tuition and fees, auxiliary enterprises, research, grants and contracts, Foundation, and sales and services.</a:t>
            </a:r>
            <a:endParaRPr lang="en-US" sz="1600" b="1" dirty="0">
              <a:latin typeface="Calibri" panose="020F0502020204030204" pitchFamily="34" charset="0"/>
            </a:endParaRPr>
          </a:p>
          <a:p>
            <a:pPr marL="342900" lvl="1" indent="-342900">
              <a:buClr>
                <a:schemeClr val="bg1">
                  <a:lumMod val="50000"/>
                </a:schemeClr>
              </a:buClr>
              <a:buSzPct val="85000"/>
              <a:buFont typeface="Wingdings" panose="05000000000000000000" pitchFamily="2" charset="2"/>
              <a:buChar char="§"/>
            </a:pPr>
            <a:endParaRPr lang="en-US" sz="1600" dirty="0">
              <a:latin typeface="Calibri" panose="020F0502020204030204" pitchFamily="34" charset="0"/>
            </a:endParaRPr>
          </a:p>
          <a:p>
            <a:pPr marL="0" lvl="1"/>
            <a:endParaRPr lang="en-US" sz="2000" b="1" dirty="0">
              <a:latin typeface="Calibri" panose="020F0502020204030204" pitchFamily="34" charset="0"/>
            </a:endParaRPr>
          </a:p>
        </p:txBody>
      </p:sp>
      <p:graphicFrame>
        <p:nvGraphicFramePr>
          <p:cNvPr id="10" name="Chart 9"/>
          <p:cNvGraphicFramePr/>
          <p:nvPr>
            <p:extLst/>
          </p:nvPr>
        </p:nvGraphicFramePr>
        <p:xfrm>
          <a:off x="403860" y="3084592"/>
          <a:ext cx="7315200" cy="3048001"/>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Arrow Connector 12"/>
          <p:cNvCxnSpPr/>
          <p:nvPr/>
        </p:nvCxnSpPr>
        <p:spPr>
          <a:xfrm>
            <a:off x="7391400" y="3160793"/>
            <a:ext cx="5080" cy="1447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47559" y="3202658"/>
            <a:ext cx="990600" cy="1323439"/>
          </a:xfrm>
          <a:prstGeom prst="rect">
            <a:avLst/>
          </a:prstGeom>
          <a:noFill/>
        </p:spPr>
        <p:txBody>
          <a:bodyPr wrap="square" rtlCol="0">
            <a:spAutoFit/>
          </a:bodyPr>
          <a:lstStyle/>
          <a:p>
            <a:pPr algn="ctr"/>
            <a:r>
              <a:rPr lang="en-US" sz="2000" dirty="0" smtClean="0">
                <a:latin typeface="Calibri" panose="020F0502020204030204" pitchFamily="34" charset="0"/>
                <a:cs typeface="Calibri" panose="020F0502020204030204" pitchFamily="34" charset="0"/>
              </a:rPr>
              <a:t>$40M </a:t>
            </a:r>
            <a:r>
              <a:rPr lang="en-US" sz="2000" dirty="0">
                <a:latin typeface="Calibri" panose="020F0502020204030204" pitchFamily="34" charset="0"/>
                <a:cs typeface="Calibri" panose="020F0502020204030204" pitchFamily="34" charset="0"/>
              </a:rPr>
              <a:t>cut since FY16</a:t>
            </a:r>
          </a:p>
        </p:txBody>
      </p:sp>
      <p:sp>
        <p:nvSpPr>
          <p:cNvPr id="3" name="Slide Number Placeholder 2"/>
          <p:cNvSpPr>
            <a:spLocks noGrp="1"/>
          </p:cNvSpPr>
          <p:nvPr>
            <p:ph type="sldNum" sz="quarter" idx="12"/>
          </p:nvPr>
        </p:nvSpPr>
        <p:spPr/>
        <p:txBody>
          <a:bodyPr/>
          <a:lstStyle/>
          <a:p>
            <a:fld id="{62716ED7-3343-4A43-8BD6-6F268AE424C5}" type="slidenum">
              <a:rPr lang="en-US" smtClean="0"/>
              <a:pPr/>
              <a:t>5</a:t>
            </a:fld>
            <a:endParaRPr lang="en-US" dirty="0"/>
          </a:p>
        </p:txBody>
      </p:sp>
    </p:spTree>
    <p:extLst>
      <p:ext uri="{BB962C8B-B14F-4D97-AF65-F5344CB8AC3E}">
        <p14:creationId xmlns:p14="http://schemas.microsoft.com/office/powerpoint/2010/main" val="1139923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latin typeface="Calibri" panose="020F0502020204030204" pitchFamily="34" charset="0"/>
              </a:rPr>
              <a:t>FY20 </a:t>
            </a:r>
            <a:r>
              <a:rPr lang="en-US" dirty="0">
                <a:solidFill>
                  <a:schemeClr val="tx1"/>
                </a:solidFill>
                <a:latin typeface="Calibri" panose="020F0502020204030204" pitchFamily="34" charset="0"/>
              </a:rPr>
              <a:t>Expense by </a:t>
            </a:r>
            <a:r>
              <a:rPr lang="en-US" dirty="0" smtClean="0">
                <a:solidFill>
                  <a:schemeClr val="tx1"/>
                </a:solidFill>
                <a:latin typeface="Calibri" panose="020F0502020204030204" pitchFamily="34" charset="0"/>
              </a:rPr>
              <a:t>Category</a:t>
            </a:r>
            <a:endParaRPr lang="en-US" dirty="0">
              <a:solidFill>
                <a:schemeClr val="tx1"/>
              </a:solidFill>
              <a:latin typeface="Calibri" panose="020F0502020204030204" pitchFamily="34" charset="0"/>
            </a:endParaRPr>
          </a:p>
        </p:txBody>
      </p:sp>
      <p:sp>
        <p:nvSpPr>
          <p:cNvPr id="9" name="TextBox 8"/>
          <p:cNvSpPr txBox="1"/>
          <p:nvPr/>
        </p:nvSpPr>
        <p:spPr>
          <a:xfrm>
            <a:off x="329738" y="6067907"/>
            <a:ext cx="4724400" cy="253916"/>
          </a:xfrm>
          <a:prstGeom prst="rect">
            <a:avLst/>
          </a:prstGeom>
          <a:noFill/>
        </p:spPr>
        <p:txBody>
          <a:bodyPr wrap="square" rtlCol="0">
            <a:spAutoFit/>
          </a:bodyPr>
          <a:lstStyle/>
          <a:p>
            <a:r>
              <a:rPr lang="en-US" sz="900" dirty="0" smtClean="0">
                <a:latin typeface="Calibri" panose="020F0502020204030204" pitchFamily="34" charset="0"/>
              </a:rPr>
              <a:t>Note: Use of decimals may result in rounding differences</a:t>
            </a:r>
            <a:r>
              <a:rPr lang="en-US" sz="1050" dirty="0" smtClean="0">
                <a:latin typeface="Calibri" panose="020F0502020204030204" pitchFamily="34" charset="0"/>
              </a:rPr>
              <a:t>.</a:t>
            </a:r>
          </a:p>
        </p:txBody>
      </p:sp>
      <p:sp>
        <p:nvSpPr>
          <p:cNvPr id="7" name="TextBox 6"/>
          <p:cNvSpPr txBox="1"/>
          <p:nvPr/>
        </p:nvSpPr>
        <p:spPr>
          <a:xfrm>
            <a:off x="457200" y="910340"/>
            <a:ext cx="8278955" cy="707886"/>
          </a:xfrm>
          <a:prstGeom prst="rect">
            <a:avLst/>
          </a:prstGeom>
          <a:noFill/>
        </p:spPr>
        <p:txBody>
          <a:bodyPr wrap="square" rtlCol="0">
            <a:spAutoFit/>
          </a:bodyPr>
          <a:lstStyle>
            <a:defPPr>
              <a:defRPr lang="en-US"/>
            </a:defPPr>
            <a:lvl1pPr>
              <a:defRPr sz="2000" b="1">
                <a:latin typeface="Calibri" panose="020F0502020204030204" pitchFamily="34" charset="0"/>
              </a:defRPr>
            </a:lvl1pPr>
          </a:lstStyle>
          <a:p>
            <a:r>
              <a:rPr lang="en-US" dirty="0" smtClean="0"/>
              <a:t>Salary and fringe benefit costs are growing at a significant pace and account for over 57% of the University’s operating budget.</a:t>
            </a:r>
          </a:p>
        </p:txBody>
      </p:sp>
      <p:pic>
        <p:nvPicPr>
          <p:cNvPr id="4" name="Picture 3"/>
          <p:cNvPicPr>
            <a:picLocks noChangeAspect="1"/>
          </p:cNvPicPr>
          <p:nvPr/>
        </p:nvPicPr>
        <p:blipFill>
          <a:blip r:embed="rId3"/>
          <a:stretch>
            <a:fillRect/>
          </a:stretch>
        </p:blipFill>
        <p:spPr>
          <a:xfrm>
            <a:off x="329738" y="2037522"/>
            <a:ext cx="2636612" cy="3174885"/>
          </a:xfrm>
          <a:prstGeom prst="rect">
            <a:avLst/>
          </a:prstGeom>
        </p:spPr>
      </p:pic>
      <p:graphicFrame>
        <p:nvGraphicFramePr>
          <p:cNvPr id="15" name="Chart 14"/>
          <p:cNvGraphicFramePr>
            <a:graphicFrameLocks/>
          </p:cNvGraphicFramePr>
          <p:nvPr>
            <p:extLst/>
          </p:nvPr>
        </p:nvGraphicFramePr>
        <p:xfrm>
          <a:off x="3429001" y="1607678"/>
          <a:ext cx="4953000" cy="3477772"/>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Straight Connector 17"/>
          <p:cNvCxnSpPr/>
          <p:nvPr/>
        </p:nvCxnSpPr>
        <p:spPr>
          <a:xfrm flipH="1">
            <a:off x="5358938" y="4876800"/>
            <a:ext cx="1196665"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733801" y="3999966"/>
            <a:ext cx="945597" cy="115579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3" name="Chart 22"/>
          <p:cNvGraphicFramePr/>
          <p:nvPr>
            <p:extLst/>
          </p:nvPr>
        </p:nvGraphicFramePr>
        <p:xfrm>
          <a:off x="2857500" y="4703792"/>
          <a:ext cx="3429000" cy="1828801"/>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12"/>
          </p:nvPr>
        </p:nvSpPr>
        <p:spPr/>
        <p:txBody>
          <a:bodyPr/>
          <a:lstStyle/>
          <a:p>
            <a:fld id="{62716ED7-3343-4A43-8BD6-6F268AE424C5}" type="slidenum">
              <a:rPr lang="en-US" smtClean="0"/>
              <a:pPr/>
              <a:t>6</a:t>
            </a:fld>
            <a:endParaRPr lang="en-US" dirty="0"/>
          </a:p>
        </p:txBody>
      </p:sp>
    </p:spTree>
    <p:extLst>
      <p:ext uri="{BB962C8B-B14F-4D97-AF65-F5344CB8AC3E}">
        <p14:creationId xmlns:p14="http://schemas.microsoft.com/office/powerpoint/2010/main" val="3086155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UConn FY20 </a:t>
            </a:r>
            <a:r>
              <a:rPr lang="en-US" dirty="0" smtClean="0">
                <a:latin typeface="Calibri" panose="020F0502020204030204" pitchFamily="34" charset="0"/>
                <a:cs typeface="Calibri" panose="020F0502020204030204" pitchFamily="34" charset="0"/>
              </a:rPr>
              <a:t>Operating Budget</a:t>
            </a:r>
            <a:endParaRPr lang="en-US" dirty="0">
              <a:solidFill>
                <a:schemeClr val="tx1"/>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716ED7-3343-4A43-8BD6-6F268AE424C5}"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15981466"/>
              </p:ext>
            </p:extLst>
          </p:nvPr>
        </p:nvGraphicFramePr>
        <p:xfrm>
          <a:off x="228602" y="1066800"/>
          <a:ext cx="8686798" cy="5181600"/>
        </p:xfrm>
        <a:graphic>
          <a:graphicData uri="http://schemas.openxmlformats.org/drawingml/2006/table">
            <a:tbl>
              <a:tblPr firstRow="1" bandRow="1">
                <a:tableStyleId>{5C22544A-7EE6-4342-B048-85BDC9FD1C3A}</a:tableStyleId>
              </a:tblPr>
              <a:tblGrid>
                <a:gridCol w="2895598">
                  <a:extLst>
                    <a:ext uri="{9D8B030D-6E8A-4147-A177-3AD203B41FA5}">
                      <a16:colId xmlns:a16="http://schemas.microsoft.com/office/drawing/2014/main" val="3291215107"/>
                    </a:ext>
                  </a:extLst>
                </a:gridCol>
                <a:gridCol w="1066800">
                  <a:extLst>
                    <a:ext uri="{9D8B030D-6E8A-4147-A177-3AD203B41FA5}">
                      <a16:colId xmlns:a16="http://schemas.microsoft.com/office/drawing/2014/main" val="4203175952"/>
                    </a:ext>
                  </a:extLst>
                </a:gridCol>
                <a:gridCol w="1066800">
                  <a:extLst>
                    <a:ext uri="{9D8B030D-6E8A-4147-A177-3AD203B41FA5}">
                      <a16:colId xmlns:a16="http://schemas.microsoft.com/office/drawing/2014/main" val="312163599"/>
                    </a:ext>
                  </a:extLst>
                </a:gridCol>
                <a:gridCol w="1066800">
                  <a:extLst>
                    <a:ext uri="{9D8B030D-6E8A-4147-A177-3AD203B41FA5}">
                      <a16:colId xmlns:a16="http://schemas.microsoft.com/office/drawing/2014/main" val="3328995230"/>
                    </a:ext>
                  </a:extLst>
                </a:gridCol>
                <a:gridCol w="2590800">
                  <a:extLst>
                    <a:ext uri="{9D8B030D-6E8A-4147-A177-3AD203B41FA5}">
                      <a16:colId xmlns:a16="http://schemas.microsoft.com/office/drawing/2014/main" val="1855903118"/>
                    </a:ext>
                  </a:extLst>
                </a:gridCol>
              </a:tblGrid>
              <a:tr h="342900">
                <a:tc>
                  <a:txBody>
                    <a:bodyPr/>
                    <a:lstStyle/>
                    <a:p>
                      <a:r>
                        <a:rPr lang="en-US" sz="1400" dirty="0" smtClean="0"/>
                        <a:t>Millions of dollars</a:t>
                      </a:r>
                      <a:endParaRPr lang="en-US" sz="1400" dirty="0"/>
                    </a:p>
                  </a:txBody>
                  <a:tcPr/>
                </a:tc>
                <a:tc>
                  <a:txBody>
                    <a:bodyPr/>
                    <a:lstStyle/>
                    <a:p>
                      <a:pPr algn="ctr"/>
                      <a:r>
                        <a:rPr lang="en-US" sz="1400" dirty="0" smtClean="0"/>
                        <a:t>FY19</a:t>
                      </a:r>
                      <a:endParaRPr lang="en-US" sz="1400" dirty="0"/>
                    </a:p>
                  </a:txBody>
                  <a:tcPr/>
                </a:tc>
                <a:tc>
                  <a:txBody>
                    <a:bodyPr/>
                    <a:lstStyle/>
                    <a:p>
                      <a:pPr algn="ctr"/>
                      <a:r>
                        <a:rPr lang="en-US" sz="1400" dirty="0" smtClean="0"/>
                        <a:t>FY20</a:t>
                      </a:r>
                      <a:endParaRPr lang="en-US" sz="1400" dirty="0"/>
                    </a:p>
                  </a:txBody>
                  <a:tcPr/>
                </a:tc>
                <a:tc>
                  <a:txBody>
                    <a:bodyPr/>
                    <a:lstStyle/>
                    <a:p>
                      <a:pPr algn="ctr"/>
                      <a:r>
                        <a:rPr lang="en-US" sz="1400" i="1" dirty="0" smtClean="0"/>
                        <a:t>% change</a:t>
                      </a:r>
                      <a:endParaRPr lang="en-US" sz="1400" i="1" dirty="0"/>
                    </a:p>
                  </a:txBody>
                  <a:tcPr/>
                </a:tc>
                <a:tc>
                  <a:txBody>
                    <a:bodyPr/>
                    <a:lstStyle/>
                    <a:p>
                      <a:r>
                        <a:rPr lang="en-US" sz="1400" dirty="0" smtClean="0"/>
                        <a:t>Explanation</a:t>
                      </a:r>
                      <a:endParaRPr lang="en-US" sz="1400" dirty="0"/>
                    </a:p>
                  </a:txBody>
                  <a:tcPr/>
                </a:tc>
                <a:extLst>
                  <a:ext uri="{0D108BD9-81ED-4DB2-BD59-A6C34878D82A}">
                    <a16:rowId xmlns:a16="http://schemas.microsoft.com/office/drawing/2014/main" val="4119357169"/>
                  </a:ext>
                </a:extLst>
              </a:tr>
              <a:tr h="381000">
                <a:tc>
                  <a:txBody>
                    <a:bodyPr/>
                    <a:lstStyle/>
                    <a:p>
                      <a:r>
                        <a:rPr lang="en-US" sz="1400" b="1" u="sng" dirty="0" smtClean="0"/>
                        <a:t>Operating Revenue</a:t>
                      </a:r>
                      <a:endParaRPr lang="en-US" sz="1400" b="1" u="sng" dirty="0"/>
                    </a:p>
                  </a:txBody>
                  <a:tcPr/>
                </a:tc>
                <a:tc>
                  <a:txBody>
                    <a:bodyPr/>
                    <a:lstStyle/>
                    <a:p>
                      <a:pPr algn="ctr"/>
                      <a:r>
                        <a:rPr lang="en-US" sz="1400" b="1" u="sng" dirty="0" smtClean="0"/>
                        <a:t>1,223</a:t>
                      </a:r>
                      <a:endParaRPr lang="en-US" sz="1400" b="1" u="sng" dirty="0"/>
                    </a:p>
                  </a:txBody>
                  <a:tcPr/>
                </a:tc>
                <a:tc>
                  <a:txBody>
                    <a:bodyPr/>
                    <a:lstStyle/>
                    <a:p>
                      <a:pPr algn="ctr"/>
                      <a:r>
                        <a:rPr lang="en-US" sz="1400" b="1" u="sng" dirty="0" smtClean="0"/>
                        <a:t>1,222</a:t>
                      </a:r>
                      <a:endParaRPr lang="en-US" sz="1400" b="1" u="sng" dirty="0"/>
                    </a:p>
                  </a:txBody>
                  <a:tcPr/>
                </a:tc>
                <a:tc>
                  <a:txBody>
                    <a:bodyPr/>
                    <a:lstStyle/>
                    <a:p>
                      <a:pPr algn="ctr"/>
                      <a:r>
                        <a:rPr lang="en-US" sz="1400" b="1" i="1" u="sng" dirty="0" smtClean="0"/>
                        <a:t>-.08%</a:t>
                      </a:r>
                      <a:endParaRPr lang="en-US" sz="1400" b="1" i="1" u="sng" dirty="0"/>
                    </a:p>
                  </a:txBody>
                  <a:tcPr/>
                </a:tc>
                <a:tc>
                  <a:txBody>
                    <a:bodyPr/>
                    <a:lstStyle/>
                    <a:p>
                      <a:endParaRPr lang="en-US" sz="1400" dirty="0"/>
                    </a:p>
                  </a:txBody>
                  <a:tcPr/>
                </a:tc>
                <a:extLst>
                  <a:ext uri="{0D108BD9-81ED-4DB2-BD59-A6C34878D82A}">
                    <a16:rowId xmlns:a16="http://schemas.microsoft.com/office/drawing/2014/main" val="541061114"/>
                  </a:ext>
                </a:extLst>
              </a:tr>
              <a:tr h="342900">
                <a:tc>
                  <a:txBody>
                    <a:bodyPr/>
                    <a:lstStyle/>
                    <a:p>
                      <a:r>
                        <a:rPr lang="en-US" sz="1400" dirty="0" smtClean="0"/>
                        <a:t>   Block grant </a:t>
                      </a:r>
                      <a:endParaRPr lang="en-US" sz="1400" dirty="0"/>
                    </a:p>
                  </a:txBody>
                  <a:tcPr/>
                </a:tc>
                <a:tc>
                  <a:txBody>
                    <a:bodyPr/>
                    <a:lstStyle/>
                    <a:p>
                      <a:pPr algn="ctr"/>
                      <a:r>
                        <a:rPr lang="en-US" sz="1400" dirty="0" smtClean="0"/>
                        <a:t>195</a:t>
                      </a:r>
                      <a:endParaRPr lang="en-US" sz="1400" dirty="0"/>
                    </a:p>
                  </a:txBody>
                  <a:tcPr/>
                </a:tc>
                <a:tc>
                  <a:txBody>
                    <a:bodyPr/>
                    <a:lstStyle/>
                    <a:p>
                      <a:pPr algn="ctr"/>
                      <a:r>
                        <a:rPr lang="en-US" sz="1400" dirty="0" smtClean="0"/>
                        <a:t>200</a:t>
                      </a:r>
                      <a:endParaRPr lang="en-US" sz="1400" dirty="0"/>
                    </a:p>
                  </a:txBody>
                  <a:tcPr/>
                </a:tc>
                <a:tc>
                  <a:txBody>
                    <a:bodyPr/>
                    <a:lstStyle/>
                    <a:p>
                      <a:pPr algn="ctr"/>
                      <a:r>
                        <a:rPr lang="en-US" sz="1400" i="1" dirty="0" smtClean="0"/>
                        <a:t>+2.6%</a:t>
                      </a:r>
                      <a:endParaRPr lang="en-US" sz="1400" i="1" dirty="0"/>
                    </a:p>
                  </a:txBody>
                  <a:tcPr/>
                </a:tc>
                <a:tc>
                  <a:txBody>
                    <a:bodyPr/>
                    <a:lstStyle/>
                    <a:p>
                      <a:endParaRPr lang="en-US" sz="1400" dirty="0"/>
                    </a:p>
                  </a:txBody>
                  <a:tcPr/>
                </a:tc>
                <a:extLst>
                  <a:ext uri="{0D108BD9-81ED-4DB2-BD59-A6C34878D82A}">
                    <a16:rowId xmlns:a16="http://schemas.microsoft.com/office/drawing/2014/main" val="3870622995"/>
                  </a:ext>
                </a:extLst>
              </a:tr>
              <a:tr h="342900">
                <a:tc>
                  <a:txBody>
                    <a:bodyPr/>
                    <a:lstStyle/>
                    <a:p>
                      <a:r>
                        <a:rPr lang="en-US" sz="1400" dirty="0" smtClean="0"/>
                        <a:t>   Fringe reimbursement</a:t>
                      </a:r>
                      <a:endParaRPr lang="en-US" sz="1400" dirty="0"/>
                    </a:p>
                  </a:txBody>
                  <a:tcPr/>
                </a:tc>
                <a:tc>
                  <a:txBody>
                    <a:bodyPr/>
                    <a:lstStyle/>
                    <a:p>
                      <a:pPr algn="ctr"/>
                      <a:r>
                        <a:rPr lang="en-US" sz="1400" dirty="0" smtClean="0"/>
                        <a:t>71</a:t>
                      </a:r>
                      <a:endParaRPr lang="en-US" sz="1400" dirty="0"/>
                    </a:p>
                  </a:txBody>
                  <a:tcPr/>
                </a:tc>
                <a:tc>
                  <a:txBody>
                    <a:bodyPr/>
                    <a:lstStyle/>
                    <a:p>
                      <a:pPr algn="ctr"/>
                      <a:r>
                        <a:rPr lang="en-US" sz="1400" dirty="0" smtClean="0"/>
                        <a:t>67</a:t>
                      </a:r>
                      <a:endParaRPr lang="en-US" sz="1400" dirty="0"/>
                    </a:p>
                  </a:txBody>
                  <a:tcPr/>
                </a:tc>
                <a:tc>
                  <a:txBody>
                    <a:bodyPr/>
                    <a:lstStyle/>
                    <a:p>
                      <a:pPr algn="ctr"/>
                      <a:r>
                        <a:rPr lang="en-US" sz="1400" i="1" dirty="0" smtClean="0"/>
                        <a:t>-5.6%</a:t>
                      </a:r>
                      <a:endParaRPr lang="en-US" sz="1400" i="1" dirty="0"/>
                    </a:p>
                  </a:txBody>
                  <a:tcPr/>
                </a:tc>
                <a:tc>
                  <a:txBody>
                    <a:bodyPr/>
                    <a:lstStyle/>
                    <a:p>
                      <a:endParaRPr lang="en-US" sz="1400" dirty="0"/>
                    </a:p>
                  </a:txBody>
                  <a:tcPr/>
                </a:tc>
                <a:extLst>
                  <a:ext uri="{0D108BD9-81ED-4DB2-BD59-A6C34878D82A}">
                    <a16:rowId xmlns:a16="http://schemas.microsoft.com/office/drawing/2014/main" val="2885827310"/>
                  </a:ext>
                </a:extLst>
              </a:tr>
              <a:tr h="342900">
                <a:tc>
                  <a:txBody>
                    <a:bodyPr/>
                    <a:lstStyle/>
                    <a:p>
                      <a:r>
                        <a:rPr lang="en-US" sz="1400" dirty="0" smtClean="0"/>
                        <a:t>   Tuition and fees</a:t>
                      </a:r>
                      <a:endParaRPr lang="en-US" sz="1400" dirty="0"/>
                    </a:p>
                  </a:txBody>
                  <a:tcPr/>
                </a:tc>
                <a:tc>
                  <a:txBody>
                    <a:bodyPr/>
                    <a:lstStyle/>
                    <a:p>
                      <a:pPr algn="ctr"/>
                      <a:r>
                        <a:rPr lang="en-US" sz="1400" dirty="0" smtClean="0"/>
                        <a:t>564</a:t>
                      </a:r>
                      <a:endParaRPr lang="en-US" sz="1400" dirty="0"/>
                    </a:p>
                  </a:txBody>
                  <a:tcPr/>
                </a:tc>
                <a:tc>
                  <a:txBody>
                    <a:bodyPr/>
                    <a:lstStyle/>
                    <a:p>
                      <a:pPr algn="ctr"/>
                      <a:r>
                        <a:rPr lang="en-US" sz="1400" dirty="0" smtClean="0"/>
                        <a:t>590</a:t>
                      </a:r>
                      <a:endParaRPr lang="en-US" sz="1400" dirty="0"/>
                    </a:p>
                  </a:txBody>
                  <a:tcPr/>
                </a:tc>
                <a:tc>
                  <a:txBody>
                    <a:bodyPr/>
                    <a:lstStyle/>
                    <a:p>
                      <a:pPr algn="ctr"/>
                      <a:r>
                        <a:rPr lang="en-US" sz="1400" i="1" dirty="0" smtClean="0"/>
                        <a:t>+4.6%</a:t>
                      </a:r>
                      <a:endParaRPr lang="en-US" sz="1400" i="1" dirty="0"/>
                    </a:p>
                  </a:txBody>
                  <a:tcPr/>
                </a:tc>
                <a:tc>
                  <a:txBody>
                    <a:bodyPr/>
                    <a:lstStyle/>
                    <a:p>
                      <a:endParaRPr lang="en-US" sz="1400" dirty="0"/>
                    </a:p>
                  </a:txBody>
                  <a:tcPr/>
                </a:tc>
                <a:extLst>
                  <a:ext uri="{0D108BD9-81ED-4DB2-BD59-A6C34878D82A}">
                    <a16:rowId xmlns:a16="http://schemas.microsoft.com/office/drawing/2014/main" val="3653147770"/>
                  </a:ext>
                </a:extLst>
              </a:tr>
              <a:tr h="342900">
                <a:tc>
                  <a:txBody>
                    <a:bodyPr/>
                    <a:lstStyle/>
                    <a:p>
                      <a:r>
                        <a:rPr lang="en-US" sz="1400" dirty="0" smtClean="0"/>
                        <a:t>   Auxiliary</a:t>
                      </a:r>
                      <a:endParaRPr lang="en-US" sz="1400" dirty="0"/>
                    </a:p>
                  </a:txBody>
                  <a:tcPr/>
                </a:tc>
                <a:tc>
                  <a:txBody>
                    <a:bodyPr/>
                    <a:lstStyle/>
                    <a:p>
                      <a:pPr algn="ctr"/>
                      <a:r>
                        <a:rPr lang="en-US" sz="1400" dirty="0" smtClean="0"/>
                        <a:t>219</a:t>
                      </a:r>
                      <a:endParaRPr lang="en-US" sz="1400" dirty="0"/>
                    </a:p>
                  </a:txBody>
                  <a:tcPr/>
                </a:tc>
                <a:tc>
                  <a:txBody>
                    <a:bodyPr/>
                    <a:lstStyle/>
                    <a:p>
                      <a:pPr algn="ctr"/>
                      <a:r>
                        <a:rPr lang="en-US" sz="1400" dirty="0" smtClean="0"/>
                        <a:t>218</a:t>
                      </a:r>
                      <a:endParaRPr lang="en-US" sz="1400" dirty="0"/>
                    </a:p>
                  </a:txBody>
                  <a:tcPr/>
                </a:tc>
                <a:tc>
                  <a:txBody>
                    <a:bodyPr/>
                    <a:lstStyle/>
                    <a:p>
                      <a:pPr algn="ctr"/>
                      <a:r>
                        <a:rPr lang="en-US" sz="1400" i="1" dirty="0" smtClean="0"/>
                        <a:t>-.5%</a:t>
                      </a:r>
                      <a:endParaRPr lang="en-US" sz="1400" i="1" dirty="0"/>
                    </a:p>
                  </a:txBody>
                  <a:tcPr/>
                </a:tc>
                <a:tc>
                  <a:txBody>
                    <a:bodyPr/>
                    <a:lstStyle/>
                    <a:p>
                      <a:endParaRPr lang="en-US" sz="1400" dirty="0"/>
                    </a:p>
                  </a:txBody>
                  <a:tcPr/>
                </a:tc>
                <a:extLst>
                  <a:ext uri="{0D108BD9-81ED-4DB2-BD59-A6C34878D82A}">
                    <a16:rowId xmlns:a16="http://schemas.microsoft.com/office/drawing/2014/main" val="2879924766"/>
                  </a:ext>
                </a:extLst>
              </a:tr>
              <a:tr h="342900">
                <a:tc>
                  <a:txBody>
                    <a:bodyPr/>
                    <a:lstStyle/>
                    <a:p>
                      <a:r>
                        <a:rPr lang="en-US" sz="1400" dirty="0" smtClean="0"/>
                        <a:t>   Other</a:t>
                      </a:r>
                      <a:endParaRPr lang="en-US" sz="1400" dirty="0"/>
                    </a:p>
                  </a:txBody>
                  <a:tcPr/>
                </a:tc>
                <a:tc>
                  <a:txBody>
                    <a:bodyPr/>
                    <a:lstStyle/>
                    <a:p>
                      <a:pPr algn="ctr"/>
                      <a:r>
                        <a:rPr lang="en-US" sz="1400" dirty="0" smtClean="0"/>
                        <a:t>174</a:t>
                      </a:r>
                      <a:endParaRPr lang="en-US" sz="1400" dirty="0"/>
                    </a:p>
                  </a:txBody>
                  <a:tcPr/>
                </a:tc>
                <a:tc>
                  <a:txBody>
                    <a:bodyPr/>
                    <a:lstStyle/>
                    <a:p>
                      <a:pPr algn="ctr"/>
                      <a:r>
                        <a:rPr lang="en-US" sz="1400" dirty="0" smtClean="0"/>
                        <a:t>147</a:t>
                      </a:r>
                      <a:endParaRPr lang="en-US" sz="1400" dirty="0"/>
                    </a:p>
                  </a:txBody>
                  <a:tcPr/>
                </a:tc>
                <a:tc>
                  <a:txBody>
                    <a:bodyPr/>
                    <a:lstStyle/>
                    <a:p>
                      <a:pPr algn="ctr"/>
                      <a:r>
                        <a:rPr lang="en-US" sz="1400" i="1" dirty="0" smtClean="0"/>
                        <a:t>-15.5%</a:t>
                      </a:r>
                      <a:endParaRPr lang="en-US" sz="1400" i="1" dirty="0"/>
                    </a:p>
                  </a:txBody>
                  <a:tcPr/>
                </a:tc>
                <a:tc>
                  <a:txBody>
                    <a:bodyPr/>
                    <a:lstStyle/>
                    <a:p>
                      <a:r>
                        <a:rPr lang="en-US" sz="1400" dirty="0" smtClean="0"/>
                        <a:t>Accounting category</a:t>
                      </a:r>
                      <a:r>
                        <a:rPr lang="en-US" sz="1400" baseline="0" dirty="0" smtClean="0"/>
                        <a:t> change</a:t>
                      </a:r>
                      <a:endParaRPr lang="en-US" sz="1400" dirty="0"/>
                    </a:p>
                  </a:txBody>
                  <a:tcPr/>
                </a:tc>
                <a:extLst>
                  <a:ext uri="{0D108BD9-81ED-4DB2-BD59-A6C34878D82A}">
                    <a16:rowId xmlns:a16="http://schemas.microsoft.com/office/drawing/2014/main" val="3614848758"/>
                  </a:ext>
                </a:extLst>
              </a:tr>
              <a:tr h="342900">
                <a:tc>
                  <a:txBody>
                    <a:bodyPr/>
                    <a:lstStyle/>
                    <a:p>
                      <a:r>
                        <a:rPr lang="en-US" sz="1400" b="1" u="sng" dirty="0" smtClean="0"/>
                        <a:t>Research</a:t>
                      </a:r>
                      <a:r>
                        <a:rPr lang="en-US" sz="1400" b="1" u="sng" baseline="0" dirty="0" smtClean="0"/>
                        <a:t> fund</a:t>
                      </a:r>
                      <a:endParaRPr lang="en-US" sz="1400" b="1" u="sng" dirty="0"/>
                    </a:p>
                  </a:txBody>
                  <a:tcPr/>
                </a:tc>
                <a:tc>
                  <a:txBody>
                    <a:bodyPr/>
                    <a:lstStyle/>
                    <a:p>
                      <a:pPr algn="ctr"/>
                      <a:r>
                        <a:rPr lang="en-US" sz="1400" b="1" u="sng" dirty="0" smtClean="0"/>
                        <a:t>122</a:t>
                      </a:r>
                      <a:endParaRPr lang="en-US" sz="1400" b="1" u="sng" dirty="0"/>
                    </a:p>
                  </a:txBody>
                  <a:tcPr/>
                </a:tc>
                <a:tc>
                  <a:txBody>
                    <a:bodyPr/>
                    <a:lstStyle/>
                    <a:p>
                      <a:pPr algn="ctr"/>
                      <a:r>
                        <a:rPr lang="en-US" sz="1400" b="1" u="sng" dirty="0" smtClean="0"/>
                        <a:t>118</a:t>
                      </a:r>
                      <a:endParaRPr lang="en-US" sz="1400" b="1" u="sng" dirty="0"/>
                    </a:p>
                  </a:txBody>
                  <a:tcPr/>
                </a:tc>
                <a:tc>
                  <a:txBody>
                    <a:bodyPr/>
                    <a:lstStyle/>
                    <a:p>
                      <a:pPr algn="ctr"/>
                      <a:r>
                        <a:rPr lang="en-US" sz="1400" b="1" i="1" dirty="0" smtClean="0"/>
                        <a:t>-3.3%</a:t>
                      </a:r>
                      <a:endParaRPr lang="en-US" sz="1400" b="1" i="1" dirty="0"/>
                    </a:p>
                  </a:txBody>
                  <a:tcPr/>
                </a:tc>
                <a:tc>
                  <a:txBody>
                    <a:bodyPr/>
                    <a:lstStyle/>
                    <a:p>
                      <a:endParaRPr lang="en-US" sz="1400" dirty="0"/>
                    </a:p>
                  </a:txBody>
                  <a:tcPr/>
                </a:tc>
                <a:extLst>
                  <a:ext uri="{0D108BD9-81ED-4DB2-BD59-A6C34878D82A}">
                    <a16:rowId xmlns:a16="http://schemas.microsoft.com/office/drawing/2014/main" val="3402096691"/>
                  </a:ext>
                </a:extLst>
              </a:tr>
              <a:tr h="342900">
                <a:tc>
                  <a:txBody>
                    <a:bodyPr/>
                    <a:lstStyle/>
                    <a:p>
                      <a:r>
                        <a:rPr lang="en-US" sz="1400" b="1" u="sng" dirty="0" smtClean="0"/>
                        <a:t>Operating</a:t>
                      </a:r>
                      <a:r>
                        <a:rPr lang="en-US" sz="1400" b="1" u="sng" baseline="0" dirty="0" smtClean="0"/>
                        <a:t> </a:t>
                      </a:r>
                      <a:r>
                        <a:rPr lang="en-US" sz="1400" b="1" u="sng" dirty="0" smtClean="0"/>
                        <a:t>Expenditures</a:t>
                      </a:r>
                      <a:endParaRPr lang="en-US" sz="1400" b="1" u="sng" dirty="0"/>
                    </a:p>
                  </a:txBody>
                  <a:tcPr/>
                </a:tc>
                <a:tc>
                  <a:txBody>
                    <a:bodyPr/>
                    <a:lstStyle/>
                    <a:p>
                      <a:pPr algn="ctr"/>
                      <a:r>
                        <a:rPr lang="en-US" sz="1400" b="1" u="sng" dirty="0" smtClean="0"/>
                        <a:t>1,189</a:t>
                      </a:r>
                      <a:endParaRPr lang="en-US" sz="1400" b="1" u="sng" dirty="0"/>
                    </a:p>
                  </a:txBody>
                  <a:tcPr/>
                </a:tc>
                <a:tc>
                  <a:txBody>
                    <a:bodyPr/>
                    <a:lstStyle/>
                    <a:p>
                      <a:pPr algn="ctr"/>
                      <a:r>
                        <a:rPr lang="en-US" sz="1400" b="1" u="sng" dirty="0" smtClean="0"/>
                        <a:t>1,212</a:t>
                      </a:r>
                      <a:endParaRPr lang="en-US" sz="1400" b="1" u="sng" dirty="0"/>
                    </a:p>
                  </a:txBody>
                  <a:tcPr/>
                </a:tc>
                <a:tc>
                  <a:txBody>
                    <a:bodyPr/>
                    <a:lstStyle/>
                    <a:p>
                      <a:pPr algn="ctr"/>
                      <a:r>
                        <a:rPr lang="en-US" sz="1400" b="1" i="1" u="sng" dirty="0" smtClean="0"/>
                        <a:t>+1.9%</a:t>
                      </a:r>
                      <a:endParaRPr lang="en-US" sz="1400" b="1" i="1" u="sng" dirty="0"/>
                    </a:p>
                  </a:txBody>
                  <a:tcPr/>
                </a:tc>
                <a:tc>
                  <a:txBody>
                    <a:bodyPr/>
                    <a:lstStyle/>
                    <a:p>
                      <a:endParaRPr lang="en-US" sz="1400" b="1" u="sng" dirty="0"/>
                    </a:p>
                  </a:txBody>
                  <a:tcPr/>
                </a:tc>
                <a:extLst>
                  <a:ext uri="{0D108BD9-81ED-4DB2-BD59-A6C34878D82A}">
                    <a16:rowId xmlns:a16="http://schemas.microsoft.com/office/drawing/2014/main" val="1824101069"/>
                  </a:ext>
                </a:extLst>
              </a:tr>
              <a:tr h="342900">
                <a:tc>
                  <a:txBody>
                    <a:bodyPr/>
                    <a:lstStyle/>
                    <a:p>
                      <a:r>
                        <a:rPr lang="en-US" sz="1400" dirty="0" smtClean="0"/>
                        <a:t>   Salaries</a:t>
                      </a:r>
                      <a:r>
                        <a:rPr lang="en-US" sz="1400" baseline="0" dirty="0" smtClean="0"/>
                        <a:t> and wages</a:t>
                      </a:r>
                      <a:endParaRPr lang="en-US" sz="1400" dirty="0"/>
                    </a:p>
                  </a:txBody>
                  <a:tcPr/>
                </a:tc>
                <a:tc>
                  <a:txBody>
                    <a:bodyPr/>
                    <a:lstStyle/>
                    <a:p>
                      <a:pPr algn="ctr"/>
                      <a:r>
                        <a:rPr lang="en-US" sz="1400" dirty="0" smtClean="0"/>
                        <a:t>501</a:t>
                      </a:r>
                      <a:endParaRPr lang="en-US" sz="1400" dirty="0"/>
                    </a:p>
                  </a:txBody>
                  <a:tcPr/>
                </a:tc>
                <a:tc>
                  <a:txBody>
                    <a:bodyPr/>
                    <a:lstStyle/>
                    <a:p>
                      <a:pPr algn="ctr"/>
                      <a:r>
                        <a:rPr lang="en-US" sz="1400" dirty="0" smtClean="0"/>
                        <a:t>522</a:t>
                      </a:r>
                      <a:endParaRPr lang="en-US" sz="1400" dirty="0"/>
                    </a:p>
                  </a:txBody>
                  <a:tcPr/>
                </a:tc>
                <a:tc>
                  <a:txBody>
                    <a:bodyPr/>
                    <a:lstStyle/>
                    <a:p>
                      <a:pPr algn="ctr"/>
                      <a:r>
                        <a:rPr lang="en-US" sz="1400" i="1" dirty="0" smtClean="0"/>
                        <a:t>+4.2%</a:t>
                      </a:r>
                      <a:endParaRPr lang="en-US" sz="1400" i="1" dirty="0"/>
                    </a:p>
                  </a:txBody>
                  <a:tcPr/>
                </a:tc>
                <a:tc>
                  <a:txBody>
                    <a:bodyPr/>
                    <a:lstStyle/>
                    <a:p>
                      <a:endParaRPr lang="en-US" sz="1400" dirty="0"/>
                    </a:p>
                  </a:txBody>
                  <a:tcPr/>
                </a:tc>
                <a:extLst>
                  <a:ext uri="{0D108BD9-81ED-4DB2-BD59-A6C34878D82A}">
                    <a16:rowId xmlns:a16="http://schemas.microsoft.com/office/drawing/2014/main" val="3501132481"/>
                  </a:ext>
                </a:extLst>
              </a:tr>
              <a:tr h="342900">
                <a:tc>
                  <a:txBody>
                    <a:bodyPr/>
                    <a:lstStyle/>
                    <a:p>
                      <a:r>
                        <a:rPr lang="en-US" sz="1400" dirty="0" smtClean="0"/>
                        <a:t>   Fringe benefits</a:t>
                      </a:r>
                      <a:endParaRPr lang="en-US" sz="1400" dirty="0"/>
                    </a:p>
                  </a:txBody>
                  <a:tcPr/>
                </a:tc>
                <a:tc>
                  <a:txBody>
                    <a:bodyPr/>
                    <a:lstStyle/>
                    <a:p>
                      <a:pPr algn="ctr"/>
                      <a:r>
                        <a:rPr lang="en-US" sz="1400" dirty="0" smtClean="0"/>
                        <a:t>168</a:t>
                      </a:r>
                    </a:p>
                  </a:txBody>
                  <a:tcPr/>
                </a:tc>
                <a:tc>
                  <a:txBody>
                    <a:bodyPr/>
                    <a:lstStyle/>
                    <a:p>
                      <a:pPr algn="ctr"/>
                      <a:r>
                        <a:rPr lang="en-US" sz="1400" dirty="0" smtClean="0"/>
                        <a:t>183</a:t>
                      </a:r>
                      <a:endParaRPr lang="en-US" sz="1400" dirty="0"/>
                    </a:p>
                  </a:txBody>
                  <a:tcPr/>
                </a:tc>
                <a:tc>
                  <a:txBody>
                    <a:bodyPr/>
                    <a:lstStyle/>
                    <a:p>
                      <a:pPr algn="ctr"/>
                      <a:r>
                        <a:rPr lang="en-US" sz="1400" i="1" dirty="0" smtClean="0"/>
                        <a:t>+8.9%</a:t>
                      </a:r>
                      <a:endParaRPr lang="en-US" sz="14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extLst>
                  <a:ext uri="{0D108BD9-81ED-4DB2-BD59-A6C34878D82A}">
                    <a16:rowId xmlns:a16="http://schemas.microsoft.com/office/drawing/2014/main" val="4013189635"/>
                  </a:ext>
                </a:extLst>
              </a:tr>
              <a:tr h="342900">
                <a:tc>
                  <a:txBody>
                    <a:bodyPr/>
                    <a:lstStyle/>
                    <a:p>
                      <a:r>
                        <a:rPr lang="en-US" sz="1400" dirty="0" smtClean="0"/>
                        <a:t>   Financial aid</a:t>
                      </a:r>
                      <a:endParaRPr lang="en-US" sz="1400" dirty="0"/>
                    </a:p>
                  </a:txBody>
                  <a:tcPr/>
                </a:tc>
                <a:tc>
                  <a:txBody>
                    <a:bodyPr/>
                    <a:lstStyle/>
                    <a:p>
                      <a:pPr algn="ctr"/>
                      <a:r>
                        <a:rPr lang="en-US" sz="1400" dirty="0" smtClean="0"/>
                        <a:t>188</a:t>
                      </a:r>
                      <a:endParaRPr lang="en-US" sz="1400" dirty="0"/>
                    </a:p>
                  </a:txBody>
                  <a:tcPr/>
                </a:tc>
                <a:tc>
                  <a:txBody>
                    <a:bodyPr/>
                    <a:lstStyle/>
                    <a:p>
                      <a:pPr algn="ctr"/>
                      <a:r>
                        <a:rPr lang="en-US" sz="1400" dirty="0" smtClean="0"/>
                        <a:t>195</a:t>
                      </a:r>
                      <a:endParaRPr lang="en-US" sz="1400" dirty="0"/>
                    </a:p>
                  </a:txBody>
                  <a:tcPr/>
                </a:tc>
                <a:tc>
                  <a:txBody>
                    <a:bodyPr/>
                    <a:lstStyle/>
                    <a:p>
                      <a:pPr algn="ctr"/>
                      <a:r>
                        <a:rPr lang="en-US" sz="1400" i="1" dirty="0" smtClean="0"/>
                        <a:t>+3.7%</a:t>
                      </a:r>
                      <a:endParaRPr lang="en-US" sz="1400" i="1" dirty="0"/>
                    </a:p>
                  </a:txBody>
                  <a:tcPr/>
                </a:tc>
                <a:tc>
                  <a:txBody>
                    <a:bodyPr/>
                    <a:lstStyle/>
                    <a:p>
                      <a:endParaRPr lang="en-US" sz="1400" dirty="0"/>
                    </a:p>
                  </a:txBody>
                  <a:tcPr/>
                </a:tc>
                <a:extLst>
                  <a:ext uri="{0D108BD9-81ED-4DB2-BD59-A6C34878D82A}">
                    <a16:rowId xmlns:a16="http://schemas.microsoft.com/office/drawing/2014/main" val="3541600007"/>
                  </a:ext>
                </a:extLst>
              </a:tr>
              <a:tr h="342900">
                <a:tc>
                  <a:txBody>
                    <a:bodyPr/>
                    <a:lstStyle/>
                    <a:p>
                      <a:r>
                        <a:rPr lang="en-US" sz="1400" dirty="0" smtClean="0"/>
                        <a:t>   Other</a:t>
                      </a:r>
                      <a:endParaRPr lang="en-US" sz="1400" dirty="0"/>
                    </a:p>
                  </a:txBody>
                  <a:tcPr/>
                </a:tc>
                <a:tc>
                  <a:txBody>
                    <a:bodyPr/>
                    <a:lstStyle/>
                    <a:p>
                      <a:pPr algn="ctr"/>
                      <a:r>
                        <a:rPr lang="en-US" sz="1400" dirty="0" smtClean="0"/>
                        <a:t>332</a:t>
                      </a:r>
                      <a:endParaRPr lang="en-US" sz="1400" dirty="0"/>
                    </a:p>
                  </a:txBody>
                  <a:tcPr/>
                </a:tc>
                <a:tc>
                  <a:txBody>
                    <a:bodyPr/>
                    <a:lstStyle/>
                    <a:p>
                      <a:pPr algn="ctr"/>
                      <a:r>
                        <a:rPr lang="en-US" sz="1400" dirty="0" smtClean="0"/>
                        <a:t>312</a:t>
                      </a:r>
                      <a:endParaRPr lang="en-US" sz="1400" dirty="0"/>
                    </a:p>
                  </a:txBody>
                  <a:tcPr/>
                </a:tc>
                <a:tc>
                  <a:txBody>
                    <a:bodyPr/>
                    <a:lstStyle/>
                    <a:p>
                      <a:pPr algn="ctr"/>
                      <a:r>
                        <a:rPr lang="en-US" sz="1400" i="1" dirty="0" smtClean="0"/>
                        <a:t>-6.3%</a:t>
                      </a:r>
                      <a:endParaRPr lang="en-US" sz="1400" i="1" dirty="0"/>
                    </a:p>
                  </a:txBody>
                  <a:tcPr/>
                </a:tc>
                <a:tc>
                  <a:txBody>
                    <a:bodyPr/>
                    <a:lstStyle/>
                    <a:p>
                      <a:r>
                        <a:rPr lang="en-US" sz="1400" dirty="0" smtClean="0"/>
                        <a:t>Accounting category</a:t>
                      </a:r>
                      <a:r>
                        <a:rPr lang="en-US" sz="1400" baseline="0" dirty="0" smtClean="0"/>
                        <a:t> change</a:t>
                      </a:r>
                      <a:endParaRPr lang="en-US" sz="1400" dirty="0"/>
                    </a:p>
                  </a:txBody>
                  <a:tcPr/>
                </a:tc>
                <a:extLst>
                  <a:ext uri="{0D108BD9-81ED-4DB2-BD59-A6C34878D82A}">
                    <a16:rowId xmlns:a16="http://schemas.microsoft.com/office/drawing/2014/main" val="2752585546"/>
                  </a:ext>
                </a:extLst>
              </a:tr>
              <a:tr h="342900">
                <a:tc>
                  <a:txBody>
                    <a:bodyPr/>
                    <a:lstStyle/>
                    <a:p>
                      <a:r>
                        <a:rPr lang="en-US" sz="1400" b="1" u="sng" dirty="0" smtClean="0"/>
                        <a:t>Research fund</a:t>
                      </a:r>
                      <a:endParaRPr lang="en-US" sz="1400" b="1" u="sng" dirty="0"/>
                    </a:p>
                  </a:txBody>
                  <a:tcPr/>
                </a:tc>
                <a:tc>
                  <a:txBody>
                    <a:bodyPr/>
                    <a:lstStyle/>
                    <a:p>
                      <a:pPr algn="ctr"/>
                      <a:r>
                        <a:rPr lang="en-US" sz="1400" b="1" u="sng" dirty="0" smtClean="0"/>
                        <a:t>122</a:t>
                      </a:r>
                      <a:endParaRPr lang="en-US" sz="1400" b="1" u="sng" dirty="0"/>
                    </a:p>
                  </a:txBody>
                  <a:tcPr/>
                </a:tc>
                <a:tc>
                  <a:txBody>
                    <a:bodyPr/>
                    <a:lstStyle/>
                    <a:p>
                      <a:pPr algn="ctr"/>
                      <a:r>
                        <a:rPr lang="en-US" sz="1400" b="1" u="sng" dirty="0" smtClean="0"/>
                        <a:t>117</a:t>
                      </a:r>
                      <a:endParaRPr lang="en-US" sz="1400" b="1" u="sng" dirty="0"/>
                    </a:p>
                  </a:txBody>
                  <a:tcPr/>
                </a:tc>
                <a:tc>
                  <a:txBody>
                    <a:bodyPr/>
                    <a:lstStyle/>
                    <a:p>
                      <a:pPr algn="ctr"/>
                      <a:r>
                        <a:rPr lang="en-US" sz="1400" i="1" dirty="0" smtClean="0"/>
                        <a:t>-4.1%</a:t>
                      </a:r>
                      <a:endParaRPr lang="en-US" sz="1400" i="1" dirty="0"/>
                    </a:p>
                  </a:txBody>
                  <a:tcPr/>
                </a:tc>
                <a:tc>
                  <a:txBody>
                    <a:bodyPr/>
                    <a:lstStyle/>
                    <a:p>
                      <a:endParaRPr lang="en-US" sz="1400" dirty="0"/>
                    </a:p>
                  </a:txBody>
                  <a:tcPr/>
                </a:tc>
                <a:extLst>
                  <a:ext uri="{0D108BD9-81ED-4DB2-BD59-A6C34878D82A}">
                    <a16:rowId xmlns:a16="http://schemas.microsoft.com/office/drawing/2014/main" val="4256157527"/>
                  </a:ext>
                </a:extLst>
              </a:tr>
              <a:tr h="342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Gain/(loss)</a:t>
                      </a:r>
                    </a:p>
                  </a:txBody>
                  <a:tcPr/>
                </a:tc>
                <a:tc>
                  <a:txBody>
                    <a:bodyPr/>
                    <a:lstStyle/>
                    <a:p>
                      <a:pPr algn="ctr"/>
                      <a:r>
                        <a:rPr lang="en-US" sz="1400" dirty="0" smtClean="0"/>
                        <a:t>33</a:t>
                      </a:r>
                    </a:p>
                  </a:txBody>
                  <a:tcPr/>
                </a:tc>
                <a:tc>
                  <a:txBody>
                    <a:bodyPr/>
                    <a:lstStyle/>
                    <a:p>
                      <a:pPr algn="ctr"/>
                      <a:r>
                        <a:rPr lang="en-US" sz="1400" dirty="0" smtClean="0"/>
                        <a:t>11</a:t>
                      </a:r>
                      <a:endParaRPr lang="en-US" sz="1400" dirty="0"/>
                    </a:p>
                  </a:txBody>
                  <a:tcPr/>
                </a:tc>
                <a:tc>
                  <a:txBody>
                    <a:bodyPr/>
                    <a:lstStyle/>
                    <a:p>
                      <a:pPr algn="ctr"/>
                      <a:endParaRPr lang="en-US" sz="1400" i="1" dirty="0"/>
                    </a:p>
                  </a:txBody>
                  <a:tcPr/>
                </a:tc>
                <a:tc>
                  <a:txBody>
                    <a:bodyPr/>
                    <a:lstStyle/>
                    <a:p>
                      <a:r>
                        <a:rPr lang="en-US" sz="1400" dirty="0" smtClean="0"/>
                        <a:t>Without unfunded liabilities</a:t>
                      </a:r>
                      <a:endParaRPr lang="en-US" sz="1400" dirty="0"/>
                    </a:p>
                  </a:txBody>
                  <a:tcPr/>
                </a:tc>
                <a:extLst>
                  <a:ext uri="{0D108BD9-81ED-4DB2-BD59-A6C34878D82A}">
                    <a16:rowId xmlns:a16="http://schemas.microsoft.com/office/drawing/2014/main" val="1317555794"/>
                  </a:ext>
                </a:extLst>
              </a:tr>
            </a:tbl>
          </a:graphicData>
        </a:graphic>
      </p:graphicFrame>
    </p:spTree>
    <p:extLst>
      <p:ext uri="{BB962C8B-B14F-4D97-AF65-F5344CB8AC3E}">
        <p14:creationId xmlns:p14="http://schemas.microsoft.com/office/powerpoint/2010/main" val="2283916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cs typeface="Calibri" panose="020F0502020204030204" pitchFamily="34" charset="0"/>
              </a:rPr>
              <a:t>How Unfunded Fringe Costs Impact Budget</a:t>
            </a:r>
            <a:endParaRPr lang="en-US" dirty="0">
              <a:solidFill>
                <a:schemeClr val="tx1"/>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716ED7-3343-4A43-8BD6-6F268AE424C5}" type="slidenum">
              <a:rPr lang="en-US" smtClean="0"/>
              <a:pPr/>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30523267"/>
              </p:ext>
            </p:extLst>
          </p:nvPr>
        </p:nvGraphicFramePr>
        <p:xfrm>
          <a:off x="465944" y="3276600"/>
          <a:ext cx="8267699" cy="2956560"/>
        </p:xfrm>
        <a:graphic>
          <a:graphicData uri="http://schemas.openxmlformats.org/drawingml/2006/table">
            <a:tbl>
              <a:tblPr firstRow="1" bandRow="1">
                <a:tableStyleId>{5C22544A-7EE6-4342-B048-85BDC9FD1C3A}</a:tableStyleId>
              </a:tblPr>
              <a:tblGrid>
                <a:gridCol w="3543299">
                  <a:extLst>
                    <a:ext uri="{9D8B030D-6E8A-4147-A177-3AD203B41FA5}">
                      <a16:colId xmlns:a16="http://schemas.microsoft.com/office/drawing/2014/main" val="3291215107"/>
                    </a:ext>
                  </a:extLst>
                </a:gridCol>
                <a:gridCol w="838200">
                  <a:extLst>
                    <a:ext uri="{9D8B030D-6E8A-4147-A177-3AD203B41FA5}">
                      <a16:colId xmlns:a16="http://schemas.microsoft.com/office/drawing/2014/main" val="4203175952"/>
                    </a:ext>
                  </a:extLst>
                </a:gridCol>
                <a:gridCol w="838200">
                  <a:extLst>
                    <a:ext uri="{9D8B030D-6E8A-4147-A177-3AD203B41FA5}">
                      <a16:colId xmlns:a16="http://schemas.microsoft.com/office/drawing/2014/main" val="312163599"/>
                    </a:ext>
                  </a:extLst>
                </a:gridCol>
                <a:gridCol w="1066800">
                  <a:extLst>
                    <a:ext uri="{9D8B030D-6E8A-4147-A177-3AD203B41FA5}">
                      <a16:colId xmlns:a16="http://schemas.microsoft.com/office/drawing/2014/main" val="3328995230"/>
                    </a:ext>
                  </a:extLst>
                </a:gridCol>
                <a:gridCol w="1981200">
                  <a:extLst>
                    <a:ext uri="{9D8B030D-6E8A-4147-A177-3AD203B41FA5}">
                      <a16:colId xmlns:a16="http://schemas.microsoft.com/office/drawing/2014/main" val="1855903118"/>
                    </a:ext>
                  </a:extLst>
                </a:gridCol>
              </a:tblGrid>
              <a:tr h="272538">
                <a:tc>
                  <a:txBody>
                    <a:bodyPr/>
                    <a:lstStyle/>
                    <a:p>
                      <a:r>
                        <a:rPr lang="en-US" sz="1200" dirty="0" smtClean="0"/>
                        <a:t>Millions of dollars</a:t>
                      </a:r>
                      <a:endParaRPr lang="en-US" sz="1200" dirty="0"/>
                    </a:p>
                  </a:txBody>
                  <a:tcPr/>
                </a:tc>
                <a:tc>
                  <a:txBody>
                    <a:bodyPr/>
                    <a:lstStyle/>
                    <a:p>
                      <a:pPr algn="ctr"/>
                      <a:r>
                        <a:rPr lang="en-US" sz="1200" dirty="0" smtClean="0"/>
                        <a:t>FY19</a:t>
                      </a:r>
                      <a:endParaRPr lang="en-US" sz="1400" dirty="0"/>
                    </a:p>
                  </a:txBody>
                  <a:tcPr/>
                </a:tc>
                <a:tc>
                  <a:txBody>
                    <a:bodyPr/>
                    <a:lstStyle/>
                    <a:p>
                      <a:pPr algn="ctr"/>
                      <a:r>
                        <a:rPr lang="en-US" sz="1200" dirty="0" smtClean="0"/>
                        <a:t>FY20</a:t>
                      </a:r>
                      <a:endParaRPr lang="en-US" sz="1200" dirty="0"/>
                    </a:p>
                  </a:txBody>
                  <a:tcPr/>
                </a:tc>
                <a:tc>
                  <a:txBody>
                    <a:bodyPr/>
                    <a:lstStyle/>
                    <a:p>
                      <a:pPr algn="ctr"/>
                      <a:r>
                        <a:rPr lang="en-US" sz="1100" i="1" dirty="0" smtClean="0"/>
                        <a:t>% change</a:t>
                      </a:r>
                      <a:endParaRPr lang="en-US" sz="1100" i="1" dirty="0"/>
                    </a:p>
                  </a:txBody>
                  <a:tcPr/>
                </a:tc>
                <a:tc>
                  <a:txBody>
                    <a:bodyPr/>
                    <a:lstStyle/>
                    <a:p>
                      <a:r>
                        <a:rPr lang="en-US" sz="1200" dirty="0" smtClean="0"/>
                        <a:t>Explanation</a:t>
                      </a:r>
                      <a:endParaRPr lang="en-US" sz="1200" dirty="0"/>
                    </a:p>
                  </a:txBody>
                  <a:tcPr/>
                </a:tc>
                <a:extLst>
                  <a:ext uri="{0D108BD9-81ED-4DB2-BD59-A6C34878D82A}">
                    <a16:rowId xmlns:a16="http://schemas.microsoft.com/office/drawing/2014/main" val="4119357169"/>
                  </a:ext>
                </a:extLst>
              </a:tr>
              <a:tr h="236748">
                <a:tc>
                  <a:txBody>
                    <a:bodyPr/>
                    <a:lstStyle/>
                    <a:p>
                      <a:r>
                        <a:rPr lang="en-US" sz="1200" b="1" u="sng" dirty="0" smtClean="0"/>
                        <a:t>Total Revenue</a:t>
                      </a:r>
                      <a:endParaRPr lang="en-US" sz="1200" b="1" u="sng" dirty="0"/>
                    </a:p>
                  </a:txBody>
                  <a:tcPr/>
                </a:tc>
                <a:tc>
                  <a:txBody>
                    <a:bodyPr/>
                    <a:lstStyle/>
                    <a:p>
                      <a:pPr algn="ctr"/>
                      <a:r>
                        <a:rPr lang="en-US" sz="1400" b="1" u="sng" dirty="0" smtClean="0"/>
                        <a:t>1,345</a:t>
                      </a:r>
                      <a:endParaRPr lang="en-US" sz="1400" b="1" u="sng" dirty="0"/>
                    </a:p>
                  </a:txBody>
                  <a:tcPr/>
                </a:tc>
                <a:tc>
                  <a:txBody>
                    <a:bodyPr/>
                    <a:lstStyle/>
                    <a:p>
                      <a:pPr algn="ctr"/>
                      <a:r>
                        <a:rPr lang="en-US" sz="1400" b="1" u="sng" dirty="0" smtClean="0"/>
                        <a:t>1,340</a:t>
                      </a:r>
                      <a:endParaRPr lang="en-US" sz="1400" b="1" u="sng" dirty="0"/>
                    </a:p>
                  </a:txBody>
                  <a:tcPr/>
                </a:tc>
                <a:tc>
                  <a:txBody>
                    <a:bodyPr/>
                    <a:lstStyle/>
                    <a:p>
                      <a:pPr algn="ctr"/>
                      <a:r>
                        <a:rPr lang="en-US" sz="1200" b="1" i="1" u="sng" dirty="0" smtClean="0"/>
                        <a:t>-0.3%</a:t>
                      </a:r>
                      <a:endParaRPr lang="en-US" sz="1200" b="1" i="1" u="sng" dirty="0"/>
                    </a:p>
                  </a:txBody>
                  <a:tcPr/>
                </a:tc>
                <a:tc>
                  <a:txBody>
                    <a:bodyPr/>
                    <a:lstStyle/>
                    <a:p>
                      <a:endParaRPr lang="en-US" sz="1200" dirty="0"/>
                    </a:p>
                  </a:txBody>
                  <a:tcPr/>
                </a:tc>
                <a:extLst>
                  <a:ext uri="{0D108BD9-81ED-4DB2-BD59-A6C34878D82A}">
                    <a16:rowId xmlns:a16="http://schemas.microsoft.com/office/drawing/2014/main" val="541061114"/>
                  </a:ext>
                </a:extLst>
              </a:tr>
              <a:tr h="213073">
                <a:tc>
                  <a:txBody>
                    <a:bodyPr/>
                    <a:lstStyle/>
                    <a:p>
                      <a:r>
                        <a:rPr lang="en-US" sz="1200" dirty="0" smtClean="0"/>
                        <a:t>   Fringe reimbursement</a:t>
                      </a:r>
                      <a:endParaRPr lang="en-US" sz="1200" dirty="0"/>
                    </a:p>
                  </a:txBody>
                  <a:tcPr/>
                </a:tc>
                <a:tc>
                  <a:txBody>
                    <a:bodyPr/>
                    <a:lstStyle/>
                    <a:p>
                      <a:pPr algn="ctr"/>
                      <a:r>
                        <a:rPr lang="en-US" sz="1200" dirty="0" smtClean="0"/>
                        <a:t>71</a:t>
                      </a:r>
                      <a:endParaRPr lang="en-US" sz="1200" dirty="0"/>
                    </a:p>
                  </a:txBody>
                  <a:tcPr/>
                </a:tc>
                <a:tc>
                  <a:txBody>
                    <a:bodyPr/>
                    <a:lstStyle/>
                    <a:p>
                      <a:pPr algn="ctr"/>
                      <a:r>
                        <a:rPr lang="en-US" sz="1200" dirty="0" smtClean="0"/>
                        <a:t>67</a:t>
                      </a:r>
                      <a:endParaRPr lang="en-US" sz="1200" dirty="0"/>
                    </a:p>
                  </a:txBody>
                  <a:tcPr/>
                </a:tc>
                <a:tc>
                  <a:txBody>
                    <a:bodyPr/>
                    <a:lstStyle/>
                    <a:p>
                      <a:pPr algn="ctr"/>
                      <a:r>
                        <a:rPr lang="en-US" sz="1100" i="1" dirty="0" smtClean="0"/>
                        <a:t>-5.6%</a:t>
                      </a:r>
                      <a:endParaRPr lang="en-US" sz="1100" i="1" dirty="0"/>
                    </a:p>
                  </a:txBody>
                  <a:tcPr/>
                </a:tc>
                <a:tc>
                  <a:txBody>
                    <a:bodyPr/>
                    <a:lstStyle/>
                    <a:p>
                      <a:endParaRPr lang="en-US" sz="1200" dirty="0"/>
                    </a:p>
                  </a:txBody>
                  <a:tcPr/>
                </a:tc>
                <a:extLst>
                  <a:ext uri="{0D108BD9-81ED-4DB2-BD59-A6C34878D82A}">
                    <a16:rowId xmlns:a16="http://schemas.microsoft.com/office/drawing/2014/main" val="2885827310"/>
                  </a:ext>
                </a:extLst>
              </a:tr>
              <a:tr h="213073">
                <a:tc>
                  <a:txBody>
                    <a:bodyPr/>
                    <a:lstStyle/>
                    <a:p>
                      <a:r>
                        <a:rPr lang="en-US" sz="1200" b="1" u="sng" dirty="0" smtClean="0"/>
                        <a:t>Total Expenditures</a:t>
                      </a:r>
                      <a:endParaRPr lang="en-US" sz="1200" b="1" u="sng" dirty="0"/>
                    </a:p>
                  </a:txBody>
                  <a:tcPr/>
                </a:tc>
                <a:tc>
                  <a:txBody>
                    <a:bodyPr/>
                    <a:lstStyle/>
                    <a:p>
                      <a:pPr algn="ctr"/>
                      <a:r>
                        <a:rPr lang="en-US" sz="1200" b="1" u="sng" dirty="0" smtClean="0"/>
                        <a:t>1,312</a:t>
                      </a:r>
                      <a:endParaRPr lang="en-US" sz="1200" b="1" u="sng" dirty="0"/>
                    </a:p>
                  </a:txBody>
                  <a:tcPr/>
                </a:tc>
                <a:tc>
                  <a:txBody>
                    <a:bodyPr/>
                    <a:lstStyle/>
                    <a:p>
                      <a:pPr algn="ctr"/>
                      <a:r>
                        <a:rPr lang="en-US" sz="1200" b="1" u="sng" dirty="0" smtClean="0"/>
                        <a:t>1,329</a:t>
                      </a:r>
                      <a:endParaRPr lang="en-US" sz="1200" b="1" u="sng" dirty="0"/>
                    </a:p>
                  </a:txBody>
                  <a:tcPr/>
                </a:tc>
                <a:tc>
                  <a:txBody>
                    <a:bodyPr/>
                    <a:lstStyle/>
                    <a:p>
                      <a:pPr algn="ctr"/>
                      <a:r>
                        <a:rPr lang="en-US" sz="1100" b="1" i="1" u="sng" dirty="0" smtClean="0"/>
                        <a:t>+1.3%</a:t>
                      </a:r>
                      <a:endParaRPr lang="en-US" sz="1100" b="1" i="1" u="sng" dirty="0"/>
                    </a:p>
                  </a:txBody>
                  <a:tcPr/>
                </a:tc>
                <a:tc>
                  <a:txBody>
                    <a:bodyPr/>
                    <a:lstStyle/>
                    <a:p>
                      <a:endParaRPr lang="en-US" sz="1200" b="1" u="sng" dirty="0"/>
                    </a:p>
                  </a:txBody>
                  <a:tcPr/>
                </a:tc>
                <a:extLst>
                  <a:ext uri="{0D108BD9-81ED-4DB2-BD59-A6C34878D82A}">
                    <a16:rowId xmlns:a16="http://schemas.microsoft.com/office/drawing/2014/main" val="1824101069"/>
                  </a:ext>
                </a:extLst>
              </a:tr>
              <a:tr h="213073">
                <a:tc>
                  <a:txBody>
                    <a:bodyPr/>
                    <a:lstStyle/>
                    <a:p>
                      <a:r>
                        <a:rPr lang="en-US" sz="1200" dirty="0" smtClean="0"/>
                        <a:t>   Fringe benefit expenses</a:t>
                      </a:r>
                      <a:endParaRPr lang="en-US" sz="1200" dirty="0"/>
                    </a:p>
                  </a:txBody>
                  <a:tcPr/>
                </a:tc>
                <a:tc>
                  <a:txBody>
                    <a:bodyPr/>
                    <a:lstStyle/>
                    <a:p>
                      <a:pPr algn="ctr"/>
                      <a:r>
                        <a:rPr lang="en-US" sz="1200" dirty="0" smtClean="0"/>
                        <a:t>168</a:t>
                      </a:r>
                    </a:p>
                  </a:txBody>
                  <a:tcPr/>
                </a:tc>
                <a:tc>
                  <a:txBody>
                    <a:bodyPr/>
                    <a:lstStyle/>
                    <a:p>
                      <a:pPr algn="ctr"/>
                      <a:r>
                        <a:rPr lang="en-US" sz="1200" dirty="0" smtClean="0"/>
                        <a:t>183</a:t>
                      </a:r>
                      <a:endParaRPr lang="en-US" sz="1200" dirty="0"/>
                    </a:p>
                  </a:txBody>
                  <a:tcPr/>
                </a:tc>
                <a:tc>
                  <a:txBody>
                    <a:bodyPr/>
                    <a:lstStyle/>
                    <a:p>
                      <a:pPr algn="ctr"/>
                      <a:r>
                        <a:rPr lang="en-US" sz="1100" i="1" dirty="0" smtClean="0"/>
                        <a:t>+8.9%</a:t>
                      </a:r>
                      <a:endParaRPr lang="en-US" sz="11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extLst>
                  <a:ext uri="{0D108BD9-81ED-4DB2-BD59-A6C34878D82A}">
                    <a16:rowId xmlns:a16="http://schemas.microsoft.com/office/drawing/2014/main" val="4013189635"/>
                  </a:ext>
                </a:extLst>
              </a:tr>
              <a:tr h="272538">
                <a:tc>
                  <a:txBody>
                    <a:bodyPr/>
                    <a:lstStyle/>
                    <a:p>
                      <a:r>
                        <a:rPr lang="en-US" sz="1200" b="1" dirty="0" smtClean="0"/>
                        <a:t>Gain/(loss) w/o unfunded</a:t>
                      </a:r>
                      <a:r>
                        <a:rPr lang="en-US" sz="1200" b="1" baseline="0" dirty="0" smtClean="0"/>
                        <a:t> pension and health costs</a:t>
                      </a:r>
                      <a:endParaRPr lang="en-US" sz="1200" b="1" dirty="0"/>
                    </a:p>
                  </a:txBody>
                  <a:tcPr/>
                </a:tc>
                <a:tc>
                  <a:txBody>
                    <a:bodyPr/>
                    <a:lstStyle/>
                    <a:p>
                      <a:pPr algn="ctr"/>
                      <a:r>
                        <a:rPr lang="en-US" sz="1200" b="1" dirty="0" smtClean="0"/>
                        <a:t>33</a:t>
                      </a:r>
                      <a:endParaRPr lang="en-US" sz="1200" b="1" dirty="0"/>
                    </a:p>
                  </a:txBody>
                  <a:tcPr/>
                </a:tc>
                <a:tc>
                  <a:txBody>
                    <a:bodyPr/>
                    <a:lstStyle/>
                    <a:p>
                      <a:pPr algn="ctr"/>
                      <a:r>
                        <a:rPr lang="en-US" sz="1200" b="1" dirty="0" smtClean="0"/>
                        <a:t>11</a:t>
                      </a:r>
                      <a:endParaRPr lang="en-US" sz="1200" b="1" dirty="0"/>
                    </a:p>
                  </a:txBody>
                  <a:tcPr/>
                </a:tc>
                <a:tc gridSpan="2">
                  <a:txBody>
                    <a:bodyPr/>
                    <a:lstStyle/>
                    <a:p>
                      <a:r>
                        <a:rPr lang="en-US" sz="1200" b="1" dirty="0" smtClean="0"/>
                        <a:t>UConn</a:t>
                      </a:r>
                      <a:r>
                        <a:rPr lang="en-US" sz="1200" b="1" baseline="0" dirty="0" smtClean="0"/>
                        <a:t> operations are fiscally healthy</a:t>
                      </a:r>
                      <a:endParaRPr lang="en-US" sz="1200" b="1" dirty="0"/>
                    </a:p>
                  </a:txBody>
                  <a:tcPr/>
                </a:tc>
                <a:tc hMerge="1">
                  <a:txBody>
                    <a:bodyPr/>
                    <a:lstStyle/>
                    <a:p>
                      <a:endParaRPr lang="en-US" sz="1200" b="1" dirty="0"/>
                    </a:p>
                  </a:txBody>
                  <a:tcPr/>
                </a:tc>
                <a:extLst>
                  <a:ext uri="{0D108BD9-81ED-4DB2-BD59-A6C34878D82A}">
                    <a16:rowId xmlns:a16="http://schemas.microsoft.com/office/drawing/2014/main" val="3020318001"/>
                  </a:ext>
                </a:extLst>
              </a:tr>
              <a:tr h="213073">
                <a:tc>
                  <a:txBody>
                    <a:bodyPr/>
                    <a:lstStyle/>
                    <a:p>
                      <a:r>
                        <a:rPr lang="en-US" sz="1200" dirty="0" smtClean="0"/>
                        <a:t>SERS unfunded pension/health</a:t>
                      </a:r>
                      <a:r>
                        <a:rPr lang="en-US" sz="1200" baseline="0" dirty="0" smtClean="0"/>
                        <a:t> expense</a:t>
                      </a:r>
                      <a:endParaRPr lang="en-US" sz="1200" dirty="0"/>
                    </a:p>
                  </a:txBody>
                  <a:tcPr/>
                </a:tc>
                <a:tc>
                  <a:txBody>
                    <a:bodyPr/>
                    <a:lstStyle/>
                    <a:p>
                      <a:pPr algn="ctr"/>
                      <a:r>
                        <a:rPr lang="en-US" sz="1100" dirty="0" smtClean="0"/>
                        <a:t>117</a:t>
                      </a:r>
                      <a:endParaRPr lang="en-US" sz="1100" dirty="0"/>
                    </a:p>
                  </a:txBody>
                  <a:tcPr/>
                </a:tc>
                <a:tc>
                  <a:txBody>
                    <a:bodyPr/>
                    <a:lstStyle/>
                    <a:p>
                      <a:pPr algn="ctr"/>
                      <a:r>
                        <a:rPr lang="en-US" sz="1200" dirty="0" smtClean="0"/>
                        <a:t>135</a:t>
                      </a:r>
                      <a:endParaRPr lang="en-US" sz="1200" dirty="0"/>
                    </a:p>
                  </a:txBody>
                  <a:tcPr/>
                </a:tc>
                <a:tc>
                  <a:txBody>
                    <a:bodyPr/>
                    <a:lstStyle/>
                    <a:p>
                      <a:pPr algn="ctr"/>
                      <a:endParaRPr lang="en-US" sz="1100" i="1" dirty="0"/>
                    </a:p>
                  </a:txBody>
                  <a:tcPr/>
                </a:tc>
                <a:tc>
                  <a:txBody>
                    <a:bodyPr/>
                    <a:lstStyle/>
                    <a:p>
                      <a:endParaRPr lang="en-US" sz="1200" dirty="0"/>
                    </a:p>
                  </a:txBody>
                  <a:tcPr/>
                </a:tc>
                <a:extLst>
                  <a:ext uri="{0D108BD9-81ED-4DB2-BD59-A6C34878D82A}">
                    <a16:rowId xmlns:a16="http://schemas.microsoft.com/office/drawing/2014/main" val="1882852691"/>
                  </a:ext>
                </a:extLst>
              </a:tr>
              <a:tr h="213073">
                <a:tc>
                  <a:txBody>
                    <a:bodyPr/>
                    <a:lstStyle/>
                    <a:p>
                      <a:r>
                        <a:rPr lang="en-US" sz="1200" dirty="0" smtClean="0"/>
                        <a:t>Less amount funded by State</a:t>
                      </a:r>
                      <a:endParaRPr lang="en-US" sz="1200" dirty="0"/>
                    </a:p>
                  </a:txBody>
                  <a:tcPr/>
                </a:tc>
                <a:tc>
                  <a:txBody>
                    <a:bodyPr/>
                    <a:lstStyle/>
                    <a:p>
                      <a:pPr algn="ctr"/>
                      <a:r>
                        <a:rPr lang="en-US" sz="1100" dirty="0" smtClean="0"/>
                        <a:t>(91)</a:t>
                      </a:r>
                      <a:endParaRPr lang="en-US" sz="1100" dirty="0"/>
                    </a:p>
                  </a:txBody>
                  <a:tcPr/>
                </a:tc>
                <a:tc>
                  <a:txBody>
                    <a:bodyPr/>
                    <a:lstStyle/>
                    <a:p>
                      <a:pPr algn="ctr"/>
                      <a:r>
                        <a:rPr lang="en-US" sz="1200" dirty="0" smtClean="0"/>
                        <a:t>(104)</a:t>
                      </a:r>
                      <a:endParaRPr lang="en-US" sz="1200" dirty="0"/>
                    </a:p>
                  </a:txBody>
                  <a:tcPr/>
                </a:tc>
                <a:tc>
                  <a:txBody>
                    <a:bodyPr/>
                    <a:lstStyle/>
                    <a:p>
                      <a:pPr algn="ctr"/>
                      <a:endParaRPr lang="en-US" sz="1100" i="1" dirty="0"/>
                    </a:p>
                  </a:txBody>
                  <a:tcPr/>
                </a:tc>
                <a:tc>
                  <a:txBody>
                    <a:bodyPr/>
                    <a:lstStyle/>
                    <a:p>
                      <a:endParaRPr lang="en-US" sz="1200" dirty="0"/>
                    </a:p>
                  </a:txBody>
                  <a:tcPr/>
                </a:tc>
                <a:extLst>
                  <a:ext uri="{0D108BD9-81ED-4DB2-BD59-A6C34878D82A}">
                    <a16:rowId xmlns:a16="http://schemas.microsoft.com/office/drawing/2014/main" val="10941112"/>
                  </a:ext>
                </a:extLst>
              </a:tr>
              <a:tr h="213073">
                <a:tc>
                  <a:txBody>
                    <a:bodyPr/>
                    <a:lstStyle/>
                    <a:p>
                      <a:r>
                        <a:rPr lang="en-US" sz="1200" b="1" dirty="0" smtClean="0"/>
                        <a:t>Unfunded pension/health costs paid by UConn</a:t>
                      </a:r>
                      <a:endParaRPr lang="en-US" sz="1200" b="1" dirty="0"/>
                    </a:p>
                  </a:txBody>
                  <a:tcPr/>
                </a:tc>
                <a:tc>
                  <a:txBody>
                    <a:bodyPr/>
                    <a:lstStyle/>
                    <a:p>
                      <a:pPr algn="ctr"/>
                      <a:r>
                        <a:rPr lang="en-US" sz="1100" b="1" dirty="0" smtClean="0"/>
                        <a:t>26</a:t>
                      </a:r>
                      <a:endParaRPr lang="en-US" sz="1100" b="1" dirty="0"/>
                    </a:p>
                  </a:txBody>
                  <a:tcPr/>
                </a:tc>
                <a:tc>
                  <a:txBody>
                    <a:bodyPr/>
                    <a:lstStyle/>
                    <a:p>
                      <a:pPr algn="ctr"/>
                      <a:r>
                        <a:rPr lang="en-US" sz="1200" b="1" dirty="0" smtClean="0"/>
                        <a:t>31</a:t>
                      </a:r>
                      <a:endParaRPr lang="en-US" sz="1200" b="1" dirty="0"/>
                    </a:p>
                  </a:txBody>
                  <a:tcPr/>
                </a:tc>
                <a:tc>
                  <a:txBody>
                    <a:bodyPr/>
                    <a:lstStyle/>
                    <a:p>
                      <a:pPr algn="ctr"/>
                      <a:r>
                        <a:rPr lang="en-US" sz="1100" b="1" i="1" dirty="0" smtClean="0"/>
                        <a:t>+19.2%</a:t>
                      </a:r>
                      <a:endParaRPr lang="en-US" sz="1100" b="1" i="1" dirty="0"/>
                    </a:p>
                  </a:txBody>
                  <a:tcPr/>
                </a:tc>
                <a:tc>
                  <a:txBody>
                    <a:bodyPr/>
                    <a:lstStyle/>
                    <a:p>
                      <a:r>
                        <a:rPr lang="en-US" sz="1200" b="1" dirty="0" smtClean="0"/>
                        <a:t>This is unsustainable.</a:t>
                      </a:r>
                      <a:endParaRPr lang="en-US" sz="1200" b="1" dirty="0"/>
                    </a:p>
                  </a:txBody>
                  <a:tcPr/>
                </a:tc>
                <a:extLst>
                  <a:ext uri="{0D108BD9-81ED-4DB2-BD59-A6C34878D82A}">
                    <a16:rowId xmlns:a16="http://schemas.microsoft.com/office/drawing/2014/main" val="1867048524"/>
                  </a:ext>
                </a:extLst>
              </a:tr>
              <a:tr h="213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Gain/(loss)</a:t>
                      </a:r>
                    </a:p>
                  </a:txBody>
                  <a:tcPr/>
                </a:tc>
                <a:tc>
                  <a:txBody>
                    <a:bodyPr/>
                    <a:lstStyle/>
                    <a:p>
                      <a:pPr algn="ctr"/>
                      <a:r>
                        <a:rPr lang="en-US" sz="1100" dirty="0" smtClean="0"/>
                        <a:t>7</a:t>
                      </a:r>
                    </a:p>
                  </a:txBody>
                  <a:tcPr/>
                </a:tc>
                <a:tc>
                  <a:txBody>
                    <a:bodyPr/>
                    <a:lstStyle/>
                    <a:p>
                      <a:pPr algn="ctr"/>
                      <a:r>
                        <a:rPr lang="en-US" sz="1200" dirty="0" smtClean="0"/>
                        <a:t>(20)</a:t>
                      </a:r>
                      <a:endParaRPr lang="en-US" sz="1200" dirty="0"/>
                    </a:p>
                  </a:txBody>
                  <a:tcPr/>
                </a:tc>
                <a:tc>
                  <a:txBody>
                    <a:bodyPr/>
                    <a:lstStyle/>
                    <a:p>
                      <a:pPr algn="ctr"/>
                      <a:endParaRPr lang="en-US" sz="1100" i="1" dirty="0"/>
                    </a:p>
                  </a:txBody>
                  <a:tcPr/>
                </a:tc>
                <a:tc>
                  <a:txBody>
                    <a:bodyPr/>
                    <a:lstStyle/>
                    <a:p>
                      <a:endParaRPr lang="en-US" sz="1200" dirty="0"/>
                    </a:p>
                  </a:txBody>
                  <a:tcPr/>
                </a:tc>
                <a:extLst>
                  <a:ext uri="{0D108BD9-81ED-4DB2-BD59-A6C34878D82A}">
                    <a16:rowId xmlns:a16="http://schemas.microsoft.com/office/drawing/2014/main" val="1317555794"/>
                  </a:ext>
                </a:extLst>
              </a:tr>
            </a:tbl>
          </a:graphicData>
        </a:graphic>
      </p:graphicFrame>
      <p:cxnSp>
        <p:nvCxnSpPr>
          <p:cNvPr id="5" name="Straight Connector 4"/>
          <p:cNvCxnSpPr/>
          <p:nvPr/>
        </p:nvCxnSpPr>
        <p:spPr>
          <a:xfrm>
            <a:off x="457200" y="5105400"/>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09600" y="1056611"/>
            <a:ext cx="79248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Table below separates unfunded portion of fringe costs to show impact on budget</a:t>
            </a:r>
          </a:p>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UConn’s operations are fiscally healthy but for these costs.</a:t>
            </a:r>
          </a:p>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Growth in unfunded pension and health costs are unsustainable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021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latin typeface="Calibri" panose="020F0502020204030204" pitchFamily="34" charset="0"/>
                <a:cs typeface="Calibri" panose="020F0502020204030204" pitchFamily="34" charset="0"/>
              </a:rPr>
              <a:t>Closing the Budget Gap</a:t>
            </a:r>
            <a:endParaRPr lang="en-US" dirty="0">
              <a:solidFill>
                <a:schemeClr val="tx1"/>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2716ED7-3343-4A43-8BD6-6F268AE424C5}"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1417112" y="3316172"/>
            <a:ext cx="6309776" cy="2786800"/>
          </a:xfrm>
          <a:prstGeom prst="rect">
            <a:avLst/>
          </a:prstGeom>
        </p:spPr>
      </p:pic>
      <p:sp>
        <p:nvSpPr>
          <p:cNvPr id="7" name="TextBox 6"/>
          <p:cNvSpPr txBox="1"/>
          <p:nvPr/>
        </p:nvSpPr>
        <p:spPr>
          <a:xfrm>
            <a:off x="419100" y="1081430"/>
            <a:ext cx="8648700" cy="2000548"/>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 calibri"/>
              </a:rPr>
              <a:t>Each year, we start with a large gap between expected revenues and expenditures. </a:t>
            </a:r>
          </a:p>
          <a:p>
            <a:pPr marL="800100" lvl="1" indent="-342900">
              <a:buFont typeface="Arial" panose="020B0604020202020204" pitchFamily="34" charset="0"/>
              <a:buChar char="•"/>
            </a:pPr>
            <a:r>
              <a:rPr lang="en-US" sz="1600" dirty="0" smtClean="0">
                <a:latin typeface=" calibri"/>
              </a:rPr>
              <a:t>Under </a:t>
            </a:r>
            <a:r>
              <a:rPr lang="en-US" sz="1600" dirty="0">
                <a:latin typeface=" calibri"/>
              </a:rPr>
              <a:t>current assumptions, </a:t>
            </a:r>
            <a:r>
              <a:rPr lang="en-US" sz="1600" b="1" dirty="0" smtClean="0">
                <a:latin typeface=" calibri"/>
              </a:rPr>
              <a:t>deficit will grow about </a:t>
            </a:r>
            <a:r>
              <a:rPr lang="en-US" sz="1600" b="1" dirty="0">
                <a:latin typeface=" calibri"/>
              </a:rPr>
              <a:t>$17M </a:t>
            </a:r>
            <a:r>
              <a:rPr lang="en-US" sz="1600" b="1" dirty="0" smtClean="0">
                <a:latin typeface=" calibri"/>
              </a:rPr>
              <a:t>per </a:t>
            </a:r>
            <a:r>
              <a:rPr lang="en-US" sz="1600" b="1" dirty="0">
                <a:latin typeface=" calibri"/>
              </a:rPr>
              <a:t>year</a:t>
            </a:r>
            <a:r>
              <a:rPr lang="en-US" sz="1600" dirty="0" smtClean="0">
                <a:latin typeface=" calibri"/>
              </a:rPr>
              <a:t>.</a:t>
            </a:r>
          </a:p>
          <a:p>
            <a:pPr marL="342900" indent="-342900">
              <a:buFont typeface="Arial" panose="020B0604020202020204" pitchFamily="34" charset="0"/>
              <a:buChar char="•"/>
            </a:pPr>
            <a:r>
              <a:rPr lang="en-US" dirty="0" smtClean="0">
                <a:latin typeface=" calibri"/>
              </a:rPr>
              <a:t>This has forced rescissions/cuts to department budgets to bring deficit to a  manageable level.</a:t>
            </a:r>
          </a:p>
          <a:p>
            <a:pPr marL="342900" indent="-342900">
              <a:buFont typeface="Arial" panose="020B0604020202020204" pitchFamily="34" charset="0"/>
              <a:buChar char="•"/>
            </a:pPr>
            <a:r>
              <a:rPr lang="en-US" dirty="0" smtClean="0">
                <a:latin typeface=" calibri"/>
              </a:rPr>
              <a:t>Through the year, we work on efficiency gains, revenue opportunities, and efforts to control spending to bring the budget into balance by year’s end. </a:t>
            </a:r>
          </a:p>
        </p:txBody>
      </p:sp>
    </p:spTree>
    <p:extLst>
      <p:ext uri="{BB962C8B-B14F-4D97-AF65-F5344CB8AC3E}">
        <p14:creationId xmlns:p14="http://schemas.microsoft.com/office/powerpoint/2010/main" val="205807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14162</TotalTime>
  <Words>1458</Words>
  <Application>Microsoft Office PowerPoint</Application>
  <PresentationFormat>On-screen Show (4:3)</PresentationFormat>
  <Paragraphs>324</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 calibri</vt:lpstr>
      <vt:lpstr>Arial</vt:lpstr>
      <vt:lpstr>Bookman Old Style</vt:lpstr>
      <vt:lpstr>Calibri</vt:lpstr>
      <vt:lpstr>Gill Sans MT</vt:lpstr>
      <vt:lpstr>Wingdings</vt:lpstr>
      <vt:lpstr>Wingdings 3</vt:lpstr>
      <vt:lpstr>Origin</vt:lpstr>
      <vt:lpstr>University Senate Report  Fall 2019</vt:lpstr>
      <vt:lpstr>Overview</vt:lpstr>
      <vt:lpstr>FY19 Results</vt:lpstr>
      <vt:lpstr>FY20 Revenue by Category</vt:lpstr>
      <vt:lpstr>State Block Grant</vt:lpstr>
      <vt:lpstr>FY20 Expense by Category</vt:lpstr>
      <vt:lpstr>UConn FY20 Operating Budget</vt:lpstr>
      <vt:lpstr>How Unfunded Fringe Costs Impact Budget</vt:lpstr>
      <vt:lpstr>Closing the Budget Gap</vt:lpstr>
      <vt:lpstr>Capital Projects</vt:lpstr>
      <vt:lpstr>SWOT Analysis</vt:lpstr>
      <vt:lpstr>PowerPoint Presentation</vt:lpstr>
      <vt:lpstr>FY19 Results</vt:lpstr>
      <vt:lpstr>UConn FY20 Forecast</vt:lpstr>
      <vt:lpstr>Athletics </vt:lpstr>
      <vt:lpstr>Fringe Benefits - Key Issues</vt:lpstr>
      <vt:lpstr>Comparison of Research Fringe Rates</vt:lpstr>
      <vt:lpstr>FY20 SERS Fringe Costs</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Reka Wrynn</dc:creator>
  <cp:lastModifiedBy>Galli, Cheryl</cp:lastModifiedBy>
  <cp:revision>980</cp:revision>
  <cp:lastPrinted>2019-11-01T16:33:00Z</cp:lastPrinted>
  <dcterms:created xsi:type="dcterms:W3CDTF">2013-06-10T14:36:21Z</dcterms:created>
  <dcterms:modified xsi:type="dcterms:W3CDTF">2019-11-05T11:57:04Z</dcterms:modified>
</cp:coreProperties>
</file>