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2" r:id="rId2"/>
  </p:sldMasterIdLst>
  <p:notesMasterIdLst>
    <p:notesMasterId r:id="rId27"/>
  </p:notesMasterIdLst>
  <p:handoutMasterIdLst>
    <p:handoutMasterId r:id="rId28"/>
  </p:handoutMasterIdLst>
  <p:sldIdLst>
    <p:sldId id="256" r:id="rId3"/>
    <p:sldId id="604" r:id="rId4"/>
    <p:sldId id="616" r:id="rId5"/>
    <p:sldId id="618" r:id="rId6"/>
    <p:sldId id="597" r:id="rId7"/>
    <p:sldId id="605" r:id="rId8"/>
    <p:sldId id="620" r:id="rId9"/>
    <p:sldId id="664" r:id="rId10"/>
    <p:sldId id="400" r:id="rId11"/>
    <p:sldId id="609" r:id="rId12"/>
    <p:sldId id="613" r:id="rId13"/>
    <p:sldId id="612" r:id="rId14"/>
    <p:sldId id="606" r:id="rId15"/>
    <p:sldId id="619" r:id="rId16"/>
    <p:sldId id="526" r:id="rId17"/>
    <p:sldId id="525" r:id="rId18"/>
    <p:sldId id="513" r:id="rId19"/>
    <p:sldId id="516" r:id="rId20"/>
    <p:sldId id="517" r:id="rId21"/>
    <p:sldId id="518" r:id="rId22"/>
    <p:sldId id="519" r:id="rId23"/>
    <p:sldId id="520" r:id="rId24"/>
    <p:sldId id="521" r:id="rId25"/>
    <p:sldId id="523" r:id="rId26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06AB65-405E-42C3-B966-D5515B6DCFD3}">
          <p14:sldIdLst>
            <p14:sldId id="256"/>
            <p14:sldId id="604"/>
            <p14:sldId id="616"/>
            <p14:sldId id="618"/>
            <p14:sldId id="597"/>
            <p14:sldId id="605"/>
            <p14:sldId id="620"/>
            <p14:sldId id="664"/>
            <p14:sldId id="400"/>
            <p14:sldId id="609"/>
            <p14:sldId id="613"/>
            <p14:sldId id="612"/>
            <p14:sldId id="606"/>
            <p14:sldId id="619"/>
          </p14:sldIdLst>
        </p14:section>
        <p14:section name="Untitled Section" id="{02508B85-8882-48A5-9E23-333E04C129EA}">
          <p14:sldIdLst>
            <p14:sldId id="526"/>
            <p14:sldId id="525"/>
            <p14:sldId id="513"/>
            <p14:sldId id="516"/>
            <p14:sldId id="517"/>
            <p14:sldId id="518"/>
            <p14:sldId id="519"/>
            <p14:sldId id="520"/>
            <p14:sldId id="521"/>
            <p14:sldId id="5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ncer, Katrina" initials="SK" lastIdx="5" clrIdx="0"/>
  <p:cmAuthor id="2" name="Lloyd Blanchard" initials="LB" lastIdx="1" clrIdx="1">
    <p:extLst>
      <p:ext uri="{19B8F6BF-5375-455C-9EA6-DF929625EA0E}">
        <p15:presenceInfo xmlns:p15="http://schemas.microsoft.com/office/powerpoint/2012/main" userId="64e8b3be9ccc82bc" providerId="Windows Live"/>
      </p:ext>
    </p:extLst>
  </p:cmAuthor>
  <p:cmAuthor id="3" name="Lombardo, Joann" initials="LJ" lastIdx="9" clrIdx="2">
    <p:extLst>
      <p:ext uri="{19B8F6BF-5375-455C-9EA6-DF929625EA0E}">
        <p15:presenceInfo xmlns:p15="http://schemas.microsoft.com/office/powerpoint/2012/main" userId="S-1-5-21-823518204-1303643608-725345543-89844" providerId="AD"/>
      </p:ext>
    </p:extLst>
  </p:cmAuthor>
  <p:cmAuthor id="4" name="Sinko Steuber, Kelly" initials="SSK" lastIdx="8" clrIdx="3">
    <p:extLst>
      <p:ext uri="{19B8F6BF-5375-455C-9EA6-DF929625EA0E}">
        <p15:presenceInfo xmlns:p15="http://schemas.microsoft.com/office/powerpoint/2012/main" userId="S-1-5-21-823518204-1303643608-725345543-935732" providerId="AD"/>
      </p:ext>
    </p:extLst>
  </p:cmAuthor>
  <p:cmAuthor id="5" name="Danville,Lisa" initials="D" lastIdx="19" clrIdx="4">
    <p:extLst>
      <p:ext uri="{19B8F6BF-5375-455C-9EA6-DF929625EA0E}">
        <p15:presenceInfo xmlns:p15="http://schemas.microsoft.com/office/powerpoint/2012/main" userId="S-1-5-21-2135040803-1544507447-440082522-8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A"/>
    <a:srgbClr val="F3F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66" autoAdjust="0"/>
    <p:restoredTop sz="94837" autoAdjust="0"/>
  </p:normalViewPr>
  <p:slideViewPr>
    <p:cSldViewPr>
      <p:cViewPr varScale="1">
        <p:scale>
          <a:sx n="66" d="100"/>
          <a:sy n="66" d="100"/>
        </p:scale>
        <p:origin x="101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3726" y="-144"/>
      </p:cViewPr>
      <p:guideLst>
        <p:guide orient="horz" pos="2926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35393" cy="465425"/>
          </a:xfrm>
          <a:prstGeom prst="rect">
            <a:avLst/>
          </a:prstGeom>
        </p:spPr>
        <p:txBody>
          <a:bodyPr vert="horz" lIns="88063" tIns="44031" rIns="88063" bIns="4403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39" y="5"/>
            <a:ext cx="3035393" cy="465425"/>
          </a:xfrm>
          <a:prstGeom prst="rect">
            <a:avLst/>
          </a:prstGeom>
        </p:spPr>
        <p:txBody>
          <a:bodyPr vert="horz" lIns="88063" tIns="44031" rIns="88063" bIns="44031" rtlCol="0"/>
          <a:lstStyle>
            <a:lvl1pPr algn="r">
              <a:defRPr sz="1100"/>
            </a:lvl1pPr>
          </a:lstStyle>
          <a:p>
            <a:fld id="{1527F170-2729-4758-88CD-38382A6561C5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4626"/>
            <a:ext cx="3035393" cy="465424"/>
          </a:xfrm>
          <a:prstGeom prst="rect">
            <a:avLst/>
          </a:prstGeom>
        </p:spPr>
        <p:txBody>
          <a:bodyPr vert="horz" lIns="88063" tIns="44031" rIns="88063" bIns="4403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39" y="8824626"/>
            <a:ext cx="3035393" cy="465424"/>
          </a:xfrm>
          <a:prstGeom prst="rect">
            <a:avLst/>
          </a:prstGeom>
        </p:spPr>
        <p:txBody>
          <a:bodyPr vert="horz" lIns="88063" tIns="44031" rIns="88063" bIns="44031" rtlCol="0" anchor="b"/>
          <a:lstStyle>
            <a:lvl1pPr algn="r">
              <a:defRPr sz="1100"/>
            </a:lvl1pPr>
          </a:lstStyle>
          <a:p>
            <a:fld id="{CFD9D2C1-37AE-4A4C-8BA7-37E0D4FBB7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54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5088" cy="464503"/>
          </a:xfrm>
          <a:prstGeom prst="rect">
            <a:avLst/>
          </a:prstGeom>
        </p:spPr>
        <p:txBody>
          <a:bodyPr vert="horz" lIns="93083" tIns="46542" rIns="93083" bIns="4654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4" y="1"/>
            <a:ext cx="3035088" cy="464503"/>
          </a:xfrm>
          <a:prstGeom prst="rect">
            <a:avLst/>
          </a:prstGeom>
        </p:spPr>
        <p:txBody>
          <a:bodyPr vert="horz" lIns="93083" tIns="46542" rIns="93083" bIns="46542" rtlCol="0"/>
          <a:lstStyle>
            <a:lvl1pPr algn="r">
              <a:defRPr sz="1100"/>
            </a:lvl1pPr>
          </a:lstStyle>
          <a:p>
            <a:fld id="{0461780B-9D8C-42AF-B543-575A3860CDB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3" tIns="46542" rIns="93083" bIns="465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2775"/>
            <a:ext cx="5603240" cy="4180523"/>
          </a:xfrm>
          <a:prstGeom prst="rect">
            <a:avLst/>
          </a:prstGeom>
        </p:spPr>
        <p:txBody>
          <a:bodyPr vert="horz" lIns="93083" tIns="46542" rIns="93083" bIns="465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3937"/>
            <a:ext cx="3035088" cy="464503"/>
          </a:xfrm>
          <a:prstGeom prst="rect">
            <a:avLst/>
          </a:prstGeom>
        </p:spPr>
        <p:txBody>
          <a:bodyPr vert="horz" lIns="93083" tIns="46542" rIns="93083" bIns="4654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4" y="8823937"/>
            <a:ext cx="3035088" cy="464503"/>
          </a:xfrm>
          <a:prstGeom prst="rect">
            <a:avLst/>
          </a:prstGeom>
        </p:spPr>
        <p:txBody>
          <a:bodyPr vert="horz" lIns="93083" tIns="46542" rIns="93083" bIns="46542" rtlCol="0" anchor="b"/>
          <a:lstStyle>
            <a:lvl1pPr algn="r">
              <a:defRPr sz="1100"/>
            </a:lvl1pPr>
          </a:lstStyle>
          <a:p>
            <a:fld id="{F91DD909-CFED-4868-B525-558B373A3F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8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DD909-CFED-4868-B525-558B373A3F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60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DD909-CFED-4868-B525-558B373A3F2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21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DD909-CFED-4868-B525-558B373A3F2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0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DD909-CFED-4868-B525-558B373A3F2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1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DD909-CFED-4868-B525-558B373A3F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0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DD909-CFED-4868-B525-558B373A3F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1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DD909-CFED-4868-B525-558B373A3F2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940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DD909-CFED-4868-B525-558B373A3F2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8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912205">
              <a:buFont typeface="Arial" panose="020B0604020202020204" pitchFamily="34" charset="0"/>
              <a:buNone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DD909-CFED-4868-B525-558B373A3F2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9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DD909-CFED-4868-B525-558B373A3F2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0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DD909-CFED-4868-B525-558B373A3F2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43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DD909-CFED-4868-B525-558B373A3F2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6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42041" y="2895600"/>
            <a:ext cx="6858000" cy="990600"/>
          </a:xfrm>
        </p:spPr>
        <p:txBody>
          <a:bodyPr anchor="t" anchorCtr="0"/>
          <a:lstStyle>
            <a:lvl1pPr algn="ctr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640080"/>
            <a:ext cx="5850242" cy="17458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ECE22-64F7-4591-AA56-A8DAC82D1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599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7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ECE22-64F7-4591-AA56-A8DAC82D1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3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68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ECE22-64F7-4591-AA56-A8DAC82D1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0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ECE22-64F7-4591-AA56-A8DAC82D1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09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4891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891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ECE22-64F7-4591-AA56-A8DAC82D1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89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ECE22-64F7-4591-AA56-A8DAC82D1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12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ECE22-64F7-4591-AA56-A8DAC82D1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7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62716ED7-3343-4A43-8BD6-6F268AE424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1816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ED7-3343-4A43-8BD6-6F268AE424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D81E91D-E5BA-4B13-8DB1-91429F27EF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1 here</a:t>
            </a:r>
            <a:br>
              <a:rPr lang="en-US" dirty="0"/>
            </a:br>
            <a:r>
              <a:rPr lang="en-US" dirty="0"/>
              <a:t>Headline 2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53479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AFC2-6C70-5741-9524-AA5F422D61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4521200"/>
            <a:ext cx="6400800" cy="428625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470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ECE22-64F7-4591-AA56-A8DAC82D1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9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84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84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ECE22-64F7-4591-AA56-A8DAC82D1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09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09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ECE22-64F7-4591-AA56-A8DAC82D1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6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ECE22-64F7-4591-AA56-A8DAC82D1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3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05600" y="6390361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716ED7-3343-4A43-8BD6-6F268AE424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 userDrawn="1"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459718"/>
            <a:ext cx="972312" cy="2901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200" kern="1200">
          <a:solidFill>
            <a:schemeClr val="tx2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5000"/>
        <a:buFont typeface="Wingdings" pitchFamily="2" charset="2"/>
        <a:buChar char="§"/>
        <a:defRPr kumimoji="0" sz="24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tx1">
            <a:lumMod val="50000"/>
            <a:lumOff val="50000"/>
          </a:schemeClr>
        </a:buClr>
        <a:buSzPct val="85000"/>
        <a:buFont typeface="Arial" pitchFamily="34" charset="0"/>
        <a:buChar char="•"/>
        <a:defRPr kumimoji="0" sz="22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tx1">
            <a:lumMod val="50000"/>
            <a:lumOff val="50000"/>
          </a:schemeClr>
        </a:buClr>
        <a:buSzPct val="85000"/>
        <a:buFont typeface="Wingdings" pitchFamily="2" charset="2"/>
        <a:buChar char="§"/>
        <a:defRPr kumimoji="0" sz="20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tx1">
            <a:lumMod val="50000"/>
            <a:lumOff val="50000"/>
          </a:schemeClr>
        </a:buClr>
        <a:buSzPct val="85000"/>
        <a:buFont typeface="Arial" pitchFamily="34" charset="0"/>
        <a:buChar char="•"/>
        <a:defRPr kumimoji="0" sz="18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tx1">
            <a:lumMod val="50000"/>
            <a:lumOff val="50000"/>
          </a:schemeClr>
        </a:buClr>
        <a:buSzPct val="85000"/>
        <a:buFont typeface="Wingdings" pitchFamily="2" charset="2"/>
        <a:buChar char="§"/>
        <a:defRPr kumimoji="0" sz="16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0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ECE22-64F7-4591-AA56-A8DAC82D1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3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10327"/>
            <a:ext cx="3200400" cy="861873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00003A"/>
                </a:solidFill>
                <a:latin typeface="Calibri" panose="020F0502020204030204" pitchFamily="34" charset="0"/>
              </a:rPr>
              <a:t>Board of Trustees </a:t>
            </a:r>
            <a:br>
              <a:rPr lang="en-US" sz="2000" dirty="0">
                <a:solidFill>
                  <a:srgbClr val="00003A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003A"/>
                </a:solidFill>
                <a:latin typeface="Calibri" panose="020F0502020204030204" pitchFamily="34" charset="0"/>
              </a:rPr>
              <a:t>9/30/2020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1242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FY21 Budget Update</a:t>
            </a:r>
          </a:p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UConn and UConn Health</a:t>
            </a:r>
          </a:p>
        </p:txBody>
      </p:sp>
    </p:spTree>
    <p:extLst>
      <p:ext uri="{BB962C8B-B14F-4D97-AF65-F5344CB8AC3E}">
        <p14:creationId xmlns:p14="http://schemas.microsoft.com/office/powerpoint/2010/main" val="32101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64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Deficit Mitigation w/Early Close Scenario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986" y="108127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cs typeface="Calibri" panose="020F0502020204030204" pitchFamily="34" charset="0"/>
              </a:rPr>
              <a:t>Deficit mitigation estimate is $109M if we are forced to close early, and rises by $2m for each week we close before Nov 1.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ED7-3343-4A43-8BD6-6F268AE424C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DCAFF-8063-4018-81D3-B0F1365B6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41" y="1944618"/>
            <a:ext cx="6884417" cy="38321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A69DB2-7408-4319-B261-1B2B4803B411}"/>
              </a:ext>
            </a:extLst>
          </p:cNvPr>
          <p:cNvSpPr/>
          <p:nvPr/>
        </p:nvSpPr>
        <p:spPr>
          <a:xfrm>
            <a:off x="885497" y="5889173"/>
            <a:ext cx="8048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entury Schoolbook" panose="02040604050505020304" pitchFamily="18" charset="0"/>
              </a:rPr>
              <a:t>If this were to include the State unfunded legacy costs at $30.9M, the request would total $59M in the current case and $89M with an early closure.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0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64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FY21 Detail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60105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Calibri" panose="020F0502020204030204" pitchFamily="34" charset="0"/>
              </a:defRPr>
            </a:lvl1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/>
              <a:t>With current mitigation plan and 10</a:t>
            </a:r>
            <a:r>
              <a:rPr lang="en-US" baseline="30000" dirty="0"/>
              <a:t>th</a:t>
            </a:r>
            <a:r>
              <a:rPr lang="en-US" dirty="0"/>
              <a:t> day updates, the current deficit is </a:t>
            </a:r>
            <a:r>
              <a:rPr lang="en-US" dirty="0">
                <a:solidFill>
                  <a:srgbClr val="FF0000"/>
                </a:solidFill>
              </a:rPr>
              <a:t>$28M</a:t>
            </a:r>
            <a:r>
              <a:rPr lang="en-US" dirty="0"/>
              <a:t>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ED7-3343-4A43-8BD6-6F268AE424C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A2EBC3-EB49-4473-8AF3-DB4C693D312B}"/>
              </a:ext>
            </a:extLst>
          </p:cNvPr>
          <p:cNvSpPr txBox="1"/>
          <p:nvPr/>
        </p:nvSpPr>
        <p:spPr>
          <a:xfrm>
            <a:off x="901262" y="5997345"/>
            <a:ext cx="8242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$50M got moved from net revenue (auxiliary/fees/other) to expense savings (other expenses).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82365-3848-4155-BD3A-486E8D63D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2" y="1437531"/>
            <a:ext cx="7363572" cy="45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6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 calibri"/>
                <a:cs typeface="Calibri" panose="020F0502020204030204" pitchFamily="34" charset="0"/>
              </a:rPr>
              <a:t>Allocating COVID Cuts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 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16ED7-3343-4A43-8BD6-6F268AE424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74A83F-C572-459E-AF0A-5F16360ED9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1066800"/>
            <a:ext cx="8229600" cy="1905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We are preparing to implement $28M in additional cuts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Send out budget call with flexible guiding rules on how to meet targets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VP/AVPs &amp; Deans respond with plans on how they would meet targets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Leadership decides course of action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0F9A20-FAA0-4747-A695-6B1B116DC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47471"/>
              </p:ext>
            </p:extLst>
          </p:nvPr>
        </p:nvGraphicFramePr>
        <p:xfrm>
          <a:off x="342900" y="2929592"/>
          <a:ext cx="8229601" cy="2663981"/>
        </p:xfrm>
        <a:graphic>
          <a:graphicData uri="http://schemas.openxmlformats.org/drawingml/2006/table">
            <a:tbl>
              <a:tblPr/>
              <a:tblGrid>
                <a:gridCol w="2019301">
                  <a:extLst>
                    <a:ext uri="{9D8B030D-6E8A-4147-A177-3AD203B41FA5}">
                      <a16:colId xmlns:a16="http://schemas.microsoft.com/office/drawing/2014/main" val="197404881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3996699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646796734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1806974858"/>
                    </a:ext>
                  </a:extLst>
                </a:gridCol>
              </a:tblGrid>
              <a:tr h="77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 millions)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Cuts Implemented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Cuts Planned for Implementation*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Cuts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620460"/>
                  </a:ext>
                </a:extLst>
              </a:tr>
              <a:tr h="3892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408077"/>
                  </a:ext>
                </a:extLst>
              </a:tr>
              <a:tr h="3892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826551"/>
                  </a:ext>
                </a:extLst>
              </a:tr>
              <a:tr h="3892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Athletics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680585"/>
                  </a:ext>
                </a:extLst>
              </a:tr>
              <a:tr h="3892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Cuts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8627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2852B1-ABBA-4E7B-9E9C-71B6CAAED7BB}"/>
              </a:ext>
            </a:extLst>
          </p:cNvPr>
          <p:cNvSpPr txBox="1"/>
          <p:nvPr/>
        </p:nvSpPr>
        <p:spPr>
          <a:xfrm>
            <a:off x="278757" y="5824331"/>
            <a:ext cx="821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When $13m cuts were executed, we asked all units to plan for additional cuts.</a:t>
            </a:r>
          </a:p>
        </p:txBody>
      </p:sp>
    </p:spTree>
    <p:extLst>
      <p:ext uri="{BB962C8B-B14F-4D97-AF65-F5344CB8AC3E}">
        <p14:creationId xmlns:p14="http://schemas.microsoft.com/office/powerpoint/2010/main" val="116202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64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Biennium Request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371" y="1015729"/>
            <a:ext cx="8241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Calibri" panose="020F0502020204030204" pitchFamily="34" charset="0"/>
              </a:defRPr>
            </a:lvl1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/>
              <a:t>The first phase of the biennium request, submitted 9/1, included only limited technical adjustments.</a:t>
            </a:r>
            <a:r>
              <a:rPr lang="en-US" dirty="0">
                <a:solidFill>
                  <a:srgbClr val="00003A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ED7-3343-4A43-8BD6-6F268AE424C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3670B-D6DF-4992-8EE5-03EEA3F99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789662"/>
            <a:ext cx="5924793" cy="3393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1154AC-94E3-47EB-9A10-5BFB0C59FCB1}"/>
              </a:ext>
            </a:extLst>
          </p:cNvPr>
          <p:cNvSpPr txBox="1"/>
          <p:nvPr/>
        </p:nvSpPr>
        <p:spPr>
          <a:xfrm>
            <a:off x="423844" y="52578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Second phase of the biennium request, to submit on 10/2, includes request for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$28M as a one-year COVID bridge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seeking relief from 10% reduction in state block grant.</a:t>
            </a:r>
            <a:r>
              <a:rPr lang="en-US" sz="2000" dirty="0">
                <a:solidFill>
                  <a:srgbClr val="000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859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64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Risks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429" y="1089135"/>
            <a:ext cx="8241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Calibri" panose="020F0502020204030204" pitchFamily="34" charset="0"/>
              </a:defRPr>
            </a:lvl1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/>
              <a:t>Major risks include continuation of pandemic, lack of government support, and large and increasing fringe costs.</a:t>
            </a:r>
            <a:r>
              <a:rPr lang="en-US" dirty="0">
                <a:solidFill>
                  <a:srgbClr val="00003A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ED7-3343-4A43-8BD6-6F268AE424C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F68BE2-A6A8-47FA-9EB5-43A19CF8E222}"/>
              </a:ext>
            </a:extLst>
          </p:cNvPr>
          <p:cNvSpPr/>
          <p:nvPr/>
        </p:nvSpPr>
        <p:spPr>
          <a:xfrm>
            <a:off x="435429" y="1905000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u="sng" dirty="0">
                <a:latin typeface="Calibri" panose="020F0502020204030204" pitchFamily="34" charset="0"/>
              </a:rPr>
              <a:t>Enrollment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Normal risk of Spring melt</a:t>
            </a:r>
          </a:p>
          <a:p>
            <a:pPr>
              <a:spcBef>
                <a:spcPts val="1200"/>
              </a:spcBef>
            </a:pPr>
            <a:r>
              <a:rPr lang="en-US" sz="2000" b="1" u="sng" dirty="0">
                <a:latin typeface="Calibri" panose="020F0502020204030204" pitchFamily="34" charset="0"/>
              </a:rPr>
              <a:t>COVID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Potential for another outbreak in Fall or Spring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Economic hardship of students/families putting pressure on financial aid budget</a:t>
            </a:r>
          </a:p>
          <a:p>
            <a:pPr>
              <a:spcBef>
                <a:spcPts val="1200"/>
              </a:spcBef>
            </a:pPr>
            <a:r>
              <a:rPr lang="en-US" sz="2000" b="1" u="sng" dirty="0">
                <a:latin typeface="Calibri" panose="020F0502020204030204" pitchFamily="34" charset="0"/>
              </a:rPr>
              <a:t>State Support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10% decrease in annual appropriation would cost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$39.7M ($21m plus fringe), lowering state support per CT student from $11,000 to $9,000 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b="1" u="sng" dirty="0">
                <a:latin typeface="Calibri" panose="020F0502020204030204" pitchFamily="34" charset="0"/>
              </a:rPr>
              <a:t>Fringe Costs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Fringe benefit rates—over which UConn has no control—continue to rise, and UConn must cover these costs with non-state funds</a:t>
            </a:r>
            <a:endParaRPr lang="en-US" sz="2000" strike="sngStrik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8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UConn Health</a:t>
            </a:r>
            <a:br>
              <a:rPr lang="en-US" dirty="0"/>
            </a:br>
            <a:r>
              <a:rPr lang="en-US" dirty="0"/>
              <a:t>Fiscal Year 2020</a:t>
            </a:r>
            <a:br>
              <a:rPr lang="en-US" dirty="0"/>
            </a:br>
            <a:r>
              <a:rPr lang="en-US" dirty="0"/>
              <a:t>Update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ECE22-64F7-4591-AA56-A8DAC82D1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33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 2020 Year-End</a:t>
            </a:r>
            <a:br>
              <a:rPr lang="en-US" dirty="0"/>
            </a:br>
            <a:r>
              <a:rPr lang="en-US" sz="2000" dirty="0"/>
              <a:t>(Unaudited)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ECE22-64F7-4591-AA56-A8DAC82D1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33600"/>
            <a:ext cx="6605803" cy="284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3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UConn Health</a:t>
            </a:r>
            <a:br>
              <a:rPr lang="en-US" dirty="0"/>
            </a:br>
            <a:r>
              <a:rPr lang="en-US" dirty="0"/>
              <a:t>Fiscal Year 2021</a:t>
            </a:r>
            <a:br>
              <a:rPr lang="en-US" dirty="0"/>
            </a:br>
            <a:r>
              <a:rPr lang="en-US" dirty="0"/>
              <a:t>Update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ECE22-64F7-4591-AA56-A8DAC82D1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20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113" y="1219200"/>
            <a:ext cx="8204687" cy="4635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ECE22-64F7-4591-AA56-A8DAC82D1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10000" y="2209800"/>
            <a:ext cx="440635" cy="3124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UCH Net Patient Revenue is Favorable for the Month of July</a:t>
            </a:r>
          </a:p>
        </p:txBody>
      </p:sp>
    </p:spTree>
    <p:extLst>
      <p:ext uri="{BB962C8B-B14F-4D97-AF65-F5344CB8AC3E}">
        <p14:creationId xmlns:p14="http://schemas.microsoft.com/office/powerpoint/2010/main" val="1812927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 2021 Budget Tracker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ECE22-64F7-4591-AA56-A8DAC82D1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262" y="1524000"/>
            <a:ext cx="4567563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7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ED7-3343-4A43-8BD6-6F268AE424C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91224-600D-4CB7-A848-EE0DA97F94E8}"/>
              </a:ext>
            </a:extLst>
          </p:cNvPr>
          <p:cNvSpPr txBox="1"/>
          <p:nvPr/>
        </p:nvSpPr>
        <p:spPr>
          <a:xfrm>
            <a:off x="304800" y="26670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UConn 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Storrs and Regional Campuses</a:t>
            </a:r>
          </a:p>
        </p:txBody>
      </p:sp>
    </p:spTree>
    <p:extLst>
      <p:ext uri="{BB962C8B-B14F-4D97-AF65-F5344CB8AC3E}">
        <p14:creationId xmlns:p14="http://schemas.microsoft.com/office/powerpoint/2010/main" val="92514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 2021 UCH Financial Improvement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ECE22-64F7-4591-AA56-A8DAC82D1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8894733" cy="38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50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 2021 Mitigation Identified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ECE22-64F7-4591-AA56-A8DAC82D1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643" y="2286000"/>
            <a:ext cx="7874714" cy="19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19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 2021 Open Mitigation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ECE22-64F7-4591-AA56-A8DAC82D1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905" y="1904862"/>
            <a:ext cx="4636190" cy="1865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4900" y="41148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discussions with OPM, for state planning purposes, we have been asked to assume $33.2M for unfunded legacy costs (consistent with Gov. proposed FY 21 budget adjustment during the 2020 legislative session); this represents a portion of the $53.8M we have requested from the legislature to address the financial burden posed by the state’s unfunded legacy costs.</a:t>
            </a:r>
          </a:p>
        </p:txBody>
      </p:sp>
    </p:spTree>
    <p:extLst>
      <p:ext uri="{BB962C8B-B14F-4D97-AF65-F5344CB8AC3E}">
        <p14:creationId xmlns:p14="http://schemas.microsoft.com/office/powerpoint/2010/main" val="2431117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ECE22-64F7-4591-AA56-A8DAC82D1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"/>
            <a:ext cx="3207857" cy="5526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052494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State Request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presented to the Appropriations Committee on August 28, 2020</a:t>
            </a:r>
          </a:p>
        </p:txBody>
      </p:sp>
    </p:spTree>
    <p:extLst>
      <p:ext uri="{BB962C8B-B14F-4D97-AF65-F5344CB8AC3E}">
        <p14:creationId xmlns:p14="http://schemas.microsoft.com/office/powerpoint/2010/main" val="1662405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UConn Health FY 21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ECE22-64F7-4591-AA56-A8DAC82D1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981200"/>
            <a:ext cx="8835887" cy="2967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181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Adjusted Budget will change each month based on operational performance and accomplishment of outstanding mitigation initiatives.</a:t>
            </a:r>
          </a:p>
        </p:txBody>
      </p:sp>
    </p:spTree>
    <p:extLst>
      <p:ext uri="{BB962C8B-B14F-4D97-AF65-F5344CB8AC3E}">
        <p14:creationId xmlns:p14="http://schemas.microsoft.com/office/powerpoint/2010/main" val="172012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 calibri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97542"/>
            <a:ext cx="8001000" cy="44383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" pitchFamily="2" charset="2"/>
              <a:buChar char="§"/>
              <a:defRPr kumimoji="0" sz="2400" kern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5000"/>
              <a:buFont typeface="Arial" pitchFamily="34" charset="0"/>
              <a:buChar char="•"/>
              <a:defRPr kumimoji="0" sz="2200" kern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" pitchFamily="2" charset="2"/>
              <a:buChar char="§"/>
              <a:defRPr kumimoji="0" sz="2000" kern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SzPct val="85000"/>
              <a:buFont typeface="Arial" pitchFamily="34" charset="0"/>
              <a:buChar char="•"/>
              <a:defRPr kumimoji="0" sz="1800" kern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" pitchFamily="2" charset="2"/>
              <a:buChar char="§"/>
              <a:defRPr kumimoji="0" sz="1600" kern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the pandemic, UConn generated operating surpluses before covering unfunded legacy costs.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legacy costs ($31M in FY21) are an ongoing problem that impacts our research and clinical competitiveness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the pandemic, UConn took aggressive steps to keep our students, faculty, and staff safe from the virus while continuing to deliver high quality education and research. 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activities restarted under strict safety protocols; usage of classrooms and residential halls down to 40% of capacity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Newest challenge is the increasing need for student safety and financial aid.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Source of fiscal challenge is shifting from lost housing revenues to mounting student support and financial aid costs. Unfunded legacy costs remain.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ED7-3343-4A43-8BD6-6F268AE424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9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64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Unfunded Legacy and COVID Costs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060" y="1065780"/>
            <a:ext cx="837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Calibri" panose="020F0502020204030204" pitchFamily="34" charset="0"/>
              </a:defRPr>
            </a:lvl1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/>
              <a:t>Annual budget cuts of $22-28m continue to be required to address $30-38m in unfunded legacy costs. COVID impacts compound losses in FY20 and FY21, requiring aggressive mitigation efforts and labor and/or state assistance.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ED7-3343-4A43-8BD6-6F268AE424C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2FDF99A4-F1E1-40F2-A4B8-A9D02F9CF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3" y="2346651"/>
            <a:ext cx="8114654" cy="36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9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64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FY20 Update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062997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Calibri" panose="020F0502020204030204" pitchFamily="34" charset="0"/>
              </a:defRPr>
            </a:lvl1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/>
              <a:t>In FY20 UConn was able to cover the $33.6M in refunds with federal CARES Act funding and departmental spending savings attributed to the spending freeze.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ED7-3343-4A43-8BD6-6F268AE424C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72" name="Picture 3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79116"/>
            <a:ext cx="8230313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1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 calibri"/>
                <a:cs typeface="Calibri" panose="020F0502020204030204" pitchFamily="34" charset="0"/>
              </a:rPr>
              <a:t>FY21 Projected Deficit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 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16ED7-3343-4A43-8BD6-6F268AE424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74A83F-C572-459E-AF0A-5F16360ED9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66799"/>
            <a:ext cx="8229600" cy="53235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Initial deficit scenarios ranged from $47m to $129m (Apr)</a:t>
            </a:r>
          </a:p>
          <a:p>
            <a:pPr>
              <a:spcBef>
                <a:spcPts val="1200"/>
              </a:spcBef>
            </a:pPr>
            <a:r>
              <a:rPr lang="en-US" dirty="0"/>
              <a:t>Factors that improved fiscal situation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Strong demand by degree-seeking students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Strategies to recruit more out-of-state students and contract with universities overseas to keep our international students</a:t>
            </a:r>
          </a:p>
          <a:p>
            <a:pPr>
              <a:spcBef>
                <a:spcPts val="1200"/>
              </a:spcBef>
            </a:pPr>
            <a:r>
              <a:rPr lang="en-US" dirty="0"/>
              <a:t>Factors that hurt fiscal situation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Continuation of pandemic will affect spring semester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Decision to reduce capacity to 40% was necessary for safety reasons</a:t>
            </a:r>
          </a:p>
          <a:p>
            <a:pPr>
              <a:spcBef>
                <a:spcPts val="1200"/>
              </a:spcBef>
            </a:pPr>
            <a:r>
              <a:rPr lang="en-US" dirty="0"/>
              <a:t>Current deficit estimate is now </a:t>
            </a:r>
            <a:r>
              <a:rPr lang="en-US" b="1" u="sng" dirty="0"/>
              <a:t>$76M</a:t>
            </a:r>
            <a:r>
              <a:rPr lang="en-US" dirty="0"/>
              <a:t> (Sep)</a:t>
            </a:r>
          </a:p>
          <a:p>
            <a:pPr lvl="1"/>
            <a:r>
              <a:rPr lang="en-US" dirty="0"/>
              <a:t>If we are forced to close campus early, deficit estimate rises to $109M. </a:t>
            </a:r>
          </a:p>
        </p:txBody>
      </p:sp>
    </p:spTree>
    <p:extLst>
      <p:ext uri="{BB962C8B-B14F-4D97-AF65-F5344CB8AC3E}">
        <p14:creationId xmlns:p14="http://schemas.microsoft.com/office/powerpoint/2010/main" val="140433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64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 Enrollment Census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429" y="998146"/>
            <a:ext cx="85231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Calibri" panose="020F0502020204030204" pitchFamily="34" charset="0"/>
              </a:defRPr>
            </a:lvl1pPr>
          </a:lstStyle>
          <a:p>
            <a:pPr marL="457200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1800" b="0" dirty="0"/>
              <a:t>Initial projected enrollment declines due to COVID: in-state students (-5%), out-of-state (-7%), and international students (-40%). </a:t>
            </a:r>
          </a:p>
          <a:p>
            <a:pPr marL="457200" indent="-4572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1800" b="0" dirty="0"/>
              <a:t>Enrollment Management and Global Affairs developed strategies to mitigate enrollment losses of out-of-state and international students.</a:t>
            </a:r>
          </a:p>
          <a:p>
            <a:pPr marL="457200" indent="-4572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1800" b="0" dirty="0"/>
              <a:t>Actual enrollment: in-state students (+2%), out-of-state (+5%), and international students (-4%).</a:t>
            </a:r>
          </a:p>
          <a:p>
            <a:pPr marL="457200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endParaRPr lang="en-US" sz="18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ED7-3343-4A43-8BD6-6F268AE424C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628D0-BA4C-4BD3-A96E-7DD1473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65" y="2838755"/>
            <a:ext cx="4046935" cy="3409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4E8A01-7F29-44BF-AFA5-16098217E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858" y="3276600"/>
            <a:ext cx="4610742" cy="258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1879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in FY21 COVID Fiscal Impact Estimates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042286-7238-5E49-B210-25FA8E4D674C}" type="slidenum">
              <a:rPr lang="en-US" sz="1400" smtClean="0">
                <a:solidFill>
                  <a:srgbClr val="1F497D">
                    <a:lumMod val="50000"/>
                  </a:srgbClr>
                </a:solidFill>
              </a:rPr>
              <a:pPr defTabSz="685800"/>
              <a:t>8</a:t>
            </a:fld>
            <a:endParaRPr lang="en-US" sz="14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1F4895E-F21F-4423-8A14-93F2EBB4D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78906"/>
            <a:ext cx="84582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estimate made based on 10</a:t>
            </a:r>
            <a:r>
              <a:rPr lang="en-US" sz="20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 Census. June estimate made under extreme uncertainty.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CCBC161-77E3-4B63-B999-B9EED261A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79724"/>
              </p:ext>
            </p:extLst>
          </p:nvPr>
        </p:nvGraphicFramePr>
        <p:xfrm>
          <a:off x="419110" y="1676397"/>
          <a:ext cx="838553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735">
                  <a:extLst>
                    <a:ext uri="{9D8B030D-6E8A-4147-A177-3AD203B41FA5}">
                      <a16:colId xmlns:a16="http://schemas.microsoft.com/office/drawing/2014/main" val="129481844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5968994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648881556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856968621"/>
                    </a:ext>
                  </a:extLst>
                </a:gridCol>
              </a:tblGrid>
              <a:tr h="351492"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Impacted FY21 Revenues &amp; Expenses ($M)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Estimate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291737"/>
                  </a:ext>
                </a:extLst>
              </a:tr>
              <a:tr h="55653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June BOT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(mid case)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Current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73014"/>
                  </a:ext>
                </a:extLst>
              </a:tr>
              <a:tr h="878731">
                <a:tc>
                  <a:txBody>
                    <a:bodyPr/>
                    <a:lstStyle/>
                    <a:p>
                      <a:r>
                        <a:rPr lang="en-US" dirty="0"/>
                        <a:t>Tuition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(24.4)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Growth in in-state and domestic out-of-state students offset losses in international students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087358"/>
                  </a:ext>
                </a:extLst>
              </a:tr>
              <a:tr h="615112">
                <a:tc>
                  <a:txBody>
                    <a:bodyPr/>
                    <a:lstStyle/>
                    <a:p>
                      <a:r>
                        <a:rPr lang="en-US" dirty="0"/>
                        <a:t>Net housing, dining &amp; fee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(33.4)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(67.0)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Assumed 70% capacity in June; Dropped to 39% by Sept.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595211"/>
                  </a:ext>
                </a:extLst>
              </a:tr>
              <a:tr h="351492">
                <a:tc>
                  <a:txBody>
                    <a:bodyPr/>
                    <a:lstStyle/>
                    <a:p>
                      <a:r>
                        <a:rPr lang="en-US" dirty="0"/>
                        <a:t>Financial aid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(7.4)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Increase in need-based aid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851714"/>
                  </a:ext>
                </a:extLst>
              </a:tr>
              <a:tr h="615112">
                <a:tc>
                  <a:txBody>
                    <a:bodyPr/>
                    <a:lstStyle/>
                    <a:p>
                      <a:r>
                        <a:rPr lang="en-US" dirty="0"/>
                        <a:t>Net other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(0.7)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Additional expenses offset by 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60078"/>
                  </a:ext>
                </a:extLst>
              </a:tr>
              <a:tr h="351492">
                <a:tc>
                  <a:txBody>
                    <a:bodyPr/>
                    <a:lstStyle/>
                    <a:p>
                      <a:r>
                        <a:rPr lang="en-US" b="1" u="sng" dirty="0"/>
                        <a:t>COVID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(57.8)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/>
                        <a:t>(68.5)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840657"/>
                  </a:ext>
                </a:extLst>
              </a:tr>
              <a:tr h="351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Original Pre-COVID 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/>
                        <a:t>(7.0)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none" dirty="0"/>
                        <a:t>(7.0)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71369"/>
                  </a:ext>
                </a:extLst>
              </a:tr>
              <a:tr h="351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(64.8)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/>
                        <a:t>(75.5)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666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44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64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FY21 Budget Tracker – Current Case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179" y="10527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Calibri" panose="020F0502020204030204" pitchFamily="34" charset="0"/>
              </a:defRPr>
            </a:lvl1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/>
              <a:t>Of a $76M projected deficit, $35M in mitigation has been realized and $13M will be realized throughout the year, leaving a $28M deficit yet to address.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5600" y="6390361"/>
            <a:ext cx="1981200" cy="365760"/>
          </a:xfrm>
        </p:spPr>
        <p:txBody>
          <a:bodyPr/>
          <a:lstStyle/>
          <a:p>
            <a:fld id="{62716ED7-3343-4A43-8BD6-6F268AE424C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4B6BE4-F1B8-4E8A-94BF-230C17895B6A}"/>
              </a:ext>
            </a:extLst>
          </p:cNvPr>
          <p:cNvSpPr/>
          <p:nvPr/>
        </p:nvSpPr>
        <p:spPr>
          <a:xfrm>
            <a:off x="610370" y="5773579"/>
            <a:ext cx="80480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entury Schoolbook" panose="02040604050505020304" pitchFamily="18" charset="0"/>
              </a:rPr>
              <a:t>If this were to include the State unfunded legacy costs at $30.9M, the request would total $59M.</a:t>
            </a:r>
            <a:r>
              <a:rPr lang="en-US" sz="10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34EAA-A616-4283-BC1A-5E79F4FE3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86" y="1910279"/>
            <a:ext cx="7884979" cy="3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96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dership Pulse Check Resul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dership Pulse Check Results.pptx" id="{5F470B1D-C968-4F83-AE7E-420974FE39C0}" vid="{E41EA48E-772E-4434-8181-2102F6D580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31255</TotalTime>
  <Words>1111</Words>
  <Application>Microsoft Office PowerPoint</Application>
  <PresentationFormat>On-screen Show (4:3)</PresentationFormat>
  <Paragraphs>160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 calibri</vt:lpstr>
      <vt:lpstr>Arial</vt:lpstr>
      <vt:lpstr>Bookman Old Style</vt:lpstr>
      <vt:lpstr>Calibri</vt:lpstr>
      <vt:lpstr>Century Schoolbook</vt:lpstr>
      <vt:lpstr>Gill Sans MT</vt:lpstr>
      <vt:lpstr>Wingdings</vt:lpstr>
      <vt:lpstr>Wingdings 3</vt:lpstr>
      <vt:lpstr>Origin</vt:lpstr>
      <vt:lpstr>Leadership Pulse Check Results</vt:lpstr>
      <vt:lpstr>Board of Trustees  9/30/2020</vt:lpstr>
      <vt:lpstr>PowerPoint Presentation</vt:lpstr>
      <vt:lpstr>Overview</vt:lpstr>
      <vt:lpstr>Impact of Unfunded Legacy and COVID Costs</vt:lpstr>
      <vt:lpstr>FY20 Update</vt:lpstr>
      <vt:lpstr>FY21 Projected Deficit</vt:lpstr>
      <vt:lpstr>10th Day Enrollment Census</vt:lpstr>
      <vt:lpstr>Change in FY21 COVID Fiscal Impact Estimates</vt:lpstr>
      <vt:lpstr>FY21 Budget Tracker – Current Case</vt:lpstr>
      <vt:lpstr>Deficit Mitigation w/Early Close Scenario</vt:lpstr>
      <vt:lpstr>FY21 Detail</vt:lpstr>
      <vt:lpstr>Allocating COVID Cuts</vt:lpstr>
      <vt:lpstr>Biennium Request</vt:lpstr>
      <vt:lpstr>Ongoing Risks</vt:lpstr>
      <vt:lpstr>UConn Health Fiscal Year 2020 Update </vt:lpstr>
      <vt:lpstr>FY 2020 Year-End (Unaudited)</vt:lpstr>
      <vt:lpstr>UConn Health Fiscal Year 2021 Update </vt:lpstr>
      <vt:lpstr>UCH Net Patient Revenue is Favorable for the Month of July</vt:lpstr>
      <vt:lpstr>FY 2021 Budget Tracker</vt:lpstr>
      <vt:lpstr>FY 2021 UCH Financial Improvement Project</vt:lpstr>
      <vt:lpstr>FY 2021 Mitigation Identified</vt:lpstr>
      <vt:lpstr>FY 2021 Open Mitigation Plans</vt:lpstr>
      <vt:lpstr>PowerPoint Presentation</vt:lpstr>
      <vt:lpstr>UConn Health FY 21 Budget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Reka Wrynn</dc:creator>
  <cp:lastModifiedBy>Cheryl Galli</cp:lastModifiedBy>
  <cp:revision>1458</cp:revision>
  <cp:lastPrinted>2020-07-25T14:37:24Z</cp:lastPrinted>
  <dcterms:created xsi:type="dcterms:W3CDTF">2013-06-10T14:36:21Z</dcterms:created>
  <dcterms:modified xsi:type="dcterms:W3CDTF">2020-11-02T20:39:18Z</dcterms:modified>
</cp:coreProperties>
</file>