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5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7" r:id="rId1"/>
    <p:sldMasterId id="2147483752" r:id="rId2"/>
    <p:sldMasterId id="2147483762" r:id="rId3"/>
    <p:sldMasterId id="2147483774" r:id="rId4"/>
    <p:sldMasterId id="2147483779" r:id="rId5"/>
    <p:sldMasterId id="2147483789" r:id="rId6"/>
  </p:sldMasterIdLst>
  <p:notesMasterIdLst>
    <p:notesMasterId r:id="rId13"/>
  </p:notesMasterIdLst>
  <p:handoutMasterIdLst>
    <p:handoutMasterId r:id="rId14"/>
  </p:handoutMasterIdLst>
  <p:sldIdLst>
    <p:sldId id="405" r:id="rId7"/>
    <p:sldId id="419" r:id="rId8"/>
    <p:sldId id="416" r:id="rId9"/>
    <p:sldId id="418" r:id="rId10"/>
    <p:sldId id="420" r:id="rId11"/>
    <p:sldId id="410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66"/>
    <a:srgbClr val="FFFF00"/>
    <a:srgbClr val="003399"/>
    <a:srgbClr val="0033CC"/>
    <a:srgbClr val="CCFF33"/>
    <a:srgbClr val="99CCFF"/>
    <a:srgbClr val="FFCC00"/>
    <a:srgbClr val="9900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7" autoAdjust="0"/>
    <p:restoredTop sz="95161" autoAdjust="0"/>
  </p:normalViewPr>
  <p:slideViewPr>
    <p:cSldViewPr>
      <p:cViewPr varScale="1">
        <p:scale>
          <a:sx n="65" d="100"/>
          <a:sy n="65" d="100"/>
        </p:scale>
        <p:origin x="608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150" y="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All Undergraduates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Sheet1!$E$42</c:f>
              <c:strCache>
                <c:ptCount val="1"/>
                <c:pt idx="0">
                  <c:v>All Undergraduates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99B-4248-B062-51FCE2974F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99B-4248-B062-51FCE2974FC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99B-4248-B062-51FCE2974FC2}"/>
              </c:ext>
            </c:extLst>
          </c:dPt>
          <c:cat>
            <c:strRef>
              <c:f>Sheet1!$B$43:$B$45</c:f>
              <c:strCache>
                <c:ptCount val="3"/>
                <c:pt idx="0">
                  <c:v>Gift Aid</c:v>
                </c:pt>
                <c:pt idx="1">
                  <c:v>Self Help</c:v>
                </c:pt>
                <c:pt idx="2">
                  <c:v>Remaining Unmet Need</c:v>
                </c:pt>
              </c:strCache>
            </c:strRef>
          </c:cat>
          <c:val>
            <c:numRef>
              <c:f>Sheet1!$E$43:$E$45</c:f>
              <c:numCache>
                <c:formatCode>General</c:formatCode>
                <c:ptCount val="3"/>
                <c:pt idx="0">
                  <c:v>145.6</c:v>
                </c:pt>
                <c:pt idx="1">
                  <c:v>91.100000000000009</c:v>
                </c:pt>
                <c:pt idx="2">
                  <c:v>88.300000000000011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99B-4248-B062-51FCE2974F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145" cy="464205"/>
          </a:xfrm>
          <a:prstGeom prst="rect">
            <a:avLst/>
          </a:prstGeom>
        </p:spPr>
        <p:txBody>
          <a:bodyPr vert="horz" lIns="90028" tIns="45015" rIns="90028" bIns="45015" rtlCol="0"/>
          <a:lstStyle>
            <a:lvl1pPr algn="l">
              <a:defRPr sz="1200" b="0" i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5" y="2"/>
            <a:ext cx="3038145" cy="464205"/>
          </a:xfrm>
          <a:prstGeom prst="rect">
            <a:avLst/>
          </a:prstGeom>
        </p:spPr>
        <p:txBody>
          <a:bodyPr vert="horz" lIns="90028" tIns="45015" rIns="90028" bIns="45015" rtlCol="0"/>
          <a:lstStyle>
            <a:lvl1pPr algn="r">
              <a:defRPr sz="1200" b="0" i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0660"/>
            <a:ext cx="3038145" cy="464205"/>
          </a:xfrm>
          <a:prstGeom prst="rect">
            <a:avLst/>
          </a:prstGeom>
        </p:spPr>
        <p:txBody>
          <a:bodyPr vert="horz" lIns="90028" tIns="45015" rIns="90028" bIns="45015" rtlCol="0" anchor="b"/>
          <a:lstStyle>
            <a:lvl1pPr algn="l">
              <a:defRPr sz="1200" b="0" i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5" y="8830660"/>
            <a:ext cx="3038145" cy="464205"/>
          </a:xfrm>
          <a:prstGeom prst="rect">
            <a:avLst/>
          </a:prstGeom>
        </p:spPr>
        <p:txBody>
          <a:bodyPr vert="horz" lIns="90028" tIns="45015" rIns="90028" bIns="45015" rtlCol="0" anchor="b"/>
          <a:lstStyle>
            <a:lvl1pPr algn="r">
              <a:defRPr sz="1200" b="0" i="0"/>
            </a:lvl1pPr>
          </a:lstStyle>
          <a:p>
            <a:pPr>
              <a:defRPr/>
            </a:pPr>
            <a:fld id="{1CFCAA2E-AC01-4F2A-9B8A-08BB9A58B0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905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145" cy="464205"/>
          </a:xfrm>
          <a:prstGeom prst="rect">
            <a:avLst/>
          </a:prstGeom>
        </p:spPr>
        <p:txBody>
          <a:bodyPr vert="horz" lIns="92801" tIns="46400" rIns="92801" bIns="4640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5" y="2"/>
            <a:ext cx="3038145" cy="464205"/>
          </a:xfrm>
          <a:prstGeom prst="rect">
            <a:avLst/>
          </a:prstGeom>
        </p:spPr>
        <p:txBody>
          <a:bodyPr vert="horz" lIns="92801" tIns="46400" rIns="92801" bIns="4640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i="0">
                <a:latin typeface="+mn-lt"/>
              </a:defRPr>
            </a:lvl1pPr>
          </a:lstStyle>
          <a:p>
            <a:pPr>
              <a:defRPr/>
            </a:pPr>
            <a:fld id="{56016087-0EE4-4AAF-A419-7A18749DE821}" type="datetimeFigureOut">
              <a:rPr lang="en-US"/>
              <a:pPr>
                <a:defRPr/>
              </a:pPr>
              <a:t>5/4/2020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01" tIns="46400" rIns="92801" bIns="4640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6" y="4416100"/>
            <a:ext cx="5607711" cy="4182457"/>
          </a:xfrm>
          <a:prstGeom prst="rect">
            <a:avLst/>
          </a:prstGeom>
        </p:spPr>
        <p:txBody>
          <a:bodyPr vert="horz" lIns="92801" tIns="46400" rIns="92801" bIns="4640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30660"/>
            <a:ext cx="3038145" cy="464205"/>
          </a:xfrm>
          <a:prstGeom prst="rect">
            <a:avLst/>
          </a:prstGeom>
        </p:spPr>
        <p:txBody>
          <a:bodyPr vert="horz" lIns="92801" tIns="46400" rIns="92801" bIns="4640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5" y="8830660"/>
            <a:ext cx="3038145" cy="464205"/>
          </a:xfrm>
          <a:prstGeom prst="rect">
            <a:avLst/>
          </a:prstGeom>
        </p:spPr>
        <p:txBody>
          <a:bodyPr vert="horz" lIns="92801" tIns="46400" rIns="92801" bIns="4640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i="0">
                <a:latin typeface="+mn-lt"/>
              </a:defRPr>
            </a:lvl1pPr>
          </a:lstStyle>
          <a:p>
            <a:pPr>
              <a:defRPr/>
            </a:pPr>
            <a:fld id="{63965897-980B-44F3-B1BF-0C88CE58A9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17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467361" y="4426859"/>
            <a:ext cx="6104890" cy="4574419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3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6353936" y="8707691"/>
            <a:ext cx="436629" cy="293587"/>
          </a:xfrm>
        </p:spPr>
        <p:txBody>
          <a:bodyPr/>
          <a:lstStyle/>
          <a:p>
            <a:pPr>
              <a:defRPr/>
            </a:pPr>
            <a:fld id="{022E5E03-09D5-4CFD-9DF8-99D7A654913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372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965897-980B-44F3-B1BF-0C88CE58A9B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210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965897-980B-44F3-B1BF-0C88CE58A9B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808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6200" y="4724400"/>
            <a:ext cx="6553200" cy="3505200"/>
          </a:xfrm>
        </p:spPr>
        <p:txBody>
          <a:bodyPr>
            <a:normAutofit/>
          </a:bodyPr>
          <a:lstStyle/>
          <a:p>
            <a:endParaRPr lang="en-US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05200" y="8291492"/>
            <a:ext cx="3038145" cy="464205"/>
          </a:xfrm>
        </p:spPr>
        <p:txBody>
          <a:bodyPr/>
          <a:lstStyle/>
          <a:p>
            <a:pPr>
              <a:defRPr/>
            </a:pPr>
            <a:fld id="{63965897-980B-44F3-B1BF-0C88CE58A9B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33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98382C-C80A-4FCC-A177-1901E799A331}" type="datetimeFigureOut">
              <a:rPr lang="en-US" smtClean="0"/>
              <a:pPr>
                <a:defRPr/>
              </a:pPr>
              <a:t>5/4/2020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2AC90-4CA8-40F9-BB64-81D3156A498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025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3"/>
            <a:ext cx="4011084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2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1"/>
            <a:ext cx="4011084" cy="46905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82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72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3833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868"/>
            <a:ext cx="7315200" cy="8043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64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49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5168"/>
            <a:ext cx="2743200" cy="5850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5168"/>
            <a:ext cx="8026400" cy="585046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84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1486"/>
            <a:ext cx="10363200" cy="14689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52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38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31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185"/>
            <a:ext cx="10363200" cy="15007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9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55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4585"/>
            <a:ext cx="5386917" cy="6413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5934"/>
            <a:ext cx="5386917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4585"/>
            <a:ext cx="5389033" cy="6413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5934"/>
            <a:ext cx="5389033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781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9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06B5EB-B8FF-4D53-BF29-7DA124DB62D2}" type="datetimeFigureOut">
              <a:rPr lang="en-US" smtClean="0"/>
              <a:pPr>
                <a:defRPr/>
              </a:pPr>
              <a:t>5/4/2020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B3D775-81BB-4AE0-BB15-C105078F477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2361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337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3"/>
            <a:ext cx="4011084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2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1"/>
            <a:ext cx="4011084" cy="46905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45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72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3833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868"/>
            <a:ext cx="7315200" cy="8043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59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35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5168"/>
            <a:ext cx="2743200" cy="5850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5168"/>
            <a:ext cx="8026400" cy="585046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353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98382C-C80A-4FCC-A177-1901E799A331}" type="datetimeFigureOut">
              <a:rPr lang="en-US" smtClean="0"/>
              <a:pPr>
                <a:defRPr/>
              </a:pPr>
              <a:t>5/4/2020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2AC90-4CA8-40F9-BB64-81D3156A498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3726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06B5EB-B8FF-4D53-BF29-7DA124DB62D2}" type="datetimeFigureOut">
              <a:rPr lang="en-US" smtClean="0"/>
              <a:pPr>
                <a:defRPr/>
              </a:pPr>
              <a:t>5/4/2020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B3D775-81BB-4AE0-BB15-C105078F477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0753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97F8D6-B8C4-409C-803D-8F7483C1538F}" type="datetimeFigureOut">
              <a:rPr lang="en-US" smtClean="0"/>
              <a:pPr>
                <a:defRPr/>
              </a:pPr>
              <a:t>5/4/2020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49026-0FE6-42B1-8C07-2FA4E3ADB63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1152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3A99AE-EADB-4B78-B359-A76A0DA35B31}" type="datetimeFigureOut">
              <a:rPr lang="en-US" smtClean="0"/>
              <a:pPr>
                <a:defRPr/>
              </a:pPr>
              <a:t>5/4/2020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A58642-C867-447E-97BA-9B46D99E875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8246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Heading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02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97F8D6-B8C4-409C-803D-8F7483C1538F}" type="datetimeFigureOut">
              <a:rPr lang="en-US" smtClean="0"/>
              <a:pPr>
                <a:defRPr/>
              </a:pPr>
              <a:t>5/4/2020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49026-0FE6-42B1-8C07-2FA4E3ADB63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7527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59037"/>
            <a:ext cx="5384800" cy="4525433"/>
          </a:xfrm>
        </p:spPr>
        <p:txBody>
          <a:bodyPr>
            <a:normAutofit/>
          </a:bodyPr>
          <a:lstStyle>
            <a:lvl1pPr>
              <a:defRPr sz="2667">
                <a:latin typeface="Arial"/>
                <a:cs typeface="Arial"/>
              </a:defRPr>
            </a:lvl1pPr>
            <a:lvl2pPr>
              <a:defRPr sz="2667">
                <a:latin typeface="Arial"/>
                <a:cs typeface="Arial"/>
              </a:defRPr>
            </a:lvl2pPr>
            <a:lvl3pPr>
              <a:defRPr sz="2667">
                <a:latin typeface="Arial"/>
                <a:cs typeface="Arial"/>
              </a:defRPr>
            </a:lvl3pPr>
            <a:lvl4pPr>
              <a:defRPr sz="2667">
                <a:latin typeface="Arial"/>
                <a:cs typeface="Arial"/>
              </a:defRPr>
            </a:lvl4pPr>
            <a:lvl5pPr>
              <a:defRPr sz="2667">
                <a:latin typeface="Arial"/>
                <a:cs typeface="Arial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59037"/>
            <a:ext cx="5384800" cy="4525433"/>
          </a:xfrm>
        </p:spPr>
        <p:txBody>
          <a:bodyPr/>
          <a:lstStyle>
            <a:lvl1pPr marL="0" indent="0">
              <a:buNone/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016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534584"/>
            <a:ext cx="5386917" cy="641349"/>
          </a:xfrm>
        </p:spPr>
        <p:txBody>
          <a:bodyPr anchor="b"/>
          <a:lstStyle>
            <a:lvl1pPr marL="0" indent="0">
              <a:buNone/>
              <a:defRPr sz="3200" b="1">
                <a:latin typeface="Arial"/>
                <a:cs typeface="Arial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Subheading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5934"/>
            <a:ext cx="5386917" cy="3949700"/>
          </a:xfrm>
        </p:spPr>
        <p:txBody>
          <a:bodyPr>
            <a:normAutofit/>
          </a:bodyPr>
          <a:lstStyle>
            <a:lvl1pPr>
              <a:defRPr sz="24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534584"/>
            <a:ext cx="5389033" cy="641349"/>
          </a:xfrm>
        </p:spPr>
        <p:txBody>
          <a:bodyPr anchor="b"/>
          <a:lstStyle>
            <a:lvl1pPr marL="0" indent="0">
              <a:buNone/>
              <a:defRPr sz="3200" b="1">
                <a:latin typeface="Arial"/>
                <a:cs typeface="Arial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 smtClean="0"/>
              <a:t>Subheading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5934"/>
            <a:ext cx="5389033" cy="3949700"/>
          </a:xfrm>
        </p:spPr>
        <p:txBody>
          <a:bodyPr>
            <a:normAutofit/>
          </a:bodyPr>
          <a:lstStyle>
            <a:lvl1pPr>
              <a:defRPr sz="24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513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775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935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2"/>
            <a:ext cx="4011084" cy="116204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258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469053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372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72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3833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867"/>
            <a:ext cx="7315200" cy="80433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62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853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5167"/>
            <a:ext cx="2743200" cy="5850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5167"/>
            <a:ext cx="8026400" cy="585046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640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1485"/>
            <a:ext cx="10363200" cy="14689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827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3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3A99AE-EADB-4B78-B359-A76A0DA35B31}" type="datetimeFigureOut">
              <a:rPr lang="en-US" smtClean="0"/>
              <a:pPr>
                <a:defRPr/>
              </a:pPr>
              <a:t>5/4/2020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A58642-C867-447E-97BA-9B46D99E875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7808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3133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185"/>
            <a:ext cx="10363200" cy="1500716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849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43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43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113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4584"/>
            <a:ext cx="5386917" cy="6413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5934"/>
            <a:ext cx="5386917" cy="39497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4584"/>
            <a:ext cx="5389033" cy="6413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5934"/>
            <a:ext cx="5389033" cy="39497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74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60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2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2"/>
            <a:ext cx="4011084" cy="116204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258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469053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163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72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3833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867"/>
            <a:ext cx="7315200" cy="80433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807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917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5167"/>
            <a:ext cx="2743200" cy="58504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5167"/>
            <a:ext cx="8026400" cy="585046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6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Heading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2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59038"/>
            <a:ext cx="5384800" cy="4525433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59038"/>
            <a:ext cx="5384800" cy="4525433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4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534585"/>
            <a:ext cx="5386917" cy="641349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5934"/>
            <a:ext cx="5386917" cy="3949700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9" y="1534585"/>
            <a:ext cx="5389033" cy="641349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5934"/>
            <a:ext cx="5389033" cy="3949700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7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63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2.jp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E98382C-C80A-4FCC-A177-1901E799A331}" type="datetimeFigureOut">
              <a:rPr lang="en-US" smtClean="0"/>
              <a:pPr>
                <a:defRPr/>
              </a:pPr>
              <a:t>5/4/2020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272AC90-4CA8-40F9-BB64-81D3156A498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4309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5766" y="0"/>
            <a:ext cx="12237767" cy="1600200"/>
          </a:xfrm>
          <a:prstGeom prst="rect">
            <a:avLst/>
          </a:prstGeom>
          <a:solidFill>
            <a:srgbClr val="100E4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59038"/>
            <a:ext cx="109728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0CA21-89C5-A040-B01E-D208A7FA3D8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6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56F7-E2D5-EF4D-B3EB-3635D9B80BF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4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E98382C-C80A-4FCC-A177-1901E799A331}" type="datetimeFigureOut">
              <a:rPr lang="en-US" smtClean="0"/>
              <a:pPr>
                <a:defRPr/>
              </a:pPr>
              <a:t>5/4/2020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272AC90-4CA8-40F9-BB64-81D3156A498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55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2133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2133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133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133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133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5766" y="0"/>
            <a:ext cx="12237767" cy="1600200"/>
          </a:xfrm>
          <a:prstGeom prst="rect">
            <a:avLst/>
          </a:prstGeom>
          <a:solidFill>
            <a:srgbClr val="100E2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59037"/>
            <a:ext cx="109728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0CA21-89C5-A040-B01E-D208A7FA3D8D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3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</p:sldLayoutIdLst>
  <p:txStyles>
    <p:titleStyle>
      <a:lvl1pPr algn="l" defTabSz="609585" rtl="0" eaLnBrk="1" latinLnBrk="0" hangingPunct="1">
        <a:spcBef>
          <a:spcPct val="0"/>
        </a:spcBef>
        <a:buNone/>
        <a:defRPr sz="5867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2133" kern="1200">
          <a:solidFill>
            <a:schemeClr val="tx1"/>
          </a:solidFill>
          <a:latin typeface="Arial"/>
          <a:ea typeface="+mn-ea"/>
          <a:cs typeface="Arial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2133" kern="1200">
          <a:solidFill>
            <a:schemeClr val="tx1"/>
          </a:solidFill>
          <a:latin typeface="Arial"/>
          <a:ea typeface="+mn-ea"/>
          <a:cs typeface="Arial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133" kern="1200">
          <a:solidFill>
            <a:schemeClr val="tx1"/>
          </a:solidFill>
          <a:latin typeface="Arial"/>
          <a:ea typeface="+mn-ea"/>
          <a:cs typeface="Arial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133" kern="1200">
          <a:solidFill>
            <a:schemeClr val="tx1"/>
          </a:solidFill>
          <a:latin typeface="Arial"/>
          <a:ea typeface="+mn-ea"/>
          <a:cs typeface="Arial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133" kern="1200">
          <a:solidFill>
            <a:schemeClr val="tx1"/>
          </a:solidFill>
          <a:latin typeface="Arial"/>
          <a:ea typeface="+mn-ea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56F7-E2D5-EF4D-B3EB-3635D9B80BF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51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ubtitle 2"/>
          <p:cNvSpPr>
            <a:spLocks noGrp="1"/>
          </p:cNvSpPr>
          <p:nvPr>
            <p:ph type="subTitle" idx="4294967295"/>
          </p:nvPr>
        </p:nvSpPr>
        <p:spPr>
          <a:xfrm>
            <a:off x="1598612" y="838200"/>
            <a:ext cx="9221788" cy="4953000"/>
          </a:xfrm>
        </p:spPr>
        <p:txBody>
          <a:bodyPr vert="horz" lIns="91440" tIns="0" rIns="45720" bIns="0" rtlCol="0" anchor="ctr"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0066"/>
                </a:solidFill>
              </a:rPr>
              <a:t>2019-2020 Annual Report on Retention and Financial Aid</a:t>
            </a:r>
            <a:endParaRPr lang="en-US" sz="4000" b="1" dirty="0">
              <a:solidFill>
                <a:srgbClr val="000066"/>
              </a:solidFill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000066"/>
                </a:solidFill>
              </a:rPr>
              <a:t>University Senate</a:t>
            </a:r>
          </a:p>
          <a:p>
            <a:pPr marL="0" indent="0" algn="ctr">
              <a:buNone/>
            </a:pPr>
            <a:endParaRPr lang="en-US" sz="2400" b="1" dirty="0" smtClean="0">
              <a:solidFill>
                <a:srgbClr val="000066"/>
              </a:solidFill>
            </a:endParaRPr>
          </a:p>
          <a:p>
            <a:pPr marL="0" indent="0" algn="ctr">
              <a:buNone/>
            </a:pPr>
            <a:r>
              <a:rPr lang="en-US" sz="2000" b="1" dirty="0" smtClean="0">
                <a:solidFill>
                  <a:srgbClr val="000066"/>
                </a:solidFill>
              </a:rPr>
              <a:t>May 4, 2020</a:t>
            </a:r>
            <a:endParaRPr lang="en-US" sz="2000" b="1" dirty="0">
              <a:solidFill>
                <a:srgbClr val="000066"/>
              </a:solidFill>
            </a:endParaRPr>
          </a:p>
          <a:p>
            <a:pPr marL="0" indent="0" algn="ctr">
              <a:buNone/>
            </a:pPr>
            <a:endParaRPr lang="en-US" sz="2400" b="1" dirty="0">
              <a:solidFill>
                <a:srgbClr val="000066"/>
              </a:solidFill>
            </a:endParaRPr>
          </a:p>
          <a:p>
            <a:pPr marL="0" indent="0" algn="ctr">
              <a:buNone/>
            </a:pPr>
            <a:r>
              <a:rPr lang="en-US" sz="1900" b="1" dirty="0" smtClean="0">
                <a:solidFill>
                  <a:srgbClr val="000066"/>
                </a:solidFill>
              </a:rPr>
              <a:t>Nathan </a:t>
            </a:r>
            <a:r>
              <a:rPr lang="en-US" sz="1900" b="1" dirty="0">
                <a:solidFill>
                  <a:srgbClr val="000066"/>
                </a:solidFill>
              </a:rPr>
              <a:t>Fuerst, Vice President</a:t>
            </a:r>
          </a:p>
          <a:p>
            <a:pPr marL="0" indent="0" algn="ctr">
              <a:buNone/>
            </a:pPr>
            <a:r>
              <a:rPr lang="en-US" sz="1900" b="1" dirty="0">
                <a:solidFill>
                  <a:srgbClr val="000066"/>
                </a:solidFill>
              </a:rPr>
              <a:t>Division of Enrollment Planning &amp; Management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2"/>
                </a:solidFill>
                <a:latin typeface="+mn-lt"/>
              </a:rPr>
              <a:t>Retention &amp; Graduation Highlights</a:t>
            </a:r>
            <a:endParaRPr lang="en-US" sz="4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17639"/>
            <a:ext cx="110490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UConn ranks among best publics for </a:t>
            </a:r>
            <a:r>
              <a:rPr lang="en-US" b="1" dirty="0" smtClean="0">
                <a:solidFill>
                  <a:srgbClr val="FF0000"/>
                </a:solidFill>
              </a:rPr>
              <a:t>Storrs First Year</a:t>
            </a:r>
            <a:r>
              <a:rPr lang="en-US" b="1" dirty="0" smtClean="0"/>
              <a:t> </a:t>
            </a:r>
            <a:r>
              <a:rPr lang="en-US" dirty="0" smtClean="0"/>
              <a:t>rates (</a:t>
            </a:r>
            <a:r>
              <a:rPr lang="en-US" i="1" dirty="0" smtClean="0"/>
              <a:t>Fall 2019 Statistics)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Areas of </a:t>
            </a:r>
            <a:r>
              <a:rPr lang="en-US" b="1" dirty="0" smtClean="0">
                <a:solidFill>
                  <a:srgbClr val="FF0000"/>
                </a:solidFill>
              </a:rPr>
              <a:t>achievement gaps</a:t>
            </a:r>
            <a:r>
              <a:rPr lang="en-US" dirty="0" smtClean="0"/>
              <a:t> include:</a:t>
            </a:r>
          </a:p>
          <a:p>
            <a:pPr lvl="2"/>
            <a:r>
              <a:rPr lang="en-US" dirty="0" smtClean="0"/>
              <a:t>Underrepresented Minority students – Progress for half of key statistics</a:t>
            </a:r>
          </a:p>
          <a:p>
            <a:pPr lvl="2"/>
            <a:r>
              <a:rPr lang="en-US" dirty="0" smtClean="0"/>
              <a:t>Out of State and International students – Progress across nearly all key statistics</a:t>
            </a:r>
          </a:p>
          <a:p>
            <a:pPr lvl="2"/>
            <a:r>
              <a:rPr lang="en-US" dirty="0" smtClean="0"/>
              <a:t>First Generation students – No Change </a:t>
            </a:r>
          </a:p>
          <a:p>
            <a:pPr lvl="2"/>
            <a:r>
              <a:rPr lang="en-US" dirty="0" smtClean="0"/>
              <a:t>Male students – Progress across half of the key statistics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>
                <a:solidFill>
                  <a:srgbClr val="FF0000"/>
                </a:solidFill>
              </a:rPr>
              <a:t>Regional </a:t>
            </a:r>
            <a:r>
              <a:rPr lang="en-US" b="1" dirty="0" smtClean="0">
                <a:solidFill>
                  <a:srgbClr val="FF0000"/>
                </a:solidFill>
              </a:rPr>
              <a:t>Campuses</a:t>
            </a:r>
            <a:r>
              <a:rPr lang="en-US" b="1" dirty="0" smtClean="0"/>
              <a:t> </a:t>
            </a:r>
            <a:r>
              <a:rPr lang="en-US" dirty="0" smtClean="0"/>
              <a:t>six year graduation rates improved 10 points in 5 years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Transfer student</a:t>
            </a:r>
            <a:r>
              <a:rPr lang="en-US" dirty="0" smtClean="0"/>
              <a:t> completion rates are high relative to national trends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6096000"/>
            <a:ext cx="7162801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100" b="1" dirty="0" smtClean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i="1" dirty="0" smtClean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en-US" sz="1400" i="1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Office of </a:t>
            </a:r>
            <a:r>
              <a:rPr lang="en-US" sz="1400" i="1" dirty="0" smtClean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Institutional Research &amp; Effectiveness</a:t>
            </a:r>
            <a:endParaRPr lang="en-US" sz="1400" i="1" dirty="0"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09600" y="2584759"/>
            <a:ext cx="1904742" cy="411161"/>
          </a:xfrm>
          <a:prstGeom prst="rightArrow">
            <a:avLst>
              <a:gd name="adj1" fmla="val 58554"/>
              <a:gd name="adj2" fmla="val 84215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Record!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342" y="1847980"/>
            <a:ext cx="6096258" cy="188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27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2"/>
                </a:solidFill>
                <a:latin typeface="+mn-lt"/>
              </a:rPr>
              <a:t>R&amp;G Taskforce Activity </a:t>
            </a:r>
            <a:endParaRPr lang="en-US" sz="4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Restructure of R&amp;G Taskforce</a:t>
            </a:r>
          </a:p>
          <a:p>
            <a:pPr lvl="1"/>
            <a:r>
              <a:rPr lang="en-US" sz="2800" dirty="0" smtClean="0"/>
              <a:t>Executive Committee</a:t>
            </a:r>
          </a:p>
          <a:p>
            <a:pPr lvl="1"/>
            <a:r>
              <a:rPr lang="en-US" sz="2800" dirty="0" smtClean="0"/>
              <a:t>Student Engagement Committee</a:t>
            </a:r>
          </a:p>
          <a:p>
            <a:pPr lvl="1"/>
            <a:r>
              <a:rPr lang="en-US" sz="2800" dirty="0" smtClean="0"/>
              <a:t>Research Committee</a:t>
            </a:r>
          </a:p>
          <a:p>
            <a:pPr lvl="1"/>
            <a:r>
              <a:rPr lang="en-US" sz="2800" dirty="0" smtClean="0"/>
              <a:t>Undergraduate Enrollment &amp; Fiscal Services Committee</a:t>
            </a:r>
          </a:p>
          <a:p>
            <a:pPr marL="609585" lvl="1" indent="0">
              <a:buNone/>
            </a:pPr>
            <a:endParaRPr lang="en-US" sz="2800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Joint Taskforce Summits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Retention Leadership Dashboard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89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 smtClean="0">
                <a:solidFill>
                  <a:schemeClr val="tx2"/>
                </a:solidFill>
                <a:latin typeface="+mn-lt"/>
              </a:rPr>
              <a:t>2019 R&amp;G Strategic Plan</a:t>
            </a:r>
            <a:br>
              <a:rPr lang="en-US" sz="4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2800" dirty="0" smtClean="0">
                <a:solidFill>
                  <a:schemeClr val="tx2"/>
                </a:solidFill>
                <a:latin typeface="+mn-lt"/>
              </a:rPr>
              <a:t>Summary of Strategies and Progress Update</a:t>
            </a:r>
            <a:endParaRPr lang="en-US" sz="4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799"/>
            <a:ext cx="11049000" cy="429736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Create Data Rich Environment</a:t>
            </a:r>
            <a:endParaRPr lang="en-US" sz="2400" b="1" dirty="0">
              <a:solidFill>
                <a:srgbClr val="FF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3 of 3 Actions Complete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Create and Scale Actionable Analyses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1</a:t>
            </a:r>
            <a:r>
              <a:rPr lang="en-US" sz="2400" dirty="0" smtClean="0"/>
              <a:t> of 3 Actions Complete, Progress ongoing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 Reinforce Enrollment Intervention Points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1 of 2 Actions Complete, Progress ongoing</a:t>
            </a:r>
          </a:p>
        </p:txBody>
      </p:sp>
    </p:spTree>
    <p:extLst>
      <p:ext uri="{BB962C8B-B14F-4D97-AF65-F5344CB8AC3E}">
        <p14:creationId xmlns:p14="http://schemas.microsoft.com/office/powerpoint/2010/main" val="197664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tx2"/>
                </a:solidFill>
                <a:latin typeface="+mn-lt"/>
              </a:rPr>
              <a:t>Financial Aid</a:t>
            </a:r>
            <a:br>
              <a:rPr lang="en-US" sz="4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2800" dirty="0" smtClean="0">
                <a:solidFill>
                  <a:schemeClr val="tx2"/>
                </a:solidFill>
                <a:latin typeface="+mn-lt"/>
              </a:rPr>
              <a:t>Covering Financial Need</a:t>
            </a:r>
            <a:endParaRPr lang="en-US" sz="4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5960" y="1730376"/>
            <a:ext cx="580644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Undergraduate students present gross financial need of $325M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45%</a:t>
            </a:r>
            <a:r>
              <a:rPr lang="en-US" dirty="0" smtClean="0"/>
              <a:t> of gross financial need is met with </a:t>
            </a:r>
            <a:r>
              <a:rPr lang="en-US" b="1" dirty="0" smtClean="0"/>
              <a:t>gift aid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Students cover an additional 28% with self help, including </a:t>
            </a:r>
            <a:r>
              <a:rPr lang="en-US" b="1" dirty="0" smtClean="0"/>
              <a:t>loans</a:t>
            </a:r>
            <a:r>
              <a:rPr lang="en-US" dirty="0" smtClean="0"/>
              <a:t> and a small amount of </a:t>
            </a:r>
            <a:r>
              <a:rPr lang="en-US" b="1" dirty="0" smtClean="0"/>
              <a:t>work study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Remaining unmet need </a:t>
            </a:r>
            <a:r>
              <a:rPr lang="en-US" dirty="0" smtClean="0"/>
              <a:t>is 27% </a:t>
            </a:r>
            <a:br>
              <a:rPr lang="en-US" dirty="0" smtClean="0"/>
            </a:br>
            <a:r>
              <a:rPr lang="en-US" dirty="0" smtClean="0"/>
              <a:t>Students make up through a variety of means:</a:t>
            </a:r>
          </a:p>
          <a:p>
            <a:pPr lvl="1"/>
            <a:r>
              <a:rPr lang="en-US" dirty="0" smtClean="0"/>
              <a:t>College Savings Plans</a:t>
            </a:r>
          </a:p>
          <a:p>
            <a:pPr lvl="1"/>
            <a:r>
              <a:rPr lang="en-US" dirty="0" smtClean="0"/>
              <a:t>Personal payments</a:t>
            </a:r>
          </a:p>
          <a:p>
            <a:pPr lvl="1"/>
            <a:r>
              <a:rPr lang="en-US" dirty="0" smtClean="0"/>
              <a:t>Other outside assistance 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7067402"/>
              </p:ext>
            </p:extLst>
          </p:nvPr>
        </p:nvGraphicFramePr>
        <p:xfrm>
          <a:off x="152400" y="1509398"/>
          <a:ext cx="6225540" cy="4967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14760" y="182880"/>
            <a:ext cx="83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FY19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386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514600"/>
            <a:ext cx="9144000" cy="6858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QUESTIONS? </a:t>
            </a:r>
            <a:endParaRPr lang="en-US" sz="5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912724" y="6333566"/>
            <a:ext cx="381000" cy="304800"/>
          </a:xfrm>
        </p:spPr>
        <p:txBody>
          <a:bodyPr/>
          <a:lstStyle/>
          <a:p>
            <a:pPr>
              <a:defRPr/>
            </a:pPr>
            <a:r>
              <a:rPr lang="en-US" sz="1000" dirty="0">
                <a:solidFill>
                  <a:srgbClr val="000066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7942634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-oakleaf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white-oakleaf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blue-oakleaf-wideformat-temp</Template>
  <TotalTime>11471</TotalTime>
  <Words>141</Words>
  <Application>Microsoft Office PowerPoint</Application>
  <PresentationFormat>Widescreen</PresentationFormat>
  <Paragraphs>59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blue-oakleaf-template</vt:lpstr>
      <vt:lpstr>1_Custom Design</vt:lpstr>
      <vt:lpstr>Custom Design</vt:lpstr>
      <vt:lpstr>white-oakleaf-template</vt:lpstr>
      <vt:lpstr>2_Custom Design</vt:lpstr>
      <vt:lpstr>3_Custom Design</vt:lpstr>
      <vt:lpstr>PowerPoint Presentation</vt:lpstr>
      <vt:lpstr>Retention &amp; Graduation Highlights</vt:lpstr>
      <vt:lpstr>R&amp;G Taskforce Activity </vt:lpstr>
      <vt:lpstr>2019 R&amp;G Strategic Plan Summary of Strategies and Progress Update</vt:lpstr>
      <vt:lpstr>Financial Aid Covering Financial Need</vt:lpstr>
      <vt:lpstr>QUESTIONS? </vt:lpstr>
    </vt:vector>
  </TitlesOfParts>
  <Company>UCONN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Reka Wrynn</dc:creator>
  <cp:lastModifiedBy>Galli, Cheryl</cp:lastModifiedBy>
  <cp:revision>525</cp:revision>
  <cp:lastPrinted>2018-04-12T14:12:11Z</cp:lastPrinted>
  <dcterms:created xsi:type="dcterms:W3CDTF">2007-09-20T13:04:48Z</dcterms:created>
  <dcterms:modified xsi:type="dcterms:W3CDTF">2020-05-04T15:14:03Z</dcterms:modified>
  <cp:contentStatus/>
</cp:coreProperties>
</file>