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9" r:id="rId4"/>
    <p:sldId id="260" r:id="rId5"/>
    <p:sldId id="268" r:id="rId6"/>
    <p:sldId id="271" r:id="rId7"/>
    <p:sldId id="265" r:id="rId8"/>
    <p:sldId id="272" r:id="rId9"/>
    <p:sldId id="266" r:id="rId10"/>
    <p:sldId id="273" r:id="rId11"/>
    <p:sldId id="275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25B5B7C-4E52-4E6E-B6FE-56AE744AE3D2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42A588-2C50-4F67-8554-9865499F4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A588-2C50-4F67-8554-9865499F46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A588-2C50-4F67-8554-9865499F46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6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A588-2C50-4F67-8554-9865499F46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8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A588-2C50-4F67-8554-9865499F46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130C-ED2F-47AD-A744-3341C9D2166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3C1-2630-440A-BA42-EA66DBADD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130C-ED2F-47AD-A744-3341C9D2166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43C1-2630-440A-BA42-EA66DBADD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6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4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130C-ED2F-47AD-A744-3341C9D2166B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43C1-2630-440A-BA42-EA66DBADD6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Division of Athletics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December 2020 Senate Meeting</a:t>
            </a:r>
          </a:p>
          <a:p>
            <a:r>
              <a:rPr lang="en-US" sz="4000" dirty="0"/>
              <a:t>David Benedict</a:t>
            </a:r>
          </a:p>
        </p:txBody>
      </p:sp>
    </p:spTree>
    <p:extLst>
      <p:ext uri="{BB962C8B-B14F-4D97-AF65-F5344CB8AC3E}">
        <p14:creationId xmlns:p14="http://schemas.microsoft.com/office/powerpoint/2010/main" val="279544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CD64-CC55-4A02-928F-87B29046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– Athletes Impacted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3BE3-7464-41BA-B433-698BACB3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2"/>
            <a:ext cx="11431712" cy="3851095"/>
          </a:xfrm>
        </p:spPr>
        <p:txBody>
          <a:bodyPr>
            <a:normAutofit/>
          </a:bodyPr>
          <a:lstStyle/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scholarship commitments will be honored through undergraduate graduation.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will be able to compete in 2020-2021.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support and assist student-athletes interested in the transfer process.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access to all student-athlete support services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194"/>
            <a:ext cx="10972800" cy="805389"/>
          </a:xfrm>
        </p:spPr>
        <p:txBody>
          <a:bodyPr/>
          <a:lstStyle/>
          <a:p>
            <a:r>
              <a:rPr lang="en-US" b="1" dirty="0"/>
              <a:t>Near Completion of Stadia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518191"/>
            <a:ext cx="10346267" cy="4768837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AABE4-B270-47A5-8D07-EA1095EAE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/>
        </p:blipFill>
        <p:spPr>
          <a:xfrm>
            <a:off x="6096000" y="1248832"/>
            <a:ext cx="6038064" cy="4271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0D684-955E-4E46-8904-C55CAA034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/>
          <a:stretch/>
        </p:blipFill>
        <p:spPr>
          <a:xfrm>
            <a:off x="57936" y="1219378"/>
            <a:ext cx="5919531" cy="43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4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4" y="274639"/>
            <a:ext cx="1125705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Academic Excellence &amp; 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68837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3.25  </a:t>
            </a:r>
            <a:r>
              <a:rPr lang="en-US" sz="4000" dirty="0"/>
              <a:t>Average GPA among UConn’s 650 SA’s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32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18     </a:t>
            </a:r>
            <a:r>
              <a:rPr lang="en-US" sz="4000" dirty="0"/>
              <a:t>Teams have over an average 3.00 	 	       	   semester and cumulative GPA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32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1,400</a:t>
            </a:r>
            <a:r>
              <a:rPr lang="en-US" sz="4000" dirty="0"/>
              <a:t> Hours of community service work </a:t>
            </a:r>
            <a:r>
              <a:rPr lang="en-US" sz="2000" dirty="0"/>
              <a:t>(18-19) 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40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Note – The Office of Institutional Research and Effectiveness calculates data for us to report.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443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817"/>
            <a:ext cx="11229474" cy="1143000"/>
          </a:xfrm>
        </p:spPr>
        <p:txBody>
          <a:bodyPr>
            <a:normAutofit/>
          </a:bodyPr>
          <a:lstStyle/>
          <a:p>
            <a:r>
              <a:rPr lang="en-US" b="1" dirty="0"/>
              <a:t>Academic Progress Rate (APR)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4817"/>
            <a:ext cx="10972800" cy="5013789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5   	   </a:t>
            </a:r>
            <a:r>
              <a:rPr lang="en-US" sz="4000" dirty="0"/>
              <a:t>Teams awarded the NCAA’s Public		   Recognition Award 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dirty="0"/>
              <a:t>		– </a:t>
            </a:r>
            <a:r>
              <a:rPr lang="en-US" sz="2800" dirty="0"/>
              <a:t>Signifying Top 10 status in Academic Progress Rate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985</a:t>
            </a:r>
            <a:r>
              <a:rPr lang="en-US" sz="2800" dirty="0"/>
              <a:t>     </a:t>
            </a:r>
            <a:r>
              <a:rPr lang="en-US" sz="4000" dirty="0"/>
              <a:t>Athletics overall Academic Progress Rate 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</a:rPr>
              <a:t>12</a:t>
            </a:r>
            <a:r>
              <a:rPr lang="en-US" sz="2800" dirty="0"/>
              <a:t>        </a:t>
            </a:r>
            <a:r>
              <a:rPr lang="en-US" sz="4000" dirty="0"/>
              <a:t>Teams scored a perfect APR in 2018-19</a:t>
            </a:r>
            <a:endParaRPr lang="en-US" sz="20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0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dirty="0"/>
              <a:t>Latest APR scores that have been released are for the 2018-19 academic year</a:t>
            </a:r>
          </a:p>
        </p:txBody>
      </p:sp>
    </p:spTree>
    <p:extLst>
      <p:ext uri="{BB962C8B-B14F-4D97-AF65-F5344CB8AC3E}">
        <p14:creationId xmlns:p14="http://schemas.microsoft.com/office/powerpoint/2010/main" val="40686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Student-Athletes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913" y="1600202"/>
            <a:ext cx="10585528" cy="4525963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n-US" sz="4400" dirty="0"/>
              <a:t>Total Number of SA’s: </a:t>
            </a:r>
            <a:r>
              <a:rPr lang="en-US" sz="4400" b="1" dirty="0">
                <a:solidFill>
                  <a:srgbClr val="FF0000"/>
                </a:solidFill>
              </a:rPr>
              <a:t>609</a:t>
            </a:r>
          </a:p>
          <a:p>
            <a:pPr marL="0" indent="0" defTabSz="914400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3600" dirty="0"/>
              <a:t>Total Men: </a:t>
            </a:r>
            <a:r>
              <a:rPr lang="en-US" sz="3600" b="1" dirty="0">
                <a:solidFill>
                  <a:srgbClr val="FF0000"/>
                </a:solidFill>
              </a:rPr>
              <a:t>306</a:t>
            </a:r>
            <a:r>
              <a:rPr lang="en-US" sz="3600" dirty="0"/>
              <a:t>			Total Women: </a:t>
            </a:r>
            <a:r>
              <a:rPr lang="en-US" sz="3600" b="1" dirty="0">
                <a:solidFill>
                  <a:srgbClr val="FF0000"/>
                </a:solidFill>
              </a:rPr>
              <a:t>303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3600" dirty="0"/>
              <a:t>Scholarship: </a:t>
            </a:r>
            <a:r>
              <a:rPr lang="en-US" sz="3600" b="1" dirty="0">
                <a:solidFill>
                  <a:srgbClr val="FF0000"/>
                </a:solidFill>
              </a:rPr>
              <a:t>210</a:t>
            </a:r>
            <a:r>
              <a:rPr lang="en-US" sz="3600" dirty="0"/>
              <a:t>			Scholarship: </a:t>
            </a:r>
            <a:r>
              <a:rPr lang="en-US" sz="3600" b="1" dirty="0">
                <a:solidFill>
                  <a:srgbClr val="FF0000"/>
                </a:solidFill>
              </a:rPr>
              <a:t>216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3600" dirty="0"/>
              <a:t>Non-Scholarship: </a:t>
            </a:r>
            <a:r>
              <a:rPr lang="en-US" sz="3600" b="1" dirty="0">
                <a:solidFill>
                  <a:srgbClr val="FF0000"/>
                </a:solidFill>
              </a:rPr>
              <a:t>96</a:t>
            </a:r>
            <a:r>
              <a:rPr lang="en-US" sz="3600" dirty="0"/>
              <a:t>		Non-Scholarship: </a:t>
            </a:r>
            <a:r>
              <a:rPr lang="en-US" sz="3600" b="1" dirty="0">
                <a:solidFill>
                  <a:srgbClr val="FF0000"/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49950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67E7-2A21-4CDD-95B7-40C10672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506"/>
            <a:ext cx="10972800" cy="1143000"/>
          </a:xfrm>
        </p:spPr>
        <p:txBody>
          <a:bodyPr/>
          <a:lstStyle/>
          <a:p>
            <a:r>
              <a:rPr lang="en-US" b="1" dirty="0"/>
              <a:t>Athletics Budget Snapshot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64BFA4-95EA-4ADF-9997-7793C6EFF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079094"/>
            <a:ext cx="9480884" cy="49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D8A4-9C1A-4534-A3D6-B12BD961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160335"/>
            <a:ext cx="10972800" cy="982443"/>
          </a:xfrm>
        </p:spPr>
        <p:txBody>
          <a:bodyPr>
            <a:normAutofit/>
          </a:bodyPr>
          <a:lstStyle/>
          <a:p>
            <a:r>
              <a:rPr lang="en-US" b="1" dirty="0"/>
              <a:t>Athletics Fundraising Summary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DAD930-EA2B-4EED-AF28-CD99C743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506"/>
              </p:ext>
            </p:extLst>
          </p:nvPr>
        </p:nvGraphicFramePr>
        <p:xfrm>
          <a:off x="1781138" y="1475181"/>
          <a:ext cx="7177927" cy="3538305"/>
        </p:xfrm>
        <a:graphic>
          <a:graphicData uri="http://schemas.openxmlformats.org/drawingml/2006/table">
            <a:tbl>
              <a:tblPr/>
              <a:tblGrid>
                <a:gridCol w="1135285">
                  <a:extLst>
                    <a:ext uri="{9D8B030D-6E8A-4147-A177-3AD203B41FA5}">
                      <a16:colId xmlns:a16="http://schemas.microsoft.com/office/drawing/2014/main" val="24214786"/>
                    </a:ext>
                  </a:extLst>
                </a:gridCol>
                <a:gridCol w="3698830">
                  <a:extLst>
                    <a:ext uri="{9D8B030D-6E8A-4147-A177-3AD203B41FA5}">
                      <a16:colId xmlns:a16="http://schemas.microsoft.com/office/drawing/2014/main" val="900106571"/>
                    </a:ext>
                  </a:extLst>
                </a:gridCol>
                <a:gridCol w="2343812">
                  <a:extLst>
                    <a:ext uri="{9D8B030D-6E8A-4147-A177-3AD203B41FA5}">
                      <a16:colId xmlns:a16="http://schemas.microsoft.com/office/drawing/2014/main" val="208727296"/>
                    </a:ext>
                  </a:extLst>
                </a:gridCol>
              </a:tblGrid>
              <a:tr h="707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Raised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Donors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54622"/>
                  </a:ext>
                </a:extLst>
              </a:tr>
              <a:tr h="707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 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19082"/>
                  </a:ext>
                </a:extLst>
              </a:tr>
              <a:tr h="707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$10.3 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82970"/>
                  </a:ext>
                </a:extLst>
              </a:tr>
              <a:tr h="707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$14.3 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81776"/>
                  </a:ext>
                </a:extLst>
              </a:tr>
              <a:tr h="707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$26.4 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186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A78C16-BA27-4F8C-9A27-652F05B8794D}"/>
              </a:ext>
            </a:extLst>
          </p:cNvPr>
          <p:cNvSpPr txBox="1"/>
          <p:nvPr/>
        </p:nvSpPr>
        <p:spPr>
          <a:xfrm>
            <a:off x="1781138" y="5365598"/>
            <a:ext cx="828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2000" dirty="0"/>
              <a:t>Athletics has closed 13 $1MM gifts in the past 3 years. 28 total in history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90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0173"/>
            <a:ext cx="10972800" cy="1143000"/>
          </a:xfrm>
        </p:spPr>
        <p:txBody>
          <a:bodyPr/>
          <a:lstStyle/>
          <a:p>
            <a:r>
              <a:rPr lang="en-US" b="1" dirty="0"/>
              <a:t>Total Revenue Opportunities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41707"/>
              </p:ext>
            </p:extLst>
          </p:nvPr>
        </p:nvGraphicFramePr>
        <p:xfrm>
          <a:off x="585788" y="2074327"/>
          <a:ext cx="10585450" cy="22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725">
                  <a:extLst>
                    <a:ext uri="{9D8B030D-6E8A-4147-A177-3AD203B41FA5}">
                      <a16:colId xmlns:a16="http://schemas.microsoft.com/office/drawing/2014/main" val="958450050"/>
                    </a:ext>
                  </a:extLst>
                </a:gridCol>
                <a:gridCol w="5292725">
                  <a:extLst>
                    <a:ext uri="{9D8B030D-6E8A-4147-A177-3AD203B41FA5}">
                      <a16:colId xmlns:a16="http://schemas.microsoft.com/office/drawing/2014/main" val="4124825671"/>
                    </a:ext>
                  </a:extLst>
                </a:gridCol>
              </a:tblGrid>
              <a:tr h="552660">
                <a:tc>
                  <a:txBody>
                    <a:bodyPr/>
                    <a:lstStyle/>
                    <a:p>
                      <a:r>
                        <a:rPr lang="en-US" sz="3200" dirty="0"/>
                        <a:t>Source of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Amount</a:t>
                      </a:r>
                      <a:r>
                        <a:rPr lang="en-US" sz="3200" baseline="0" dirty="0"/>
                        <a:t> of Revenue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0491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r>
                        <a:rPr lang="en-US" sz="2400" dirty="0"/>
                        <a:t>Football Guarantee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$8.05 Million over 5 Years (FY22-FY26)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88511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r>
                        <a:rPr lang="en-US" sz="2400" dirty="0"/>
                        <a:t>Increased MBB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25387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r>
                        <a:rPr lang="en-US" sz="2400" dirty="0"/>
                        <a:t>Football TV Contract (CBS)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$500K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10152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5788" y="44636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1" dirty="0"/>
              <a:t>Total Revenue Opportunities Exceed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$9 Million</a:t>
            </a:r>
          </a:p>
        </p:txBody>
      </p:sp>
    </p:spTree>
    <p:extLst>
      <p:ext uri="{BB962C8B-B14F-4D97-AF65-F5344CB8AC3E}">
        <p14:creationId xmlns:p14="http://schemas.microsoft.com/office/powerpoint/2010/main" val="408584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BFA1-75F1-4FCD-A360-17A977C5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279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2020-2021 BB Season Ticket Holder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DC3640-3943-4302-989A-6F243FEED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45057"/>
              </p:ext>
            </p:extLst>
          </p:nvPr>
        </p:nvGraphicFramePr>
        <p:xfrm>
          <a:off x="129161" y="1325901"/>
          <a:ext cx="11933677" cy="4206197"/>
        </p:xfrm>
        <a:graphic>
          <a:graphicData uri="http://schemas.openxmlformats.org/drawingml/2006/table">
            <a:tbl>
              <a:tblPr firstRow="1" firstCol="1" bandRow="1"/>
              <a:tblGrid>
                <a:gridCol w="2950906">
                  <a:extLst>
                    <a:ext uri="{9D8B030D-6E8A-4147-A177-3AD203B41FA5}">
                      <a16:colId xmlns:a16="http://schemas.microsoft.com/office/drawing/2014/main" val="3873469666"/>
                    </a:ext>
                  </a:extLst>
                </a:gridCol>
                <a:gridCol w="1330629">
                  <a:extLst>
                    <a:ext uri="{9D8B030D-6E8A-4147-A177-3AD203B41FA5}">
                      <a16:colId xmlns:a16="http://schemas.microsoft.com/office/drawing/2014/main" val="3735129976"/>
                    </a:ext>
                  </a:extLst>
                </a:gridCol>
                <a:gridCol w="1119417">
                  <a:extLst>
                    <a:ext uri="{9D8B030D-6E8A-4147-A177-3AD203B41FA5}">
                      <a16:colId xmlns:a16="http://schemas.microsoft.com/office/drawing/2014/main" val="3070612163"/>
                    </a:ext>
                  </a:extLst>
                </a:gridCol>
                <a:gridCol w="1643428">
                  <a:extLst>
                    <a:ext uri="{9D8B030D-6E8A-4147-A177-3AD203B41FA5}">
                      <a16:colId xmlns:a16="http://schemas.microsoft.com/office/drawing/2014/main" val="3024447665"/>
                    </a:ext>
                  </a:extLst>
                </a:gridCol>
                <a:gridCol w="869979">
                  <a:extLst>
                    <a:ext uri="{9D8B030D-6E8A-4147-A177-3AD203B41FA5}">
                      <a16:colId xmlns:a16="http://schemas.microsoft.com/office/drawing/2014/main" val="467888511"/>
                    </a:ext>
                  </a:extLst>
                </a:gridCol>
                <a:gridCol w="1116671">
                  <a:extLst>
                    <a:ext uri="{9D8B030D-6E8A-4147-A177-3AD203B41FA5}">
                      <a16:colId xmlns:a16="http://schemas.microsoft.com/office/drawing/2014/main" val="3076862663"/>
                    </a:ext>
                  </a:extLst>
                </a:gridCol>
                <a:gridCol w="1143284">
                  <a:extLst>
                    <a:ext uri="{9D8B030D-6E8A-4147-A177-3AD203B41FA5}">
                      <a16:colId xmlns:a16="http://schemas.microsoft.com/office/drawing/2014/main" val="423976697"/>
                    </a:ext>
                  </a:extLst>
                </a:gridCol>
                <a:gridCol w="964601">
                  <a:extLst>
                    <a:ext uri="{9D8B030D-6E8A-4147-A177-3AD203B41FA5}">
                      <a16:colId xmlns:a16="http://schemas.microsoft.com/office/drawing/2014/main" val="3937682190"/>
                    </a:ext>
                  </a:extLst>
                </a:gridCol>
                <a:gridCol w="794762">
                  <a:extLst>
                    <a:ext uri="{9D8B030D-6E8A-4147-A177-3AD203B41FA5}">
                      <a16:colId xmlns:a16="http://schemas.microsoft.com/office/drawing/2014/main" val="3934481404"/>
                    </a:ext>
                  </a:extLst>
                </a:gridCol>
              </a:tblGrid>
              <a:tr h="573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Convert to Philanthropic Gift: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$1,431,143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44151"/>
                  </a:ext>
                </a:extLst>
              </a:tr>
              <a:tr h="354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Apply to 21-22 Season: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$1,257,740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43656"/>
                  </a:ext>
                </a:extLst>
              </a:tr>
              <a:tr h="138461"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309249"/>
                  </a:ext>
                </a:extLst>
              </a:tr>
              <a:tr h="165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Request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# of Accounts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# of Accounts (% of Total)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Philanthropic Gift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Apply to 21-22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Refund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29330"/>
                  </a:ext>
                </a:extLst>
              </a:tr>
              <a:tr h="2591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Seat Donation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Ticket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Seat Donation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Ticket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Seat Donation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Ticket ($)</a:t>
                      </a: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241723"/>
                  </a:ext>
                </a:extLst>
              </a:tr>
              <a:tr h="157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Philanthropic Gift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15.84%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$406,500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$404,852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5369"/>
                  </a:ext>
                </a:extLst>
              </a:tr>
              <a:tr h="3655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Donate &amp; Apply Balance to 21-22 Season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51.41%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$343,487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$217,337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$985,038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8603"/>
                  </a:ext>
                </a:extLst>
              </a:tr>
              <a:tr h="3150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Donate &amp; Receive Refund of Balance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444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24.08%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$123,912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$98,037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$475,316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5654"/>
                  </a:ext>
                </a:extLst>
              </a:tr>
              <a:tr h="243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Apply Purchase to 21-22 Season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0.16%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27042"/>
                  </a:ext>
                </a:extLst>
              </a:tr>
              <a:tr h="157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Full Refund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5.10%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$64,225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$148,736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699606"/>
                  </a:ext>
                </a:extLst>
              </a:tr>
              <a:tr h="243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Special Arrangement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3.42%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$110,237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$42,153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$9,200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$45,166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$57,937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$78,909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79521"/>
                  </a:ext>
                </a:extLst>
              </a:tr>
              <a:tr h="177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Grand 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1,844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100.00%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$984,137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$447,005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$226,587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$1,031,153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$220,200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$702,961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781" marR="477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46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81" marR="477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279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690FDD5-98D4-4EAE-AF8B-487604CB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97795"/>
            <a:ext cx="12685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6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Expense Reduction Opportunities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85616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b="1" dirty="0"/>
              <a:t>Total Annual Expenses Reduced by FY23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$10MM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71CD9-D97D-49AF-AA76-0C0D3CB8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3403"/>
            <a:ext cx="10972800" cy="33866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Reduction of 4 Sports: 124 student-athletes impacted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Reduction of 6 full-time equivalencies		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Reduction in summer school 		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Reduction in scholarship expenses		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Travel Reductions: Recruiting, Scheduling, Travel Rosters, Non-essential Travel 			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solidFill>
                  <a:schemeClr val="tx1"/>
                </a:solidFill>
              </a:rPr>
              <a:t>Sport Operating Expense Reductions	</a:t>
            </a:r>
            <a:r>
              <a:rPr lang="en-US" sz="2000" dirty="0">
                <a:solidFill>
                  <a:schemeClr val="tx1"/>
                </a:solidFill>
              </a:rPr>
              <a:t>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8465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oakleaf-standar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5168</TotalTime>
  <Words>541</Words>
  <Application>Microsoft Office PowerPoint</Application>
  <PresentationFormat>Widescreen</PresentationFormat>
  <Paragraphs>159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white-oakleaf-standard-template</vt:lpstr>
      <vt:lpstr>Division of Athletics</vt:lpstr>
      <vt:lpstr>Academic Excellence &amp; Community Outreach</vt:lpstr>
      <vt:lpstr>Academic Progress Rate (APR)</vt:lpstr>
      <vt:lpstr>Student-Athletes</vt:lpstr>
      <vt:lpstr>Athletics Budget Snapshot</vt:lpstr>
      <vt:lpstr>Athletics Fundraising Summary </vt:lpstr>
      <vt:lpstr>Total Revenue Opportunities</vt:lpstr>
      <vt:lpstr>2020-2021 BB Season Ticket Holder Update</vt:lpstr>
      <vt:lpstr>Expense Reduction Opportunities</vt:lpstr>
      <vt:lpstr>Student – Athletes Impacted</vt:lpstr>
      <vt:lpstr>Near Completion of Stadia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of Athletics</dc:title>
  <dc:creator>Dominic Godi</dc:creator>
  <cp:lastModifiedBy>Cheryl Galli</cp:lastModifiedBy>
  <cp:revision>114</cp:revision>
  <cp:lastPrinted>2020-11-30T15:56:24Z</cp:lastPrinted>
  <dcterms:created xsi:type="dcterms:W3CDTF">2018-02-04T22:43:19Z</dcterms:created>
  <dcterms:modified xsi:type="dcterms:W3CDTF">2020-12-07T14:38:47Z</dcterms:modified>
</cp:coreProperties>
</file>