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74" r:id="rId3"/>
  </p:sldMasterIdLst>
  <p:notesMasterIdLst>
    <p:notesMasterId r:id="rId22"/>
  </p:notesMasterIdLst>
  <p:handoutMasterIdLst>
    <p:handoutMasterId r:id="rId23"/>
  </p:handoutMasterIdLst>
  <p:sldIdLst>
    <p:sldId id="256" r:id="rId4"/>
    <p:sldId id="286" r:id="rId5"/>
    <p:sldId id="271" r:id="rId6"/>
    <p:sldId id="272" r:id="rId7"/>
    <p:sldId id="283" r:id="rId8"/>
    <p:sldId id="262" r:id="rId9"/>
    <p:sldId id="261" r:id="rId10"/>
    <p:sldId id="284" r:id="rId11"/>
    <p:sldId id="274" r:id="rId12"/>
    <p:sldId id="275" r:id="rId13"/>
    <p:sldId id="276" r:id="rId14"/>
    <p:sldId id="277" r:id="rId15"/>
    <p:sldId id="278" r:id="rId16"/>
    <p:sldId id="279" r:id="rId17"/>
    <p:sldId id="285" r:id="rId18"/>
    <p:sldId id="280" r:id="rId19"/>
    <p:sldId id="281" r:id="rId20"/>
    <p:sldId id="287" r:id="rId2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cchini, Brianna" initials="ZB" lastIdx="5" clrIdx="0">
    <p:extLst>
      <p:ext uri="{19B8F6BF-5375-455C-9EA6-DF929625EA0E}">
        <p15:presenceInfo xmlns:p15="http://schemas.microsoft.com/office/powerpoint/2012/main" userId="S::brianna.zecchini@uconn.edu::8e35eaca-e684-4410-9039-61f516e0a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79632" autoAdjust="0"/>
  </p:normalViewPr>
  <p:slideViewPr>
    <p:cSldViewPr snapToGrid="0">
      <p:cViewPr varScale="1">
        <p:scale>
          <a:sx n="53" d="100"/>
          <a:sy n="53" d="100"/>
        </p:scale>
        <p:origin x="1064"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C00000"/>
              </a:solidFill>
              <a:ln w="19050">
                <a:solidFill>
                  <a:schemeClr val="lt1"/>
                </a:solidFill>
              </a:ln>
              <a:effectLst/>
            </c:spPr>
            <c:extLst>
              <c:ext xmlns:c16="http://schemas.microsoft.com/office/drawing/2014/chart" uri="{C3380CC4-5D6E-409C-BE32-E72D297353CC}">
                <c16:uniqueId val="{00000001-EDE7-45A0-86E6-ADE458F12E42}"/>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EDE7-45A0-86E6-ADE458F12E42}"/>
              </c:ext>
            </c:extLst>
          </c:dPt>
          <c:cat>
            <c:numRef>
              <c:f>Sheet1!$A$2:$A$3</c:f>
              <c:numCache>
                <c:formatCode>General</c:formatCode>
                <c:ptCount val="2"/>
              </c:numCache>
            </c:numRef>
          </c:cat>
          <c:val>
            <c:numRef>
              <c:f>Sheet1!$B$2:$B$3</c:f>
              <c:numCache>
                <c:formatCode>General</c:formatCode>
                <c:ptCount val="2"/>
                <c:pt idx="0">
                  <c:v>46</c:v>
                </c:pt>
                <c:pt idx="1">
                  <c:v>54</c:v>
                </c:pt>
              </c:numCache>
            </c:numRef>
          </c:val>
          <c:extLst>
            <c:ext xmlns:c16="http://schemas.microsoft.com/office/drawing/2014/chart" uri="{C3380CC4-5D6E-409C-BE32-E72D297353CC}">
              <c16:uniqueId val="{00000004-EDE7-45A0-86E6-ADE458F12E4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C00000"/>
              </a:solidFill>
              <a:ln w="19050">
                <a:solidFill>
                  <a:schemeClr val="lt1"/>
                </a:solidFill>
              </a:ln>
              <a:effectLst/>
            </c:spPr>
            <c:extLst>
              <c:ext xmlns:c16="http://schemas.microsoft.com/office/drawing/2014/chart" uri="{C3380CC4-5D6E-409C-BE32-E72D297353CC}">
                <c16:uniqueId val="{00000001-45A2-4E66-A340-6636CAF06FAC}"/>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45A2-4E66-A340-6636CAF06FAC}"/>
              </c:ext>
            </c:extLst>
          </c:dPt>
          <c:cat>
            <c:numRef>
              <c:f>Sheet1!$A$2:$A$3</c:f>
              <c:numCache>
                <c:formatCode>General</c:formatCode>
                <c:ptCount val="2"/>
              </c:numCache>
            </c:numRef>
          </c:cat>
          <c:val>
            <c:numRef>
              <c:f>Sheet1!$B$2:$B$3</c:f>
              <c:numCache>
                <c:formatCode>General</c:formatCode>
                <c:ptCount val="2"/>
                <c:pt idx="0">
                  <c:v>57.6</c:v>
                </c:pt>
                <c:pt idx="1">
                  <c:v>42.4</c:v>
                </c:pt>
              </c:numCache>
            </c:numRef>
          </c:val>
          <c:extLst>
            <c:ext xmlns:c16="http://schemas.microsoft.com/office/drawing/2014/chart" uri="{C3380CC4-5D6E-409C-BE32-E72D297353CC}">
              <c16:uniqueId val="{00000004-45A2-4E66-A340-6636CAF06FA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2870" cy="466725"/>
          </a:xfrm>
          <a:prstGeom prst="rect">
            <a:avLst/>
          </a:prstGeom>
        </p:spPr>
        <p:txBody>
          <a:bodyPr vert="horz" lIns="91257" tIns="45627" rIns="91257" bIns="45627" rtlCol="0"/>
          <a:lstStyle>
            <a:lvl1pPr algn="l">
              <a:defRPr sz="1200"/>
            </a:lvl1pPr>
          </a:lstStyle>
          <a:p>
            <a:endParaRPr lang="en-US"/>
          </a:p>
        </p:txBody>
      </p:sp>
      <p:sp>
        <p:nvSpPr>
          <p:cNvPr id="3" name="Date Placeholder 2"/>
          <p:cNvSpPr>
            <a:spLocks noGrp="1"/>
          </p:cNvSpPr>
          <p:nvPr>
            <p:ph type="dt" sz="quarter" idx="1"/>
          </p:nvPr>
        </p:nvSpPr>
        <p:spPr>
          <a:xfrm>
            <a:off x="3978651" y="2"/>
            <a:ext cx="3042869" cy="466725"/>
          </a:xfrm>
          <a:prstGeom prst="rect">
            <a:avLst/>
          </a:prstGeom>
        </p:spPr>
        <p:txBody>
          <a:bodyPr vert="horz" lIns="91257" tIns="45627" rIns="91257" bIns="45627" rtlCol="0"/>
          <a:lstStyle>
            <a:lvl1pPr algn="r">
              <a:defRPr sz="1200"/>
            </a:lvl1pPr>
          </a:lstStyle>
          <a:p>
            <a:fld id="{F01926FC-D30A-4CF2-A512-0A53B0CF69CE}" type="datetimeFigureOut">
              <a:rPr lang="en-US" smtClean="0"/>
              <a:t>9/13/2021</a:t>
            </a:fld>
            <a:endParaRPr lang="en-US"/>
          </a:p>
        </p:txBody>
      </p:sp>
      <p:sp>
        <p:nvSpPr>
          <p:cNvPr id="4" name="Footer Placeholder 3"/>
          <p:cNvSpPr>
            <a:spLocks noGrp="1"/>
          </p:cNvSpPr>
          <p:nvPr>
            <p:ph type="ftr" sz="quarter" idx="2"/>
          </p:nvPr>
        </p:nvSpPr>
        <p:spPr>
          <a:xfrm>
            <a:off x="0" y="8842375"/>
            <a:ext cx="3042870" cy="466725"/>
          </a:xfrm>
          <a:prstGeom prst="rect">
            <a:avLst/>
          </a:prstGeom>
        </p:spPr>
        <p:txBody>
          <a:bodyPr vert="horz" lIns="91257" tIns="45627" rIns="91257" bIns="45627" rtlCol="0" anchor="b"/>
          <a:lstStyle>
            <a:lvl1pPr algn="l">
              <a:defRPr sz="1200"/>
            </a:lvl1pPr>
          </a:lstStyle>
          <a:p>
            <a:endParaRPr lang="en-US"/>
          </a:p>
        </p:txBody>
      </p:sp>
      <p:sp>
        <p:nvSpPr>
          <p:cNvPr id="5" name="Slide Number Placeholder 4"/>
          <p:cNvSpPr>
            <a:spLocks noGrp="1"/>
          </p:cNvSpPr>
          <p:nvPr>
            <p:ph type="sldNum" sz="quarter" idx="3"/>
          </p:nvPr>
        </p:nvSpPr>
        <p:spPr>
          <a:xfrm>
            <a:off x="3978651" y="8842375"/>
            <a:ext cx="3042869" cy="466725"/>
          </a:xfrm>
          <a:prstGeom prst="rect">
            <a:avLst/>
          </a:prstGeom>
        </p:spPr>
        <p:txBody>
          <a:bodyPr vert="horz" lIns="91257" tIns="45627" rIns="91257" bIns="45627" rtlCol="0" anchor="b"/>
          <a:lstStyle>
            <a:lvl1pPr algn="r">
              <a:defRPr sz="1200"/>
            </a:lvl1pPr>
          </a:lstStyle>
          <a:p>
            <a:fld id="{89AD1F4A-EA39-4AD6-839A-789C67FCABD8}" type="slidenum">
              <a:rPr lang="en-US" smtClean="0"/>
              <a:t>‹#›</a:t>
            </a:fld>
            <a:endParaRPr lang="en-US"/>
          </a:p>
        </p:txBody>
      </p:sp>
    </p:spTree>
    <p:extLst>
      <p:ext uri="{BB962C8B-B14F-4D97-AF65-F5344CB8AC3E}">
        <p14:creationId xmlns:p14="http://schemas.microsoft.com/office/powerpoint/2010/main" val="3719150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42870" cy="466725"/>
          </a:xfrm>
          <a:prstGeom prst="rect">
            <a:avLst/>
          </a:prstGeom>
        </p:spPr>
        <p:txBody>
          <a:bodyPr vert="horz" lIns="90729" tIns="45363" rIns="90729" bIns="45363" rtlCol="0"/>
          <a:lstStyle>
            <a:lvl1pPr algn="l">
              <a:defRPr sz="1200"/>
            </a:lvl1pPr>
          </a:lstStyle>
          <a:p>
            <a:endParaRPr lang="en-US"/>
          </a:p>
        </p:txBody>
      </p:sp>
      <p:sp>
        <p:nvSpPr>
          <p:cNvPr id="3" name="Date Placeholder 2"/>
          <p:cNvSpPr>
            <a:spLocks noGrp="1"/>
          </p:cNvSpPr>
          <p:nvPr>
            <p:ph type="dt" idx="1"/>
          </p:nvPr>
        </p:nvSpPr>
        <p:spPr>
          <a:xfrm>
            <a:off x="3978651" y="3"/>
            <a:ext cx="3042869" cy="466725"/>
          </a:xfrm>
          <a:prstGeom prst="rect">
            <a:avLst/>
          </a:prstGeom>
        </p:spPr>
        <p:txBody>
          <a:bodyPr vert="horz" lIns="90729" tIns="45363" rIns="90729" bIns="45363" rtlCol="0"/>
          <a:lstStyle>
            <a:lvl1pPr algn="r">
              <a:defRPr sz="1200"/>
            </a:lvl1pPr>
          </a:lstStyle>
          <a:p>
            <a:fld id="{56AD4489-FEFE-4B02-ACC5-33C3128147A1}" type="datetimeFigureOut">
              <a:rPr lang="en-US" smtClean="0"/>
              <a:t>9/13/2021</a:t>
            </a:fld>
            <a:endParaRPr lang="en-US"/>
          </a:p>
        </p:txBody>
      </p:sp>
      <p:sp>
        <p:nvSpPr>
          <p:cNvPr id="4" name="Slide Image Placeholder 3"/>
          <p:cNvSpPr>
            <a:spLocks noGrp="1" noRot="1" noChangeAspect="1"/>
          </p:cNvSpPr>
          <p:nvPr>
            <p:ph type="sldImg" idx="2"/>
          </p:nvPr>
        </p:nvSpPr>
        <p:spPr>
          <a:xfrm>
            <a:off x="720725" y="1163638"/>
            <a:ext cx="5581650" cy="3140075"/>
          </a:xfrm>
          <a:prstGeom prst="rect">
            <a:avLst/>
          </a:prstGeom>
          <a:noFill/>
          <a:ln w="12700">
            <a:solidFill>
              <a:prstClr val="black"/>
            </a:solidFill>
          </a:ln>
        </p:spPr>
        <p:txBody>
          <a:bodyPr vert="horz" lIns="90729" tIns="45363" rIns="90729" bIns="45363" rtlCol="0" anchor="ctr"/>
          <a:lstStyle/>
          <a:p>
            <a:endParaRPr lang="en-US"/>
          </a:p>
        </p:txBody>
      </p:sp>
      <p:sp>
        <p:nvSpPr>
          <p:cNvPr id="5" name="Notes Placeholder 4"/>
          <p:cNvSpPr>
            <a:spLocks noGrp="1"/>
          </p:cNvSpPr>
          <p:nvPr>
            <p:ph type="body" sz="quarter" idx="3"/>
          </p:nvPr>
        </p:nvSpPr>
        <p:spPr>
          <a:xfrm>
            <a:off x="701838" y="4479925"/>
            <a:ext cx="5619429" cy="3665538"/>
          </a:xfrm>
          <a:prstGeom prst="rect">
            <a:avLst/>
          </a:prstGeom>
        </p:spPr>
        <p:txBody>
          <a:bodyPr vert="horz" lIns="90729" tIns="45363" rIns="90729" bIns="453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375"/>
            <a:ext cx="3042870" cy="466725"/>
          </a:xfrm>
          <a:prstGeom prst="rect">
            <a:avLst/>
          </a:prstGeom>
        </p:spPr>
        <p:txBody>
          <a:bodyPr vert="horz" lIns="90729" tIns="45363" rIns="90729" bIns="45363" rtlCol="0" anchor="b"/>
          <a:lstStyle>
            <a:lvl1pPr algn="l">
              <a:defRPr sz="1200"/>
            </a:lvl1pPr>
          </a:lstStyle>
          <a:p>
            <a:endParaRPr lang="en-US"/>
          </a:p>
        </p:txBody>
      </p:sp>
      <p:sp>
        <p:nvSpPr>
          <p:cNvPr id="7" name="Slide Number Placeholder 6"/>
          <p:cNvSpPr>
            <a:spLocks noGrp="1"/>
          </p:cNvSpPr>
          <p:nvPr>
            <p:ph type="sldNum" sz="quarter" idx="5"/>
          </p:nvPr>
        </p:nvSpPr>
        <p:spPr>
          <a:xfrm>
            <a:off x="3978651" y="8842375"/>
            <a:ext cx="3042869" cy="466725"/>
          </a:xfrm>
          <a:prstGeom prst="rect">
            <a:avLst/>
          </a:prstGeom>
        </p:spPr>
        <p:txBody>
          <a:bodyPr vert="horz" lIns="90729" tIns="45363" rIns="90729" bIns="45363" rtlCol="0" anchor="b"/>
          <a:lstStyle>
            <a:lvl1pPr algn="r">
              <a:defRPr sz="1200"/>
            </a:lvl1pPr>
          </a:lstStyle>
          <a:p>
            <a:fld id="{804DFD0B-4118-4ECB-ADBF-8134B9AAB42C}" type="slidenum">
              <a:rPr lang="en-US" smtClean="0"/>
              <a:t>‹#›</a:t>
            </a:fld>
            <a:endParaRPr lang="en-US"/>
          </a:p>
        </p:txBody>
      </p:sp>
    </p:spTree>
    <p:extLst>
      <p:ext uri="{BB962C8B-B14F-4D97-AF65-F5344CB8AC3E}">
        <p14:creationId xmlns:p14="http://schemas.microsoft.com/office/powerpoint/2010/main" val="1096731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1</a:t>
            </a:fld>
            <a:endParaRPr lang="en-US"/>
          </a:p>
        </p:txBody>
      </p:sp>
    </p:spTree>
    <p:extLst>
      <p:ext uri="{BB962C8B-B14F-4D97-AF65-F5344CB8AC3E}">
        <p14:creationId xmlns:p14="http://schemas.microsoft.com/office/powerpoint/2010/main" val="2634247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12</a:t>
            </a:fld>
            <a:endParaRPr lang="en-US"/>
          </a:p>
        </p:txBody>
      </p:sp>
    </p:spTree>
    <p:extLst>
      <p:ext uri="{BB962C8B-B14F-4D97-AF65-F5344CB8AC3E}">
        <p14:creationId xmlns:p14="http://schemas.microsoft.com/office/powerpoint/2010/main" val="2937312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13</a:t>
            </a:fld>
            <a:endParaRPr lang="en-US"/>
          </a:p>
        </p:txBody>
      </p:sp>
    </p:spTree>
    <p:extLst>
      <p:ext uri="{BB962C8B-B14F-4D97-AF65-F5344CB8AC3E}">
        <p14:creationId xmlns:p14="http://schemas.microsoft.com/office/powerpoint/2010/main" val="2491992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14</a:t>
            </a:fld>
            <a:endParaRPr lang="en-US"/>
          </a:p>
        </p:txBody>
      </p:sp>
    </p:spTree>
    <p:extLst>
      <p:ext uri="{BB962C8B-B14F-4D97-AF65-F5344CB8AC3E}">
        <p14:creationId xmlns:p14="http://schemas.microsoft.com/office/powerpoint/2010/main" val="1540569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15</a:t>
            </a:fld>
            <a:endParaRPr lang="en-US"/>
          </a:p>
        </p:txBody>
      </p:sp>
    </p:spTree>
    <p:extLst>
      <p:ext uri="{BB962C8B-B14F-4D97-AF65-F5344CB8AC3E}">
        <p14:creationId xmlns:p14="http://schemas.microsoft.com/office/powerpoint/2010/main" val="2340362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16</a:t>
            </a:fld>
            <a:endParaRPr lang="en-US"/>
          </a:p>
        </p:txBody>
      </p:sp>
    </p:spTree>
    <p:extLst>
      <p:ext uri="{BB962C8B-B14F-4D97-AF65-F5344CB8AC3E}">
        <p14:creationId xmlns:p14="http://schemas.microsoft.com/office/powerpoint/2010/main" val="3501886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17</a:t>
            </a:fld>
            <a:endParaRPr lang="en-US"/>
          </a:p>
        </p:txBody>
      </p:sp>
    </p:spTree>
    <p:extLst>
      <p:ext uri="{BB962C8B-B14F-4D97-AF65-F5344CB8AC3E}">
        <p14:creationId xmlns:p14="http://schemas.microsoft.com/office/powerpoint/2010/main" val="562030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2</a:t>
            </a:fld>
            <a:endParaRPr lang="en-US"/>
          </a:p>
        </p:txBody>
      </p:sp>
    </p:spTree>
    <p:extLst>
      <p:ext uri="{BB962C8B-B14F-4D97-AF65-F5344CB8AC3E}">
        <p14:creationId xmlns:p14="http://schemas.microsoft.com/office/powerpoint/2010/main" val="869435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3</a:t>
            </a:fld>
            <a:endParaRPr lang="en-US"/>
          </a:p>
        </p:txBody>
      </p:sp>
    </p:spTree>
    <p:extLst>
      <p:ext uri="{BB962C8B-B14F-4D97-AF65-F5344CB8AC3E}">
        <p14:creationId xmlns:p14="http://schemas.microsoft.com/office/powerpoint/2010/main" val="3690467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04DFD0B-4118-4ECB-ADBF-8134B9AAB42C}" type="slidenum">
              <a:rPr lang="en-US" smtClean="0"/>
              <a:t>5</a:t>
            </a:fld>
            <a:endParaRPr lang="en-US"/>
          </a:p>
        </p:txBody>
      </p:sp>
    </p:spTree>
    <p:extLst>
      <p:ext uri="{BB962C8B-B14F-4D97-AF65-F5344CB8AC3E}">
        <p14:creationId xmlns:p14="http://schemas.microsoft.com/office/powerpoint/2010/main" val="1432661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6</a:t>
            </a:fld>
            <a:endParaRPr lang="en-US"/>
          </a:p>
        </p:txBody>
      </p:sp>
    </p:spTree>
    <p:extLst>
      <p:ext uri="{BB962C8B-B14F-4D97-AF65-F5344CB8AC3E}">
        <p14:creationId xmlns:p14="http://schemas.microsoft.com/office/powerpoint/2010/main" val="1263739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7</a:t>
            </a:fld>
            <a:endParaRPr lang="en-US"/>
          </a:p>
        </p:txBody>
      </p:sp>
    </p:spTree>
    <p:extLst>
      <p:ext uri="{BB962C8B-B14F-4D97-AF65-F5344CB8AC3E}">
        <p14:creationId xmlns:p14="http://schemas.microsoft.com/office/powerpoint/2010/main" val="306391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9</a:t>
            </a:fld>
            <a:endParaRPr lang="en-US"/>
          </a:p>
        </p:txBody>
      </p:sp>
    </p:spTree>
    <p:extLst>
      <p:ext uri="{BB962C8B-B14F-4D97-AF65-F5344CB8AC3E}">
        <p14:creationId xmlns:p14="http://schemas.microsoft.com/office/powerpoint/2010/main" val="1334143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4DFD0B-4118-4ECB-ADBF-8134B9AAB42C}" type="slidenum">
              <a:rPr lang="en-US" smtClean="0"/>
              <a:t>10</a:t>
            </a:fld>
            <a:endParaRPr lang="en-US"/>
          </a:p>
        </p:txBody>
      </p:sp>
    </p:spTree>
    <p:extLst>
      <p:ext uri="{BB962C8B-B14F-4D97-AF65-F5344CB8AC3E}">
        <p14:creationId xmlns:p14="http://schemas.microsoft.com/office/powerpoint/2010/main" val="339265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DFD0B-4118-4ECB-ADBF-8134B9AAB42C}" type="slidenum">
              <a:rPr lang="en-US" smtClean="0"/>
              <a:t>11</a:t>
            </a:fld>
            <a:endParaRPr lang="en-US"/>
          </a:p>
        </p:txBody>
      </p:sp>
    </p:spTree>
    <p:extLst>
      <p:ext uri="{BB962C8B-B14F-4D97-AF65-F5344CB8AC3E}">
        <p14:creationId xmlns:p14="http://schemas.microsoft.com/office/powerpoint/2010/main" val="370817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9/7/2016</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38802-F61D-4A2D-B7DD-5B1727A7E1AC}" type="slidenum">
              <a:rPr lang="en-US" smtClean="0"/>
              <a:t>‹#›</a:t>
            </a:fld>
            <a:endParaRPr lang="en-US"/>
          </a:p>
        </p:txBody>
      </p:sp>
    </p:spTree>
    <p:extLst>
      <p:ext uri="{BB962C8B-B14F-4D97-AF65-F5344CB8AC3E}">
        <p14:creationId xmlns:p14="http://schemas.microsoft.com/office/powerpoint/2010/main" val="1114551905"/>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66119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151170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260596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732809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966352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75589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82178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261030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96334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04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9/7/2016</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38802-F61D-4A2D-B7DD-5B1727A7E1AC}" type="slidenum">
              <a:rPr lang="en-US" smtClean="0"/>
              <a:t>‹#›</a:t>
            </a:fld>
            <a:endParaRPr lang="en-US"/>
          </a:p>
        </p:txBody>
      </p:sp>
    </p:spTree>
    <p:extLst>
      <p:ext uri="{BB962C8B-B14F-4D97-AF65-F5344CB8AC3E}">
        <p14:creationId xmlns:p14="http://schemas.microsoft.com/office/powerpoint/2010/main" val="3989160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439373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246359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419120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1994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9/7/2016</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F38802-F61D-4A2D-B7DD-5B1727A7E1AC}" type="slidenum">
              <a:rPr lang="en-US" smtClean="0"/>
              <a:t>‹#›</a:t>
            </a:fld>
            <a:endParaRPr lang="en-US"/>
          </a:p>
        </p:txBody>
      </p:sp>
    </p:spTree>
    <p:extLst>
      <p:ext uri="{BB962C8B-B14F-4D97-AF65-F5344CB8AC3E}">
        <p14:creationId xmlns:p14="http://schemas.microsoft.com/office/powerpoint/2010/main" val="131318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251649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609600" y="1659037"/>
            <a:ext cx="5384800" cy="4525433"/>
          </a:xfrm>
        </p:spPr>
        <p:txBody>
          <a:bodyPr>
            <a:normAutofit/>
          </a:bodyPr>
          <a:lstStyle>
            <a:lvl1pPr>
              <a:defRPr sz="2667">
                <a:latin typeface="Arial"/>
                <a:cs typeface="Arial"/>
              </a:defRPr>
            </a:lvl1pPr>
            <a:lvl2pPr>
              <a:defRPr sz="2667">
                <a:latin typeface="Arial"/>
                <a:cs typeface="Arial"/>
              </a:defRPr>
            </a:lvl2pPr>
            <a:lvl3pPr>
              <a:defRPr sz="2667">
                <a:latin typeface="Arial"/>
                <a:cs typeface="Arial"/>
              </a:defRPr>
            </a:lvl3pPr>
            <a:lvl4pPr>
              <a:defRPr sz="2667">
                <a:latin typeface="Arial"/>
                <a:cs typeface="Arial"/>
              </a:defRPr>
            </a:lvl4pPr>
            <a:lvl5pPr>
              <a:defRPr sz="2667">
                <a:latin typeface="Arial"/>
                <a:cs typeface="Arial"/>
              </a:defRPr>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59037"/>
            <a:ext cx="5384800" cy="4525433"/>
          </a:xfrm>
        </p:spPr>
        <p:txBody>
          <a:bodyPr/>
          <a:lstStyle>
            <a:lvl1pPr marL="0" indent="0">
              <a:buNone/>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84126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609600" y="1534584"/>
            <a:ext cx="5386917" cy="641349"/>
          </a:xfrm>
        </p:spPr>
        <p:txBody>
          <a:bodyPr anchor="b"/>
          <a:lstStyle>
            <a:lvl1pPr marL="0" indent="0">
              <a:buNone/>
              <a:defRPr sz="3200" b="1">
                <a:latin typeface="Arial"/>
                <a:cs typeface="Aria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a:t>
            </a:r>
          </a:p>
        </p:txBody>
      </p:sp>
      <p:sp>
        <p:nvSpPr>
          <p:cNvPr id="4" name="Content Placeholder 3"/>
          <p:cNvSpPr>
            <a:spLocks noGrp="1"/>
          </p:cNvSpPr>
          <p:nvPr>
            <p:ph sz="half" idx="2"/>
          </p:nvPr>
        </p:nvSpPr>
        <p:spPr>
          <a:xfrm>
            <a:off x="609600" y="2175934"/>
            <a:ext cx="5386917" cy="3949700"/>
          </a:xfrm>
        </p:spPr>
        <p:txBody>
          <a:bodyPr>
            <a:normAutofit/>
          </a:bodyPr>
          <a:lstStyle>
            <a:lvl1pPr>
              <a:defRPr sz="2400">
                <a:latin typeface="Arial"/>
                <a:cs typeface="Arial"/>
              </a:defRPr>
            </a:lvl1pPr>
            <a:lvl2pPr>
              <a:defRPr sz="2400">
                <a:latin typeface="Arial"/>
                <a:cs typeface="Arial"/>
              </a:defRPr>
            </a:lvl2pPr>
            <a:lvl3pPr>
              <a:defRPr sz="2400">
                <a:latin typeface="Arial"/>
                <a:cs typeface="Arial"/>
              </a:defRPr>
            </a:lvl3pPr>
            <a:lvl4pPr>
              <a:defRPr sz="2400">
                <a:latin typeface="Arial"/>
                <a:cs typeface="Arial"/>
              </a:defRPr>
            </a:lvl4pPr>
            <a:lvl5pPr>
              <a:defRPr sz="2400">
                <a:latin typeface="Arial"/>
                <a:cs typeface="Arial"/>
              </a:defRPr>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193368" y="1534584"/>
            <a:ext cx="5389033" cy="641349"/>
          </a:xfrm>
        </p:spPr>
        <p:txBody>
          <a:bodyPr anchor="b"/>
          <a:lstStyle>
            <a:lvl1pPr marL="0" indent="0">
              <a:buNone/>
              <a:defRPr sz="3200" b="1">
                <a:latin typeface="Arial"/>
                <a:cs typeface="Aria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Subheading</a:t>
            </a:r>
          </a:p>
        </p:txBody>
      </p:sp>
      <p:sp>
        <p:nvSpPr>
          <p:cNvPr id="6" name="Content Placeholder 5"/>
          <p:cNvSpPr>
            <a:spLocks noGrp="1"/>
          </p:cNvSpPr>
          <p:nvPr>
            <p:ph sz="quarter" idx="4"/>
          </p:nvPr>
        </p:nvSpPr>
        <p:spPr>
          <a:xfrm>
            <a:off x="6193368" y="2175934"/>
            <a:ext cx="5389033" cy="3949700"/>
          </a:xfrm>
        </p:spPr>
        <p:txBody>
          <a:bodyPr>
            <a:normAutofit/>
          </a:bodyPr>
          <a:lstStyle>
            <a:lvl1pPr>
              <a:defRPr sz="2400">
                <a:latin typeface="Arial"/>
                <a:cs typeface="Arial"/>
              </a:defRPr>
            </a:lvl1pPr>
            <a:lvl2pPr>
              <a:defRPr sz="2400">
                <a:latin typeface="Arial"/>
                <a:cs typeface="Arial"/>
              </a:defRPr>
            </a:lvl2pPr>
            <a:lvl3pPr>
              <a:defRPr sz="2400">
                <a:latin typeface="Arial"/>
                <a:cs typeface="Arial"/>
              </a:defRPr>
            </a:lvl3pPr>
            <a:lvl4pPr>
              <a:defRPr sz="2400">
                <a:latin typeface="Arial"/>
                <a:cs typeface="Arial"/>
              </a:defRPr>
            </a:lvl4pPr>
            <a:lvl5pPr>
              <a:defRPr sz="2400">
                <a:latin typeface="Arial"/>
                <a:cs typeface="Arial"/>
              </a:defRPr>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540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61462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535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560947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r>
              <a:rPr lang="en-US"/>
              <a:t>9/7/2016</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8F38802-F61D-4A2D-B7DD-5B1727A7E1AC}" type="slidenum">
              <a:rPr lang="en-US" smtClean="0"/>
              <a:t>‹#›</a:t>
            </a:fld>
            <a:endParaRPr lang="en-US"/>
          </a:p>
        </p:txBody>
      </p:sp>
    </p:spTree>
    <p:extLst>
      <p:ext uri="{BB962C8B-B14F-4D97-AF65-F5344CB8AC3E}">
        <p14:creationId xmlns:p14="http://schemas.microsoft.com/office/powerpoint/2010/main" val="2713117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p:txStyles>
    <p:titleStyle>
      <a:lvl1pPr algn="l" defTabSz="609585" rtl="0" eaLnBrk="1" latinLnBrk="0" hangingPunct="1">
        <a:spcBef>
          <a:spcPct val="0"/>
        </a:spcBef>
        <a:buNone/>
        <a:defRPr sz="5867" kern="1200">
          <a:solidFill>
            <a:schemeClr val="tx1"/>
          </a:solidFill>
          <a:latin typeface="Arial"/>
          <a:ea typeface="+mj-ea"/>
          <a:cs typeface="Arial"/>
        </a:defRPr>
      </a:lvl1pPr>
    </p:titleStyle>
    <p:bodyStyle>
      <a:lvl1pPr marL="457189" indent="-457189" algn="l" defTabSz="609585" rtl="0" eaLnBrk="1" latinLnBrk="0" hangingPunct="1">
        <a:spcBef>
          <a:spcPct val="20000"/>
        </a:spcBef>
        <a:buFont typeface="Arial"/>
        <a:buChar char="•"/>
        <a:defRPr sz="2133" kern="1200">
          <a:solidFill>
            <a:schemeClr val="tx1">
              <a:lumMod val="65000"/>
              <a:lumOff val="35000"/>
            </a:schemeClr>
          </a:solidFill>
          <a:latin typeface="Arial"/>
          <a:ea typeface="+mn-ea"/>
          <a:cs typeface="Arial"/>
        </a:defRPr>
      </a:lvl1pPr>
      <a:lvl2pPr marL="990575" indent="-380990" algn="l" defTabSz="609585" rtl="0" eaLnBrk="1" latinLnBrk="0" hangingPunct="1">
        <a:spcBef>
          <a:spcPct val="20000"/>
        </a:spcBef>
        <a:buFont typeface="Arial"/>
        <a:buChar char="–"/>
        <a:defRPr sz="2133" kern="1200">
          <a:solidFill>
            <a:schemeClr val="tx1">
              <a:lumMod val="65000"/>
              <a:lumOff val="35000"/>
            </a:schemeClr>
          </a:solidFill>
          <a:latin typeface="Arial"/>
          <a:ea typeface="+mn-ea"/>
          <a:cs typeface="Arial"/>
        </a:defRPr>
      </a:lvl2pPr>
      <a:lvl3pPr marL="1523962" indent="-304792" algn="l" defTabSz="609585" rtl="0" eaLnBrk="1" latinLnBrk="0" hangingPunct="1">
        <a:spcBef>
          <a:spcPct val="20000"/>
        </a:spcBef>
        <a:buFont typeface="Arial"/>
        <a:buChar char="•"/>
        <a:defRPr sz="2133" kern="1200">
          <a:solidFill>
            <a:schemeClr val="tx1">
              <a:lumMod val="65000"/>
              <a:lumOff val="35000"/>
            </a:schemeClr>
          </a:solidFill>
          <a:latin typeface="Arial"/>
          <a:ea typeface="+mn-ea"/>
          <a:cs typeface="Arial"/>
        </a:defRPr>
      </a:lvl3pPr>
      <a:lvl4pPr marL="2133547" indent="-304792" algn="l" defTabSz="609585" rtl="0" eaLnBrk="1" latinLnBrk="0" hangingPunct="1">
        <a:spcBef>
          <a:spcPct val="20000"/>
        </a:spcBef>
        <a:buFont typeface="Arial"/>
        <a:buChar char="–"/>
        <a:defRPr sz="2133" kern="1200">
          <a:solidFill>
            <a:schemeClr val="tx1">
              <a:lumMod val="65000"/>
              <a:lumOff val="35000"/>
            </a:schemeClr>
          </a:solidFill>
          <a:latin typeface="Arial"/>
          <a:ea typeface="+mn-ea"/>
          <a:cs typeface="Arial"/>
        </a:defRPr>
      </a:lvl4pPr>
      <a:lvl5pPr marL="2743131" indent="-304792" algn="l" defTabSz="609585" rtl="0" eaLnBrk="1" latinLnBrk="0" hangingPunct="1">
        <a:spcBef>
          <a:spcPct val="20000"/>
        </a:spcBef>
        <a:buFont typeface="Arial"/>
        <a:buChar char="»"/>
        <a:defRPr sz="2133" kern="1200">
          <a:solidFill>
            <a:schemeClr val="tx1">
              <a:lumMod val="65000"/>
              <a:lumOff val="35000"/>
            </a:schemeClr>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5766" y="0"/>
            <a:ext cx="12237767"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609600" y="1659037"/>
            <a:ext cx="10972800" cy="452543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3C30CA21-89C5-A040-B01E-D208A7FA3D8D}" type="datetimeFigureOut">
              <a:rPr lang="en-US" smtClean="0"/>
              <a:t>9/13/2021</a:t>
            </a:fld>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104263211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l" defTabSz="609585" rtl="0" eaLnBrk="1" latinLnBrk="0" hangingPunct="1">
        <a:spcBef>
          <a:spcPct val="0"/>
        </a:spcBef>
        <a:buNone/>
        <a:defRPr sz="5867" kern="1200">
          <a:solidFill>
            <a:srgbClr val="FFFFFF"/>
          </a:solidFill>
          <a:latin typeface="Arial"/>
          <a:ea typeface="+mj-ea"/>
          <a:cs typeface="Arial"/>
        </a:defRPr>
      </a:lvl1pPr>
    </p:titleStyle>
    <p:bodyStyle>
      <a:lvl1pPr marL="457189" indent="-457189" algn="l" defTabSz="609585" rtl="0" eaLnBrk="1" latinLnBrk="0" hangingPunct="1">
        <a:spcBef>
          <a:spcPct val="20000"/>
        </a:spcBef>
        <a:buFont typeface="Arial"/>
        <a:buChar char="•"/>
        <a:defRPr sz="2133" kern="1200">
          <a:solidFill>
            <a:schemeClr val="tx1"/>
          </a:solidFill>
          <a:latin typeface="Arial"/>
          <a:ea typeface="+mn-ea"/>
          <a:cs typeface="Arial"/>
        </a:defRPr>
      </a:lvl1pPr>
      <a:lvl2pPr marL="990575" indent="-380990" algn="l" defTabSz="609585" rtl="0" eaLnBrk="1" latinLnBrk="0" hangingPunct="1">
        <a:spcBef>
          <a:spcPct val="20000"/>
        </a:spcBef>
        <a:buFont typeface="Arial"/>
        <a:buChar char="–"/>
        <a:defRPr sz="2133" kern="1200">
          <a:solidFill>
            <a:schemeClr val="tx1"/>
          </a:solidFill>
          <a:latin typeface="Arial"/>
          <a:ea typeface="+mn-ea"/>
          <a:cs typeface="Arial"/>
        </a:defRPr>
      </a:lvl2pPr>
      <a:lvl3pPr marL="1523962" indent="-304792" algn="l" defTabSz="609585" rtl="0" eaLnBrk="1" latinLnBrk="0" hangingPunct="1">
        <a:spcBef>
          <a:spcPct val="20000"/>
        </a:spcBef>
        <a:buFont typeface="Arial"/>
        <a:buChar char="•"/>
        <a:defRPr sz="2133" kern="1200">
          <a:solidFill>
            <a:schemeClr val="tx1"/>
          </a:solidFill>
          <a:latin typeface="Arial"/>
          <a:ea typeface="+mn-ea"/>
          <a:cs typeface="Arial"/>
        </a:defRPr>
      </a:lvl3pPr>
      <a:lvl4pPr marL="2133547" indent="-304792" algn="l" defTabSz="609585" rtl="0" eaLnBrk="1" latinLnBrk="0" hangingPunct="1">
        <a:spcBef>
          <a:spcPct val="20000"/>
        </a:spcBef>
        <a:buFont typeface="Arial"/>
        <a:buChar char="–"/>
        <a:defRPr sz="2133" kern="1200">
          <a:solidFill>
            <a:schemeClr val="tx1"/>
          </a:solidFill>
          <a:latin typeface="Arial"/>
          <a:ea typeface="+mn-ea"/>
          <a:cs typeface="Arial"/>
        </a:defRPr>
      </a:lvl4pPr>
      <a:lvl5pPr marL="2743131" indent="-304792" algn="l" defTabSz="609585" rtl="0" eaLnBrk="1" latinLnBrk="0" hangingPunct="1">
        <a:spcBef>
          <a:spcPct val="20000"/>
        </a:spcBef>
        <a:buFont typeface="Arial"/>
        <a:buChar char="»"/>
        <a:defRPr sz="2133"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501656F7-E2D5-EF4D-B3EB-3635D9B80BFE}" type="datetimeFigureOut">
              <a:rPr lang="en-US" smtClean="0"/>
              <a:t>9/13/2021</a:t>
            </a:fld>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284061094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6.jpeg"/><Relationship Id="rId11" Type="http://schemas.openxmlformats.org/officeDocument/2006/relationships/image" Target="../media/image3.emf"/><Relationship Id="rId5" Type="http://schemas.openxmlformats.org/officeDocument/2006/relationships/image" Target="../media/image5.jpeg"/><Relationship Id="rId10" Type="http://schemas.openxmlformats.org/officeDocument/2006/relationships/package" Target="../embeddings/Microsoft_Word_Document.docx"/><Relationship Id="rId4" Type="http://schemas.openxmlformats.org/officeDocument/2006/relationships/image" Target="../media/image4.jpeg"/><Relationship Id="rId9" Type="http://schemas.openxmlformats.org/officeDocument/2006/relationships/chart" Target="../charts/chart1.xml"/></Relationships>
</file>

<file path=ppt/slides/_rels/slide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9.png"/><Relationship Id="rId4" Type="http://schemas.openxmlformats.org/officeDocument/2006/relationships/image" Target="../media/image5.jpeg"/><Relationship Id="rId9" Type="http://schemas.openxmlformats.org/officeDocument/2006/relationships/image" Target="../media/image1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admissions.uconn.edu/" TargetMode="External"/><Relationship Id="rId4" Type="http://schemas.openxmlformats.org/officeDocument/2006/relationships/hyperlink" Target="mailto:nathan.fuerst@uconn.ed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29296"/>
            <a:ext cx="9144000" cy="3971404"/>
          </a:xfrm>
        </p:spPr>
        <p:txBody>
          <a:bodyPr>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solidFill>
                  <a:srgbClr val="C00000"/>
                </a:solidFill>
              </a:rPr>
            </a:br>
            <a:r>
              <a:rPr lang="en-US" sz="3600" b="1" dirty="0">
                <a:solidFill>
                  <a:srgbClr val="C00000"/>
                </a:solidFill>
              </a:rPr>
              <a:t>Preliminary</a:t>
            </a:r>
            <a:br>
              <a:rPr lang="en-US" sz="3600" b="1" dirty="0"/>
            </a:br>
            <a:r>
              <a:rPr lang="en-US" sz="3600" b="1" dirty="0">
                <a:solidFill>
                  <a:schemeClr val="bg1">
                    <a:lumMod val="50000"/>
                  </a:schemeClr>
                </a:solidFill>
              </a:rPr>
              <a:t>New Student Enrollment Update</a:t>
            </a:r>
            <a:br>
              <a:rPr lang="en-US" sz="3600" b="1" dirty="0">
                <a:solidFill>
                  <a:schemeClr val="tx2"/>
                </a:solidFill>
              </a:rPr>
            </a:br>
            <a:br>
              <a:rPr lang="en-US" sz="3600" b="1" dirty="0"/>
            </a:br>
            <a:r>
              <a:rPr lang="en-US" sz="3600" b="1" dirty="0"/>
              <a:t>Fall 2021</a:t>
            </a:r>
          </a:p>
        </p:txBody>
      </p:sp>
      <p:sp>
        <p:nvSpPr>
          <p:cNvPr id="5" name="Slide Number Placeholder 4"/>
          <p:cNvSpPr>
            <a:spLocks noGrp="1"/>
          </p:cNvSpPr>
          <p:nvPr>
            <p:ph type="sldNum" sz="quarter" idx="12"/>
          </p:nvPr>
        </p:nvSpPr>
        <p:spPr/>
        <p:txBody>
          <a:bodyPr/>
          <a:lstStyle/>
          <a:p>
            <a:fld id="{28F38802-F61D-4A2D-B7DD-5B1727A7E1AC}" type="slidenum">
              <a:rPr lang="en-US" smtClean="0"/>
              <a:t>1</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2747" y="1842257"/>
            <a:ext cx="5386506" cy="1130633"/>
          </a:xfrm>
          <a:prstGeom prst="rect">
            <a:avLst/>
          </a:prstGeom>
        </p:spPr>
      </p:pic>
    </p:spTree>
    <p:extLst>
      <p:ext uri="{BB962C8B-B14F-4D97-AF65-F5344CB8AC3E}">
        <p14:creationId xmlns:p14="http://schemas.microsoft.com/office/powerpoint/2010/main" val="1571918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Storrs First Year Enrollment Detail</a:t>
            </a:r>
          </a:p>
        </p:txBody>
      </p:sp>
      <p:graphicFrame>
        <p:nvGraphicFramePr>
          <p:cNvPr id="4" name="Table 3"/>
          <p:cNvGraphicFramePr>
            <a:graphicFrameLocks noGrp="1"/>
          </p:cNvGraphicFramePr>
          <p:nvPr>
            <p:extLst>
              <p:ext uri="{D42A27DB-BD31-4B8C-83A1-F6EECF244321}">
                <p14:modId xmlns:p14="http://schemas.microsoft.com/office/powerpoint/2010/main" val="3351638574"/>
              </p:ext>
            </p:extLst>
          </p:nvPr>
        </p:nvGraphicFramePr>
        <p:xfrm>
          <a:off x="1599960" y="1355675"/>
          <a:ext cx="8992080" cy="4719880"/>
        </p:xfrm>
        <a:graphic>
          <a:graphicData uri="http://schemas.openxmlformats.org/drawingml/2006/table">
            <a:tbl>
              <a:tblPr firstRow="1" bandRow="1">
                <a:tableStyleId>{5C22544A-7EE6-4342-B048-85BDC9FD1C3A}</a:tableStyleId>
              </a:tblPr>
              <a:tblGrid>
                <a:gridCol w="2244766">
                  <a:extLst>
                    <a:ext uri="{9D8B030D-6E8A-4147-A177-3AD203B41FA5}">
                      <a16:colId xmlns:a16="http://schemas.microsoft.com/office/drawing/2014/main" val="20000"/>
                    </a:ext>
                  </a:extLst>
                </a:gridCol>
                <a:gridCol w="1399873">
                  <a:extLst>
                    <a:ext uri="{9D8B030D-6E8A-4147-A177-3AD203B41FA5}">
                      <a16:colId xmlns:a16="http://schemas.microsoft.com/office/drawing/2014/main" val="20003"/>
                    </a:ext>
                  </a:extLst>
                </a:gridCol>
                <a:gridCol w="1399873">
                  <a:extLst>
                    <a:ext uri="{9D8B030D-6E8A-4147-A177-3AD203B41FA5}">
                      <a16:colId xmlns:a16="http://schemas.microsoft.com/office/drawing/2014/main" val="20004"/>
                    </a:ext>
                  </a:extLst>
                </a:gridCol>
                <a:gridCol w="1315856">
                  <a:extLst>
                    <a:ext uri="{9D8B030D-6E8A-4147-A177-3AD203B41FA5}">
                      <a16:colId xmlns:a16="http://schemas.microsoft.com/office/drawing/2014/main" val="3572491236"/>
                    </a:ext>
                  </a:extLst>
                </a:gridCol>
                <a:gridCol w="1315856">
                  <a:extLst>
                    <a:ext uri="{9D8B030D-6E8A-4147-A177-3AD203B41FA5}">
                      <a16:colId xmlns:a16="http://schemas.microsoft.com/office/drawing/2014/main" val="2517872034"/>
                    </a:ext>
                  </a:extLst>
                </a:gridCol>
                <a:gridCol w="1315856">
                  <a:extLst>
                    <a:ext uri="{9D8B030D-6E8A-4147-A177-3AD203B41FA5}">
                      <a16:colId xmlns:a16="http://schemas.microsoft.com/office/drawing/2014/main" val="3573893942"/>
                    </a:ext>
                  </a:extLst>
                </a:gridCol>
              </a:tblGrid>
              <a:tr h="449940">
                <a:tc>
                  <a:txBody>
                    <a:bodyPr/>
                    <a:lstStyle/>
                    <a:p>
                      <a:endParaRPr lang="en-US" sz="2000" dirty="0"/>
                    </a:p>
                  </a:txBody>
                  <a:tcPr/>
                </a:tc>
                <a:tc>
                  <a:txBody>
                    <a:bodyPr/>
                    <a:lstStyle/>
                    <a:p>
                      <a:pPr algn="ctr"/>
                      <a:r>
                        <a:rPr lang="en-US" sz="2400" dirty="0"/>
                        <a:t>Fall 2017</a:t>
                      </a:r>
                    </a:p>
                  </a:txBody>
                  <a:tcPr/>
                </a:tc>
                <a:tc>
                  <a:txBody>
                    <a:bodyPr/>
                    <a:lstStyle/>
                    <a:p>
                      <a:pPr algn="ctr"/>
                      <a:r>
                        <a:rPr lang="en-US" sz="2400" dirty="0"/>
                        <a:t>Fall 2018</a:t>
                      </a:r>
                    </a:p>
                  </a:txBody>
                  <a:tcPr/>
                </a:tc>
                <a:tc>
                  <a:txBody>
                    <a:bodyPr/>
                    <a:lstStyle/>
                    <a:p>
                      <a:pPr algn="ctr"/>
                      <a:r>
                        <a:rPr lang="en-US" sz="2400" dirty="0"/>
                        <a:t>Fall 2019</a:t>
                      </a:r>
                    </a:p>
                  </a:txBody>
                  <a:tcPr/>
                </a:tc>
                <a:tc>
                  <a:txBody>
                    <a:bodyPr/>
                    <a:lstStyle/>
                    <a:p>
                      <a:pPr algn="ctr"/>
                      <a:r>
                        <a:rPr lang="en-US" sz="2400" dirty="0"/>
                        <a:t>Fall 2020</a:t>
                      </a:r>
                    </a:p>
                  </a:txBody>
                  <a:tcPr/>
                </a:tc>
                <a:tc>
                  <a:txBody>
                    <a:bodyPr/>
                    <a:lstStyle/>
                    <a:p>
                      <a:pPr algn="ctr"/>
                      <a:r>
                        <a:rPr lang="en-US" sz="2400" dirty="0"/>
                        <a:t>Fall 2021</a:t>
                      </a:r>
                    </a:p>
                  </a:txBody>
                  <a:tcPr/>
                </a:tc>
                <a:extLst>
                  <a:ext uri="{0D108BD9-81ED-4DB2-BD59-A6C34878D82A}">
                    <a16:rowId xmlns:a16="http://schemas.microsoft.com/office/drawing/2014/main" val="10000"/>
                  </a:ext>
                </a:extLst>
              </a:tr>
              <a:tr h="449940">
                <a:tc>
                  <a:txBody>
                    <a:bodyPr/>
                    <a:lstStyle/>
                    <a:p>
                      <a:r>
                        <a:rPr lang="en-US" sz="2000" dirty="0"/>
                        <a:t>Enrollees</a:t>
                      </a:r>
                    </a:p>
                  </a:txBody>
                  <a:tcPr/>
                </a:tc>
                <a:tc>
                  <a:txBody>
                    <a:bodyPr/>
                    <a:lstStyle/>
                    <a:p>
                      <a:pPr algn="ctr"/>
                      <a:r>
                        <a:rPr lang="en-US" sz="2000" dirty="0"/>
                        <a:t>3,683</a:t>
                      </a:r>
                    </a:p>
                  </a:txBody>
                  <a:tcPr/>
                </a:tc>
                <a:tc>
                  <a:txBody>
                    <a:bodyPr/>
                    <a:lstStyle/>
                    <a:p>
                      <a:pPr algn="ctr"/>
                      <a:r>
                        <a:rPr lang="en-US" sz="2000" dirty="0"/>
                        <a:t>3,749</a:t>
                      </a:r>
                    </a:p>
                  </a:txBody>
                  <a:tcPr/>
                </a:tc>
                <a:tc>
                  <a:txBody>
                    <a:bodyPr/>
                    <a:lstStyle/>
                    <a:p>
                      <a:pPr algn="ctr"/>
                      <a:r>
                        <a:rPr lang="en-US" sz="2000" dirty="0"/>
                        <a:t>3,603</a:t>
                      </a:r>
                    </a:p>
                  </a:txBody>
                  <a:tcPr/>
                </a:tc>
                <a:tc>
                  <a:txBody>
                    <a:bodyPr/>
                    <a:lstStyle/>
                    <a:p>
                      <a:pPr algn="ctr"/>
                      <a:r>
                        <a:rPr lang="en-US" sz="2000" dirty="0"/>
                        <a:t>3,825</a:t>
                      </a:r>
                    </a:p>
                  </a:txBody>
                  <a:tcPr/>
                </a:tc>
                <a:tc>
                  <a:txBody>
                    <a:bodyPr/>
                    <a:lstStyle/>
                    <a:p>
                      <a:pPr algn="ctr"/>
                      <a:r>
                        <a:rPr lang="en-US" sz="2000" dirty="0"/>
                        <a:t>3,695</a:t>
                      </a:r>
                    </a:p>
                  </a:txBody>
                  <a:tcPr/>
                </a:tc>
                <a:extLst>
                  <a:ext uri="{0D108BD9-81ED-4DB2-BD59-A6C34878D82A}">
                    <a16:rowId xmlns:a16="http://schemas.microsoft.com/office/drawing/2014/main" val="10002"/>
                  </a:ext>
                </a:extLst>
              </a:tr>
              <a:tr h="541978">
                <a:tc>
                  <a:txBody>
                    <a:bodyPr/>
                    <a:lstStyle/>
                    <a:p>
                      <a:r>
                        <a:rPr lang="en-US" sz="2000" dirty="0"/>
                        <a:t>Mean New</a:t>
                      </a:r>
                      <a:r>
                        <a:rPr lang="en-US" sz="2000" baseline="0" dirty="0"/>
                        <a:t> </a:t>
                      </a:r>
                      <a:r>
                        <a:rPr lang="en-US" sz="2000" dirty="0"/>
                        <a:t>SAT</a:t>
                      </a:r>
                    </a:p>
                  </a:txBody>
                  <a:tcPr anchor="ctr"/>
                </a:tc>
                <a:tc>
                  <a:txBody>
                    <a:bodyPr/>
                    <a:lstStyle/>
                    <a:p>
                      <a:pPr algn="ctr"/>
                      <a:r>
                        <a:rPr lang="en-US" sz="2000" dirty="0"/>
                        <a:t>1294</a:t>
                      </a:r>
                    </a:p>
                  </a:txBody>
                  <a:tcPr anchor="ctr"/>
                </a:tc>
                <a:tc>
                  <a:txBody>
                    <a:bodyPr/>
                    <a:lstStyle/>
                    <a:p>
                      <a:pPr algn="ctr"/>
                      <a:r>
                        <a:rPr lang="en-US" sz="2000" dirty="0"/>
                        <a:t>1306</a:t>
                      </a:r>
                    </a:p>
                  </a:txBody>
                  <a:tcPr anchor="ctr"/>
                </a:tc>
                <a:tc>
                  <a:txBody>
                    <a:bodyPr/>
                    <a:lstStyle/>
                    <a:p>
                      <a:pPr algn="ctr"/>
                      <a:r>
                        <a:rPr lang="en-US" sz="2000" dirty="0"/>
                        <a:t>1296</a:t>
                      </a:r>
                    </a:p>
                  </a:txBody>
                  <a:tcPr anchor="ctr"/>
                </a:tc>
                <a:tc>
                  <a:txBody>
                    <a:bodyPr/>
                    <a:lstStyle/>
                    <a:p>
                      <a:pPr algn="ctr"/>
                      <a:r>
                        <a:rPr lang="en-US" sz="2000" dirty="0"/>
                        <a:t>1281</a:t>
                      </a:r>
                    </a:p>
                  </a:txBody>
                  <a:tcPr anchor="ctr"/>
                </a:tc>
                <a:tc>
                  <a:txBody>
                    <a:bodyPr/>
                    <a:lstStyle/>
                    <a:p>
                      <a:pPr algn="ctr"/>
                      <a:r>
                        <a:rPr lang="en-US" sz="2000" dirty="0"/>
                        <a:t>1316</a:t>
                      </a:r>
                    </a:p>
                  </a:txBody>
                  <a:tcPr anchor="ctr"/>
                </a:tc>
                <a:extLst>
                  <a:ext uri="{0D108BD9-81ED-4DB2-BD59-A6C34878D82A}">
                    <a16:rowId xmlns:a16="http://schemas.microsoft.com/office/drawing/2014/main" val="10003"/>
                  </a:ext>
                </a:extLst>
              </a:tr>
              <a:tr h="490334">
                <a:tc>
                  <a:txBody>
                    <a:bodyPr/>
                    <a:lstStyle/>
                    <a:p>
                      <a:r>
                        <a:rPr lang="en-US" sz="2000" dirty="0"/>
                        <a:t>ACT</a:t>
                      </a:r>
                    </a:p>
                  </a:txBody>
                  <a:tcPr anchor="ctr"/>
                </a:tc>
                <a:tc>
                  <a:txBody>
                    <a:bodyPr/>
                    <a:lstStyle/>
                    <a:p>
                      <a:pPr algn="ctr"/>
                      <a:r>
                        <a:rPr lang="en-US" sz="2000" dirty="0"/>
                        <a:t>28.7</a:t>
                      </a:r>
                    </a:p>
                  </a:txBody>
                  <a:tcPr anchor="ctr"/>
                </a:tc>
                <a:tc>
                  <a:txBody>
                    <a:bodyPr/>
                    <a:lstStyle/>
                    <a:p>
                      <a:pPr algn="ctr"/>
                      <a:r>
                        <a:rPr lang="en-US" sz="2000" dirty="0"/>
                        <a:t>28.6</a:t>
                      </a:r>
                    </a:p>
                  </a:txBody>
                  <a:tcPr anchor="ctr"/>
                </a:tc>
                <a:tc>
                  <a:txBody>
                    <a:bodyPr/>
                    <a:lstStyle/>
                    <a:p>
                      <a:pPr algn="ctr"/>
                      <a:r>
                        <a:rPr lang="en-US" sz="2000" dirty="0"/>
                        <a:t>28.9</a:t>
                      </a:r>
                    </a:p>
                  </a:txBody>
                  <a:tcPr anchor="ctr"/>
                </a:tc>
                <a:tc>
                  <a:txBody>
                    <a:bodyPr/>
                    <a:lstStyle/>
                    <a:p>
                      <a:pPr algn="ctr"/>
                      <a:r>
                        <a:rPr lang="en-US" sz="2000" dirty="0">
                          <a:solidFill>
                            <a:schemeClr val="tx1"/>
                          </a:solidFill>
                        </a:rPr>
                        <a:t>28.9</a:t>
                      </a:r>
                    </a:p>
                  </a:txBody>
                  <a:tcPr anchor="ctr"/>
                </a:tc>
                <a:tc>
                  <a:txBody>
                    <a:bodyPr/>
                    <a:lstStyle/>
                    <a:p>
                      <a:pPr algn="ctr"/>
                      <a:r>
                        <a:rPr lang="en-US" sz="2000" dirty="0">
                          <a:solidFill>
                            <a:schemeClr val="tx1"/>
                          </a:solidFill>
                        </a:rPr>
                        <a:t>29.7</a:t>
                      </a:r>
                    </a:p>
                  </a:txBody>
                  <a:tcPr anchor="ctr"/>
                </a:tc>
                <a:extLst>
                  <a:ext uri="{0D108BD9-81ED-4DB2-BD59-A6C34878D82A}">
                    <a16:rowId xmlns:a16="http://schemas.microsoft.com/office/drawing/2014/main" val="3061921439"/>
                  </a:ext>
                </a:extLst>
              </a:tr>
              <a:tr h="490334">
                <a:tc>
                  <a:txBody>
                    <a:bodyPr/>
                    <a:lstStyle/>
                    <a:p>
                      <a:r>
                        <a:rPr lang="en-US" sz="2000" dirty="0"/>
                        <a:t>% URM</a:t>
                      </a:r>
                    </a:p>
                  </a:txBody>
                  <a:tcPr/>
                </a:tc>
                <a:tc>
                  <a:txBody>
                    <a:bodyPr/>
                    <a:lstStyle/>
                    <a:p>
                      <a:pPr algn="ctr"/>
                      <a:r>
                        <a:rPr lang="en-US" sz="2000" dirty="0"/>
                        <a:t>18.8%</a:t>
                      </a:r>
                    </a:p>
                  </a:txBody>
                  <a:tcPr/>
                </a:tc>
                <a:tc>
                  <a:txBody>
                    <a:bodyPr/>
                    <a:lstStyle/>
                    <a:p>
                      <a:pPr algn="ctr"/>
                      <a:r>
                        <a:rPr lang="en-US" sz="2000" dirty="0"/>
                        <a:t>24.4%</a:t>
                      </a:r>
                    </a:p>
                  </a:txBody>
                  <a:tcPr/>
                </a:tc>
                <a:tc>
                  <a:txBody>
                    <a:bodyPr/>
                    <a:lstStyle/>
                    <a:p>
                      <a:pPr algn="ctr"/>
                      <a:r>
                        <a:rPr lang="en-US" sz="2000" dirty="0"/>
                        <a:t>24.2%</a:t>
                      </a:r>
                    </a:p>
                  </a:txBody>
                  <a:tcPr/>
                </a:tc>
                <a:tc>
                  <a:txBody>
                    <a:bodyPr/>
                    <a:lstStyle/>
                    <a:p>
                      <a:pPr algn="ctr"/>
                      <a:r>
                        <a:rPr lang="en-US" sz="2000" dirty="0"/>
                        <a:t>25.3%</a:t>
                      </a:r>
                    </a:p>
                  </a:txBody>
                  <a:tcPr/>
                </a:tc>
                <a:tc>
                  <a:txBody>
                    <a:bodyPr/>
                    <a:lstStyle/>
                    <a:p>
                      <a:pPr algn="ctr"/>
                      <a:r>
                        <a:rPr lang="en-US" sz="2000" dirty="0"/>
                        <a:t>27.5%</a:t>
                      </a:r>
                    </a:p>
                  </a:txBody>
                  <a:tcPr/>
                </a:tc>
                <a:extLst>
                  <a:ext uri="{0D108BD9-81ED-4DB2-BD59-A6C34878D82A}">
                    <a16:rowId xmlns:a16="http://schemas.microsoft.com/office/drawing/2014/main" val="1173968976"/>
                  </a:ext>
                </a:extLst>
              </a:tr>
              <a:tr h="490334">
                <a:tc>
                  <a:txBody>
                    <a:bodyPr/>
                    <a:lstStyle/>
                    <a:p>
                      <a:r>
                        <a:rPr lang="en-US" sz="2000" dirty="0"/>
                        <a:t>% Minority</a:t>
                      </a:r>
                    </a:p>
                  </a:txBody>
                  <a:tcPr/>
                </a:tc>
                <a:tc>
                  <a:txBody>
                    <a:bodyPr/>
                    <a:lstStyle/>
                    <a:p>
                      <a:pPr algn="ctr"/>
                      <a:r>
                        <a:rPr lang="en-US" sz="2000" dirty="0"/>
                        <a:t>35.1%</a:t>
                      </a:r>
                    </a:p>
                  </a:txBody>
                  <a:tcPr/>
                </a:tc>
                <a:tc>
                  <a:txBody>
                    <a:bodyPr/>
                    <a:lstStyle/>
                    <a:p>
                      <a:pPr algn="ctr"/>
                      <a:r>
                        <a:rPr lang="en-US" sz="2000" dirty="0"/>
                        <a:t>39.7%</a:t>
                      </a:r>
                    </a:p>
                  </a:txBody>
                  <a:tcPr/>
                </a:tc>
                <a:tc>
                  <a:txBody>
                    <a:bodyPr/>
                    <a:lstStyle/>
                    <a:p>
                      <a:pPr algn="ctr"/>
                      <a:r>
                        <a:rPr lang="en-US" sz="2000" dirty="0"/>
                        <a:t>41.2%</a:t>
                      </a:r>
                    </a:p>
                  </a:txBody>
                  <a:tcPr/>
                </a:tc>
                <a:tc>
                  <a:txBody>
                    <a:bodyPr/>
                    <a:lstStyle/>
                    <a:p>
                      <a:pPr algn="ctr"/>
                      <a:r>
                        <a:rPr lang="en-US" sz="2000" dirty="0"/>
                        <a:t>44.4%</a:t>
                      </a:r>
                    </a:p>
                  </a:txBody>
                  <a:tcPr/>
                </a:tc>
                <a:tc>
                  <a:txBody>
                    <a:bodyPr/>
                    <a:lstStyle/>
                    <a:p>
                      <a:pPr algn="ctr"/>
                      <a:r>
                        <a:rPr lang="en-US" sz="2000" dirty="0"/>
                        <a:t>46.0%</a:t>
                      </a:r>
                    </a:p>
                  </a:txBody>
                  <a:tcPr/>
                </a:tc>
                <a:extLst>
                  <a:ext uri="{0D108BD9-81ED-4DB2-BD59-A6C34878D82A}">
                    <a16:rowId xmlns:a16="http://schemas.microsoft.com/office/drawing/2014/main" val="10004"/>
                  </a:ext>
                </a:extLst>
              </a:tr>
              <a:tr h="449940">
                <a:tc>
                  <a:txBody>
                    <a:bodyPr/>
                    <a:lstStyle/>
                    <a:p>
                      <a:r>
                        <a:rPr lang="en-US" sz="2000" dirty="0"/>
                        <a:t>% In State</a:t>
                      </a:r>
                    </a:p>
                  </a:txBody>
                  <a:tcPr/>
                </a:tc>
                <a:tc>
                  <a:txBody>
                    <a:bodyPr/>
                    <a:lstStyle/>
                    <a:p>
                      <a:pPr algn="ctr"/>
                      <a:r>
                        <a:rPr lang="en-US" sz="2000" dirty="0"/>
                        <a:t>64.5%</a:t>
                      </a:r>
                    </a:p>
                  </a:txBody>
                  <a:tcPr/>
                </a:tc>
                <a:tc>
                  <a:txBody>
                    <a:bodyPr/>
                    <a:lstStyle/>
                    <a:p>
                      <a:pPr algn="ctr"/>
                      <a:r>
                        <a:rPr lang="en-US" sz="2000" dirty="0"/>
                        <a:t>64.3%</a:t>
                      </a:r>
                    </a:p>
                  </a:txBody>
                  <a:tcPr/>
                </a:tc>
                <a:tc>
                  <a:txBody>
                    <a:bodyPr/>
                    <a:lstStyle/>
                    <a:p>
                      <a:pPr algn="ctr"/>
                      <a:r>
                        <a:rPr lang="en-US" sz="2000" dirty="0"/>
                        <a:t>66.2%</a:t>
                      </a:r>
                    </a:p>
                  </a:txBody>
                  <a:tcPr/>
                </a:tc>
                <a:tc>
                  <a:txBody>
                    <a:bodyPr/>
                    <a:lstStyle/>
                    <a:p>
                      <a:pPr algn="ctr"/>
                      <a:r>
                        <a:rPr lang="en-US" sz="2000" dirty="0"/>
                        <a:t>60.0%</a:t>
                      </a:r>
                    </a:p>
                  </a:txBody>
                  <a:tcPr/>
                </a:tc>
                <a:tc>
                  <a:txBody>
                    <a:bodyPr/>
                    <a:lstStyle/>
                    <a:p>
                      <a:pPr algn="ctr"/>
                      <a:r>
                        <a:rPr lang="en-US" sz="2000" dirty="0"/>
                        <a:t>59.4%</a:t>
                      </a:r>
                    </a:p>
                  </a:txBody>
                  <a:tcPr/>
                </a:tc>
                <a:extLst>
                  <a:ext uri="{0D108BD9-81ED-4DB2-BD59-A6C34878D82A}">
                    <a16:rowId xmlns:a16="http://schemas.microsoft.com/office/drawing/2014/main" val="10005"/>
                  </a:ext>
                </a:extLst>
              </a:tr>
              <a:tr h="449940">
                <a:tc>
                  <a:txBody>
                    <a:bodyPr/>
                    <a:lstStyle/>
                    <a:p>
                      <a:r>
                        <a:rPr lang="en-US" sz="2000" dirty="0"/>
                        <a:t>% Out of State</a:t>
                      </a:r>
                    </a:p>
                  </a:txBody>
                  <a:tcPr/>
                </a:tc>
                <a:tc>
                  <a:txBody>
                    <a:bodyPr/>
                    <a:lstStyle/>
                    <a:p>
                      <a:pPr algn="ctr"/>
                      <a:r>
                        <a:rPr lang="en-US" sz="2000" dirty="0"/>
                        <a:t>21.5%</a:t>
                      </a:r>
                    </a:p>
                  </a:txBody>
                  <a:tcPr/>
                </a:tc>
                <a:tc>
                  <a:txBody>
                    <a:bodyPr/>
                    <a:lstStyle/>
                    <a:p>
                      <a:pPr algn="ctr"/>
                      <a:r>
                        <a:rPr lang="en-US" sz="2000" dirty="0"/>
                        <a:t>22.7%</a:t>
                      </a:r>
                    </a:p>
                  </a:txBody>
                  <a:tcPr/>
                </a:tc>
                <a:tc>
                  <a:txBody>
                    <a:bodyPr/>
                    <a:lstStyle/>
                    <a:p>
                      <a:pPr algn="ctr"/>
                      <a:r>
                        <a:rPr lang="en-US" sz="2000" dirty="0"/>
                        <a:t>21.2%</a:t>
                      </a:r>
                    </a:p>
                  </a:txBody>
                  <a:tcPr/>
                </a:tc>
                <a:tc>
                  <a:txBody>
                    <a:bodyPr/>
                    <a:lstStyle/>
                    <a:p>
                      <a:pPr algn="ctr"/>
                      <a:r>
                        <a:rPr lang="en-US" sz="2000" dirty="0"/>
                        <a:t>27.9%</a:t>
                      </a:r>
                    </a:p>
                  </a:txBody>
                  <a:tcPr/>
                </a:tc>
                <a:tc>
                  <a:txBody>
                    <a:bodyPr/>
                    <a:lstStyle/>
                    <a:p>
                      <a:pPr algn="ctr"/>
                      <a:r>
                        <a:rPr lang="en-US" sz="2000" dirty="0"/>
                        <a:t>34.1%</a:t>
                      </a:r>
                    </a:p>
                  </a:txBody>
                  <a:tcPr/>
                </a:tc>
                <a:extLst>
                  <a:ext uri="{0D108BD9-81ED-4DB2-BD59-A6C34878D82A}">
                    <a16:rowId xmlns:a16="http://schemas.microsoft.com/office/drawing/2014/main" val="10006"/>
                  </a:ext>
                </a:extLst>
              </a:tr>
              <a:tr h="449940">
                <a:tc>
                  <a:txBody>
                    <a:bodyPr/>
                    <a:lstStyle/>
                    <a:p>
                      <a:r>
                        <a:rPr lang="en-US" sz="2000" dirty="0"/>
                        <a:t>% International</a:t>
                      </a:r>
                    </a:p>
                  </a:txBody>
                  <a:tcPr/>
                </a:tc>
                <a:tc>
                  <a:txBody>
                    <a:bodyPr/>
                    <a:lstStyle/>
                    <a:p>
                      <a:pPr algn="ctr"/>
                      <a:r>
                        <a:rPr lang="en-US" sz="2000" dirty="0"/>
                        <a:t>14.0%</a:t>
                      </a:r>
                    </a:p>
                  </a:txBody>
                  <a:tcPr/>
                </a:tc>
                <a:tc>
                  <a:txBody>
                    <a:bodyPr/>
                    <a:lstStyle/>
                    <a:p>
                      <a:pPr algn="ctr"/>
                      <a:r>
                        <a:rPr lang="en-US" sz="2000" dirty="0"/>
                        <a:t>13.0%</a:t>
                      </a:r>
                    </a:p>
                  </a:txBody>
                  <a:tcPr/>
                </a:tc>
                <a:tc>
                  <a:txBody>
                    <a:bodyPr/>
                    <a:lstStyle/>
                    <a:p>
                      <a:pPr algn="ctr"/>
                      <a:r>
                        <a:rPr lang="en-US" sz="2000" dirty="0"/>
                        <a:t>12.6%</a:t>
                      </a:r>
                    </a:p>
                  </a:txBody>
                  <a:tcPr/>
                </a:tc>
                <a:tc>
                  <a:txBody>
                    <a:bodyPr/>
                    <a:lstStyle/>
                    <a:p>
                      <a:pPr algn="ctr"/>
                      <a:r>
                        <a:rPr lang="en-US" sz="2000" dirty="0"/>
                        <a:t>12.1%</a:t>
                      </a:r>
                    </a:p>
                  </a:txBody>
                  <a:tcPr/>
                </a:tc>
                <a:tc>
                  <a:txBody>
                    <a:bodyPr/>
                    <a:lstStyle/>
                    <a:p>
                      <a:pPr algn="ctr"/>
                      <a:r>
                        <a:rPr lang="en-US" sz="2000" dirty="0"/>
                        <a:t>6.5%</a:t>
                      </a:r>
                    </a:p>
                  </a:txBody>
                  <a:tcPr/>
                </a:tc>
                <a:extLst>
                  <a:ext uri="{0D108BD9-81ED-4DB2-BD59-A6C34878D82A}">
                    <a16:rowId xmlns:a16="http://schemas.microsoft.com/office/drawing/2014/main" val="10007"/>
                  </a:ext>
                </a:extLst>
              </a:tr>
              <a:tr h="449940">
                <a:tc>
                  <a:txBody>
                    <a:bodyPr/>
                    <a:lstStyle/>
                    <a:p>
                      <a:r>
                        <a:rPr lang="en-US" sz="2000" dirty="0"/>
                        <a:t>Honors Students</a:t>
                      </a:r>
                    </a:p>
                  </a:txBody>
                  <a:tcPr/>
                </a:tc>
                <a:tc>
                  <a:txBody>
                    <a:bodyPr/>
                    <a:lstStyle/>
                    <a:p>
                      <a:pPr algn="ctr"/>
                      <a:r>
                        <a:rPr lang="en-US" sz="2000" dirty="0"/>
                        <a:t>547</a:t>
                      </a:r>
                    </a:p>
                  </a:txBody>
                  <a:tcPr/>
                </a:tc>
                <a:tc>
                  <a:txBody>
                    <a:bodyPr/>
                    <a:lstStyle/>
                    <a:p>
                      <a:pPr algn="ctr"/>
                      <a:r>
                        <a:rPr lang="en-US" sz="2000" dirty="0"/>
                        <a:t>555</a:t>
                      </a:r>
                    </a:p>
                  </a:txBody>
                  <a:tcPr/>
                </a:tc>
                <a:tc>
                  <a:txBody>
                    <a:bodyPr/>
                    <a:lstStyle/>
                    <a:p>
                      <a:pPr algn="ctr"/>
                      <a:r>
                        <a:rPr lang="en-US" sz="2000" dirty="0"/>
                        <a:t>582</a:t>
                      </a:r>
                    </a:p>
                  </a:txBody>
                  <a:tcPr/>
                </a:tc>
                <a:tc>
                  <a:txBody>
                    <a:bodyPr/>
                    <a:lstStyle/>
                    <a:p>
                      <a:pPr algn="ctr"/>
                      <a:r>
                        <a:rPr lang="en-US" sz="2000" dirty="0"/>
                        <a:t>579</a:t>
                      </a:r>
                    </a:p>
                  </a:txBody>
                  <a:tcPr/>
                </a:tc>
                <a:tc>
                  <a:txBody>
                    <a:bodyPr/>
                    <a:lstStyle/>
                    <a:p>
                      <a:pPr algn="ctr"/>
                      <a:r>
                        <a:rPr lang="en-US" sz="2000" dirty="0"/>
                        <a:t>554</a:t>
                      </a:r>
                    </a:p>
                  </a:txBody>
                  <a:tcPr/>
                </a:tc>
                <a:extLst>
                  <a:ext uri="{0D108BD9-81ED-4DB2-BD59-A6C34878D82A}">
                    <a16:rowId xmlns:a16="http://schemas.microsoft.com/office/drawing/2014/main" val="10008"/>
                  </a:ext>
                </a:extLst>
              </a:tr>
            </a:tbl>
          </a:graphicData>
        </a:graphic>
      </p:graphicFrame>
      <p:sp>
        <p:nvSpPr>
          <p:cNvPr id="8" name="Date Placeholder 5"/>
          <p:cNvSpPr>
            <a:spLocks noGrp="1"/>
          </p:cNvSpPr>
          <p:nvPr>
            <p:ph type="dt" sz="half" idx="10"/>
          </p:nvPr>
        </p:nvSpPr>
        <p:spPr>
          <a:xfrm>
            <a:off x="838199" y="6075555"/>
            <a:ext cx="3702627" cy="782446"/>
          </a:xfrm>
        </p:spPr>
        <p:txBody>
          <a:bodyPr/>
          <a:lstStyle/>
          <a:p>
            <a:r>
              <a:rPr lang="en-US" dirty="0"/>
              <a:t>Preliminary Data</a:t>
            </a:r>
          </a:p>
          <a:p>
            <a:r>
              <a:rPr lang="en-US" dirty="0"/>
              <a:t>URM = Underrepresented Minority</a:t>
            </a:r>
          </a:p>
          <a:p>
            <a:endParaRPr lang="en-US" dirty="0"/>
          </a:p>
        </p:txBody>
      </p:sp>
    </p:spTree>
    <p:extLst>
      <p:ext uri="{BB962C8B-B14F-4D97-AF65-F5344CB8AC3E}">
        <p14:creationId xmlns:p14="http://schemas.microsoft.com/office/powerpoint/2010/main" val="112040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Storrs First Year by Ethnicity/Race*</a:t>
            </a:r>
          </a:p>
        </p:txBody>
      </p:sp>
      <p:graphicFrame>
        <p:nvGraphicFramePr>
          <p:cNvPr id="4" name="Table 3"/>
          <p:cNvGraphicFramePr>
            <a:graphicFrameLocks noGrp="1"/>
          </p:cNvGraphicFramePr>
          <p:nvPr>
            <p:extLst>
              <p:ext uri="{D42A27DB-BD31-4B8C-83A1-F6EECF244321}">
                <p14:modId xmlns:p14="http://schemas.microsoft.com/office/powerpoint/2010/main" val="2101160798"/>
              </p:ext>
            </p:extLst>
          </p:nvPr>
        </p:nvGraphicFramePr>
        <p:xfrm>
          <a:off x="1808722" y="1260171"/>
          <a:ext cx="8574555" cy="4888597"/>
        </p:xfrm>
        <a:graphic>
          <a:graphicData uri="http://schemas.openxmlformats.org/drawingml/2006/table">
            <a:tbl>
              <a:tblPr firstRow="1" bandRow="1">
                <a:tableStyleId>{5C22544A-7EE6-4342-B048-85BDC9FD1C3A}</a:tableStyleId>
              </a:tblPr>
              <a:tblGrid>
                <a:gridCol w="2252865">
                  <a:extLst>
                    <a:ext uri="{9D8B030D-6E8A-4147-A177-3AD203B41FA5}">
                      <a16:colId xmlns:a16="http://schemas.microsoft.com/office/drawing/2014/main" val="20000"/>
                    </a:ext>
                  </a:extLst>
                </a:gridCol>
                <a:gridCol w="1379654">
                  <a:extLst>
                    <a:ext uri="{9D8B030D-6E8A-4147-A177-3AD203B41FA5}">
                      <a16:colId xmlns:a16="http://schemas.microsoft.com/office/drawing/2014/main" val="20003"/>
                    </a:ext>
                  </a:extLst>
                </a:gridCol>
                <a:gridCol w="1235509">
                  <a:extLst>
                    <a:ext uri="{9D8B030D-6E8A-4147-A177-3AD203B41FA5}">
                      <a16:colId xmlns:a16="http://schemas.microsoft.com/office/drawing/2014/main" val="20004"/>
                    </a:ext>
                  </a:extLst>
                </a:gridCol>
                <a:gridCol w="1235509">
                  <a:extLst>
                    <a:ext uri="{9D8B030D-6E8A-4147-A177-3AD203B41FA5}">
                      <a16:colId xmlns:a16="http://schemas.microsoft.com/office/drawing/2014/main" val="565135741"/>
                    </a:ext>
                  </a:extLst>
                </a:gridCol>
                <a:gridCol w="1235509">
                  <a:extLst>
                    <a:ext uri="{9D8B030D-6E8A-4147-A177-3AD203B41FA5}">
                      <a16:colId xmlns:a16="http://schemas.microsoft.com/office/drawing/2014/main" val="3390935315"/>
                    </a:ext>
                  </a:extLst>
                </a:gridCol>
                <a:gridCol w="1235509">
                  <a:extLst>
                    <a:ext uri="{9D8B030D-6E8A-4147-A177-3AD203B41FA5}">
                      <a16:colId xmlns:a16="http://schemas.microsoft.com/office/drawing/2014/main" val="1255275001"/>
                    </a:ext>
                  </a:extLst>
                </a:gridCol>
              </a:tblGrid>
              <a:tr h="415001">
                <a:tc>
                  <a:txBody>
                    <a:bodyPr/>
                    <a:lstStyle/>
                    <a:p>
                      <a:pPr algn="ctr" fontAlgn="ctr"/>
                      <a:endParaRPr lang="en-US" sz="1800" b="1" i="0" u="none" strike="noStrike" dirty="0">
                        <a:solidFill>
                          <a:srgbClr val="FFFFFF"/>
                        </a:solidFill>
                        <a:effectLst/>
                        <a:latin typeface="+mn-lt"/>
                      </a:endParaRPr>
                    </a:p>
                  </a:txBody>
                  <a:tcPr marL="9525" marR="9525" marT="9525" marB="0" anchor="ctr"/>
                </a:tc>
                <a:tc>
                  <a:txBody>
                    <a:bodyPr/>
                    <a:lstStyle/>
                    <a:p>
                      <a:pPr algn="ctr" fontAlgn="b"/>
                      <a:r>
                        <a:rPr lang="en-US" sz="1800" b="1" i="0" u="none" strike="noStrike" dirty="0">
                          <a:solidFill>
                            <a:srgbClr val="FFFFFF"/>
                          </a:solidFill>
                          <a:effectLst/>
                          <a:latin typeface="+mn-lt"/>
                        </a:rPr>
                        <a:t>Fall 2017</a:t>
                      </a:r>
                    </a:p>
                  </a:txBody>
                  <a:tcPr marL="9525" marR="9525" marT="9525" marB="0" anchor="ctr"/>
                </a:tc>
                <a:tc>
                  <a:txBody>
                    <a:bodyPr/>
                    <a:lstStyle/>
                    <a:p>
                      <a:pPr algn="ctr" fontAlgn="b"/>
                      <a:r>
                        <a:rPr lang="en-US" sz="1800" b="1" i="0" u="none" strike="noStrike" dirty="0">
                          <a:solidFill>
                            <a:srgbClr val="FFFFFF"/>
                          </a:solidFill>
                          <a:effectLst/>
                          <a:latin typeface="+mn-lt"/>
                        </a:rPr>
                        <a:t>Fall 2018</a:t>
                      </a:r>
                    </a:p>
                  </a:txBody>
                  <a:tcPr marL="9525" marR="9525" marT="9525" marB="0" anchor="ctr"/>
                </a:tc>
                <a:tc>
                  <a:txBody>
                    <a:bodyPr/>
                    <a:lstStyle/>
                    <a:p>
                      <a:pPr algn="ctr" fontAlgn="b"/>
                      <a:r>
                        <a:rPr lang="en-US" sz="1800" b="1" i="0" u="none" strike="noStrike" dirty="0">
                          <a:solidFill>
                            <a:srgbClr val="FFFFFF"/>
                          </a:solidFill>
                          <a:effectLst/>
                          <a:latin typeface="+mn-lt"/>
                        </a:rPr>
                        <a:t>Fall 2019</a:t>
                      </a:r>
                    </a:p>
                  </a:txBody>
                  <a:tcPr marL="9525" marR="9525" marT="9525" marB="0" anchor="ctr"/>
                </a:tc>
                <a:tc>
                  <a:txBody>
                    <a:bodyPr/>
                    <a:lstStyle/>
                    <a:p>
                      <a:pPr algn="ctr" fontAlgn="b"/>
                      <a:r>
                        <a:rPr lang="en-US" sz="1800" b="1" i="0" u="none" strike="noStrike" dirty="0">
                          <a:solidFill>
                            <a:srgbClr val="FFFFFF"/>
                          </a:solidFill>
                          <a:effectLst/>
                          <a:latin typeface="+mn-lt"/>
                        </a:rPr>
                        <a:t>Fall 2020</a:t>
                      </a:r>
                    </a:p>
                  </a:txBody>
                  <a:tcPr marL="9525" marR="9525" marT="9525" marB="0" anchor="ctr"/>
                </a:tc>
                <a:tc>
                  <a:txBody>
                    <a:bodyPr/>
                    <a:lstStyle/>
                    <a:p>
                      <a:pPr marL="0" marR="0" lvl="0" indent="0" algn="ctr" defTabSz="609585" rtl="0" eaLnBrk="1" fontAlgn="b" latinLnBrk="0" hangingPunct="1">
                        <a:lnSpc>
                          <a:spcPct val="100000"/>
                        </a:lnSpc>
                        <a:spcBef>
                          <a:spcPts val="0"/>
                        </a:spcBef>
                        <a:spcAft>
                          <a:spcPts val="0"/>
                        </a:spcAft>
                        <a:buClrTx/>
                        <a:buSzTx/>
                        <a:buFontTx/>
                        <a:buNone/>
                        <a:tabLst/>
                        <a:defRPr/>
                      </a:pPr>
                      <a:r>
                        <a:rPr lang="en-US" sz="1800" dirty="0"/>
                        <a:t>Fall 2021</a:t>
                      </a:r>
                    </a:p>
                  </a:txBody>
                  <a:tcPr marL="9525" marR="9525" marT="9525" marB="0" anchor="ctr"/>
                </a:tc>
                <a:extLst>
                  <a:ext uri="{0D108BD9-81ED-4DB2-BD59-A6C34878D82A}">
                    <a16:rowId xmlns:a16="http://schemas.microsoft.com/office/drawing/2014/main" val="10000"/>
                  </a:ext>
                </a:extLst>
              </a:tr>
              <a:tr h="415001">
                <a:tc>
                  <a:txBody>
                    <a:bodyPr/>
                    <a:lstStyle/>
                    <a:p>
                      <a:pPr algn="l" fontAlgn="t"/>
                      <a:r>
                        <a:rPr lang="en-US" sz="1800" b="0" i="0" u="none" strike="noStrike" dirty="0">
                          <a:solidFill>
                            <a:schemeClr val="tx1"/>
                          </a:solidFill>
                          <a:effectLst/>
                          <a:latin typeface="+mn-lt"/>
                        </a:rPr>
                        <a:t>Am Indian/ Alaska Native</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tc>
                  <a:txBody>
                    <a:bodyPr/>
                    <a:lstStyle/>
                    <a:p>
                      <a:pPr algn="ctr" fontAlgn="b"/>
                      <a:r>
                        <a:rPr lang="en-US" sz="1800" b="0" i="0" u="none" strike="noStrike" dirty="0">
                          <a:effectLst/>
                          <a:latin typeface="+mn-lt"/>
                        </a:rPr>
                        <a:t>0.2%</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tc>
                  <a:txBody>
                    <a:bodyPr/>
                    <a:lstStyle/>
                    <a:p>
                      <a:pPr algn="ctr" fontAlgn="b"/>
                      <a:r>
                        <a:rPr lang="en-US" sz="1800" b="0" i="0" u="none" strike="noStrike" dirty="0">
                          <a:effectLst/>
                          <a:latin typeface="+mn-lt"/>
                        </a:rPr>
                        <a:t>0.0%</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extLst>
                  <a:ext uri="{0D108BD9-81ED-4DB2-BD59-A6C34878D82A}">
                    <a16:rowId xmlns:a16="http://schemas.microsoft.com/office/drawing/2014/main" val="10001"/>
                  </a:ext>
                </a:extLst>
              </a:tr>
              <a:tr h="415001">
                <a:tc>
                  <a:txBody>
                    <a:bodyPr/>
                    <a:lstStyle/>
                    <a:p>
                      <a:pPr algn="l" fontAlgn="t"/>
                      <a:r>
                        <a:rPr lang="en-US" sz="1800" b="0" i="0" u="none" strike="noStrike" dirty="0">
                          <a:solidFill>
                            <a:schemeClr val="tx1"/>
                          </a:solidFill>
                          <a:effectLst/>
                          <a:latin typeface="+mn-lt"/>
                        </a:rPr>
                        <a:t>Black / African American</a:t>
                      </a:r>
                    </a:p>
                  </a:txBody>
                  <a:tcPr marL="9525" marR="9525" marT="9525" marB="0" anchor="ctr"/>
                </a:tc>
                <a:tc>
                  <a:txBody>
                    <a:bodyPr/>
                    <a:lstStyle/>
                    <a:p>
                      <a:pPr algn="ctr" fontAlgn="b"/>
                      <a:r>
                        <a:rPr lang="en-US" sz="1800" b="0" i="0" u="none" strike="noStrike" dirty="0">
                          <a:effectLst/>
                          <a:latin typeface="+mn-lt"/>
                        </a:rPr>
                        <a:t>6.8%</a:t>
                      </a:r>
                    </a:p>
                  </a:txBody>
                  <a:tcPr marL="9525" marR="9525" marT="9525" marB="0" anchor="ctr"/>
                </a:tc>
                <a:tc>
                  <a:txBody>
                    <a:bodyPr/>
                    <a:lstStyle/>
                    <a:p>
                      <a:pPr algn="ctr" fontAlgn="b"/>
                      <a:r>
                        <a:rPr lang="en-US" sz="1800" b="0" i="0" u="none" strike="noStrike" dirty="0">
                          <a:effectLst/>
                          <a:latin typeface="+mn-lt"/>
                        </a:rPr>
                        <a:t>8.0%</a:t>
                      </a:r>
                    </a:p>
                  </a:txBody>
                  <a:tcPr marL="9525" marR="9525" marT="9525" marB="0" anchor="ctr"/>
                </a:tc>
                <a:tc>
                  <a:txBody>
                    <a:bodyPr/>
                    <a:lstStyle/>
                    <a:p>
                      <a:pPr algn="ctr" fontAlgn="b"/>
                      <a:r>
                        <a:rPr lang="en-US" sz="1800" b="0" i="0" u="none" strike="noStrike" dirty="0">
                          <a:effectLst/>
                          <a:latin typeface="+mn-lt"/>
                        </a:rPr>
                        <a:t>7.5%</a:t>
                      </a:r>
                    </a:p>
                  </a:txBody>
                  <a:tcPr marL="9525" marR="9525" marT="9525" marB="0" anchor="ctr"/>
                </a:tc>
                <a:tc>
                  <a:txBody>
                    <a:bodyPr/>
                    <a:lstStyle/>
                    <a:p>
                      <a:pPr algn="ctr" fontAlgn="b"/>
                      <a:r>
                        <a:rPr lang="en-US" sz="1800" b="0" i="0" u="none" strike="noStrike" dirty="0">
                          <a:effectLst/>
                          <a:latin typeface="+mn-lt"/>
                        </a:rPr>
                        <a:t>7.5%</a:t>
                      </a:r>
                    </a:p>
                  </a:txBody>
                  <a:tcPr marL="9525" marR="9525" marT="9525" marB="0" anchor="ctr"/>
                </a:tc>
                <a:tc>
                  <a:txBody>
                    <a:bodyPr/>
                    <a:lstStyle/>
                    <a:p>
                      <a:pPr algn="ctr" fontAlgn="b"/>
                      <a:r>
                        <a:rPr lang="en-US" sz="1800" b="0" i="0" u="none" strike="noStrike" dirty="0">
                          <a:effectLst/>
                          <a:latin typeface="+mn-lt"/>
                        </a:rPr>
                        <a:t>8.0%</a:t>
                      </a:r>
                    </a:p>
                  </a:txBody>
                  <a:tcPr marL="9525" marR="9525" marT="9525" marB="0" anchor="ctr"/>
                </a:tc>
                <a:extLst>
                  <a:ext uri="{0D108BD9-81ED-4DB2-BD59-A6C34878D82A}">
                    <a16:rowId xmlns:a16="http://schemas.microsoft.com/office/drawing/2014/main" val="10002"/>
                  </a:ext>
                </a:extLst>
              </a:tr>
              <a:tr h="415001">
                <a:tc>
                  <a:txBody>
                    <a:bodyPr/>
                    <a:lstStyle/>
                    <a:p>
                      <a:pPr algn="l" fontAlgn="t"/>
                      <a:r>
                        <a:rPr lang="en-US" sz="1800" b="0" i="0" u="none" strike="noStrike" dirty="0">
                          <a:solidFill>
                            <a:schemeClr val="tx1"/>
                          </a:solidFill>
                          <a:effectLst/>
                          <a:latin typeface="+mn-lt"/>
                        </a:rPr>
                        <a:t>Hawaiian / Pac Islander</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tc>
                  <a:txBody>
                    <a:bodyPr/>
                    <a:lstStyle/>
                    <a:p>
                      <a:pPr algn="ctr" fontAlgn="b"/>
                      <a:r>
                        <a:rPr lang="en-US" sz="1800" b="0" i="0" u="none" strike="noStrike" dirty="0">
                          <a:effectLst/>
                          <a:latin typeface="+mn-lt"/>
                        </a:rPr>
                        <a:t>0.0%</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tc>
                  <a:txBody>
                    <a:bodyPr/>
                    <a:lstStyle/>
                    <a:p>
                      <a:pPr algn="ctr" fontAlgn="b"/>
                      <a:r>
                        <a:rPr lang="en-US" sz="1800" b="0" i="0" u="none" strike="noStrike" dirty="0">
                          <a:effectLst/>
                          <a:latin typeface="+mn-lt"/>
                        </a:rPr>
                        <a:t>0.0%</a:t>
                      </a:r>
                    </a:p>
                  </a:txBody>
                  <a:tcPr marL="9525" marR="9525" marT="9525" marB="0" anchor="ctr"/>
                </a:tc>
                <a:tc>
                  <a:txBody>
                    <a:bodyPr/>
                    <a:lstStyle/>
                    <a:p>
                      <a:pPr algn="ctr" fontAlgn="b"/>
                      <a:r>
                        <a:rPr lang="en-US" sz="1800" b="0" i="0" u="none" strike="noStrike" dirty="0">
                          <a:effectLst/>
                          <a:latin typeface="+mn-lt"/>
                        </a:rPr>
                        <a:t>0.03%</a:t>
                      </a:r>
                    </a:p>
                  </a:txBody>
                  <a:tcPr marL="9525" marR="9525" marT="9525" marB="0" anchor="ctr"/>
                </a:tc>
                <a:extLst>
                  <a:ext uri="{0D108BD9-81ED-4DB2-BD59-A6C34878D82A}">
                    <a16:rowId xmlns:a16="http://schemas.microsoft.com/office/drawing/2014/main" val="3100762231"/>
                  </a:ext>
                </a:extLst>
              </a:tr>
              <a:tr h="415001">
                <a:tc>
                  <a:txBody>
                    <a:bodyPr/>
                    <a:lstStyle/>
                    <a:p>
                      <a:pPr algn="l" fontAlgn="t"/>
                      <a:r>
                        <a:rPr lang="en-US" sz="1800" b="0" i="0" u="none" strike="noStrike" dirty="0">
                          <a:solidFill>
                            <a:schemeClr val="tx1"/>
                          </a:solidFill>
                          <a:effectLst/>
                          <a:latin typeface="+mn-lt"/>
                        </a:rPr>
                        <a:t>Hispanic/ Latino</a:t>
                      </a:r>
                    </a:p>
                  </a:txBody>
                  <a:tcPr marL="9525" marR="9525" marT="9525" marB="0" anchor="ctr"/>
                </a:tc>
                <a:tc>
                  <a:txBody>
                    <a:bodyPr/>
                    <a:lstStyle/>
                    <a:p>
                      <a:pPr algn="ctr" fontAlgn="b"/>
                      <a:r>
                        <a:rPr lang="en-US" sz="1800" b="0" i="0" u="none" strike="noStrike" dirty="0">
                          <a:effectLst/>
                          <a:latin typeface="+mn-lt"/>
                        </a:rPr>
                        <a:t>11.8%</a:t>
                      </a:r>
                    </a:p>
                  </a:txBody>
                  <a:tcPr marL="9525" marR="9525" marT="9525" marB="0" anchor="ctr"/>
                </a:tc>
                <a:tc>
                  <a:txBody>
                    <a:bodyPr/>
                    <a:lstStyle/>
                    <a:p>
                      <a:pPr algn="ctr" fontAlgn="b"/>
                      <a:r>
                        <a:rPr lang="en-US" sz="1800" b="0" i="0" u="none" strike="noStrike" dirty="0">
                          <a:effectLst/>
                          <a:latin typeface="+mn-lt"/>
                        </a:rPr>
                        <a:t>16.2%</a:t>
                      </a:r>
                    </a:p>
                  </a:txBody>
                  <a:tcPr marL="9525" marR="9525" marT="9525" marB="0" anchor="ctr"/>
                </a:tc>
                <a:tc>
                  <a:txBody>
                    <a:bodyPr/>
                    <a:lstStyle/>
                    <a:p>
                      <a:pPr algn="ctr" fontAlgn="b"/>
                      <a:r>
                        <a:rPr lang="en-US" sz="1800" b="0" i="0" u="none" strike="noStrike" dirty="0">
                          <a:effectLst/>
                          <a:latin typeface="+mn-lt"/>
                        </a:rPr>
                        <a:t>16.5%</a:t>
                      </a:r>
                    </a:p>
                  </a:txBody>
                  <a:tcPr marL="9525" marR="9525" marT="9525" marB="0" anchor="ctr"/>
                </a:tc>
                <a:tc>
                  <a:txBody>
                    <a:bodyPr/>
                    <a:lstStyle/>
                    <a:p>
                      <a:pPr algn="ctr" fontAlgn="b"/>
                      <a:r>
                        <a:rPr lang="en-US" sz="1800" b="0" i="0" u="none" strike="noStrike" dirty="0">
                          <a:effectLst/>
                          <a:latin typeface="+mn-lt"/>
                        </a:rPr>
                        <a:t>17.8%</a:t>
                      </a:r>
                    </a:p>
                  </a:txBody>
                  <a:tcPr marL="9525" marR="9525" marT="9525" marB="0" anchor="ctr"/>
                </a:tc>
                <a:tc>
                  <a:txBody>
                    <a:bodyPr/>
                    <a:lstStyle/>
                    <a:p>
                      <a:pPr algn="ctr" fontAlgn="b"/>
                      <a:r>
                        <a:rPr lang="en-US" sz="1800" b="0" i="0" u="none" strike="noStrike" dirty="0">
                          <a:effectLst/>
                          <a:latin typeface="+mn-lt"/>
                        </a:rPr>
                        <a:t>19.3%</a:t>
                      </a:r>
                    </a:p>
                  </a:txBody>
                  <a:tcPr marL="9525" marR="9525" marT="9525" marB="0" anchor="ctr"/>
                </a:tc>
                <a:extLst>
                  <a:ext uri="{0D108BD9-81ED-4DB2-BD59-A6C34878D82A}">
                    <a16:rowId xmlns:a16="http://schemas.microsoft.com/office/drawing/2014/main" val="10003"/>
                  </a:ext>
                </a:extLst>
              </a:tr>
              <a:tr h="452259">
                <a:tc>
                  <a:txBody>
                    <a:bodyPr/>
                    <a:lstStyle/>
                    <a:p>
                      <a:pPr algn="l" fontAlgn="t"/>
                      <a:r>
                        <a:rPr lang="en-US" sz="1800" b="1" i="0" u="none" strike="noStrike" dirty="0">
                          <a:solidFill>
                            <a:schemeClr val="tx1"/>
                          </a:solidFill>
                          <a:effectLst/>
                          <a:latin typeface="+mn-lt"/>
                        </a:rPr>
                        <a:t>URM Subtotal</a:t>
                      </a:r>
                    </a:p>
                  </a:txBody>
                  <a:tcPr marL="9525" marR="9525" marT="9525" marB="0" anchor="ctr"/>
                </a:tc>
                <a:tc>
                  <a:txBody>
                    <a:bodyPr/>
                    <a:lstStyle/>
                    <a:p>
                      <a:pPr algn="ctr" fontAlgn="b"/>
                      <a:r>
                        <a:rPr lang="en-US" sz="1800" b="1" i="0" u="none" strike="noStrike" dirty="0">
                          <a:effectLst/>
                          <a:latin typeface="+mn-lt"/>
                        </a:rPr>
                        <a:t>18.8%</a:t>
                      </a:r>
                    </a:p>
                  </a:txBody>
                  <a:tcPr marL="9525" marR="9525" marT="9525" marB="0" anchor="ctr"/>
                </a:tc>
                <a:tc>
                  <a:txBody>
                    <a:bodyPr/>
                    <a:lstStyle/>
                    <a:p>
                      <a:pPr algn="ctr" fontAlgn="b"/>
                      <a:r>
                        <a:rPr lang="en-US" sz="1800" b="1" i="0" u="none" strike="noStrike" dirty="0">
                          <a:effectLst/>
                          <a:latin typeface="+mn-lt"/>
                        </a:rPr>
                        <a:t>24.4%</a:t>
                      </a:r>
                    </a:p>
                  </a:txBody>
                  <a:tcPr marL="9525" marR="9525" marT="9525" marB="0" anchor="ctr"/>
                </a:tc>
                <a:tc>
                  <a:txBody>
                    <a:bodyPr/>
                    <a:lstStyle/>
                    <a:p>
                      <a:pPr algn="ctr" fontAlgn="b"/>
                      <a:r>
                        <a:rPr lang="en-US" sz="1800" b="1" i="0" u="none" strike="noStrike" dirty="0">
                          <a:effectLst/>
                          <a:latin typeface="+mn-lt"/>
                        </a:rPr>
                        <a:t>24.2%</a:t>
                      </a:r>
                    </a:p>
                  </a:txBody>
                  <a:tcPr marL="9525" marR="9525" marT="9525" marB="0" anchor="ctr"/>
                </a:tc>
                <a:tc>
                  <a:txBody>
                    <a:bodyPr/>
                    <a:lstStyle/>
                    <a:p>
                      <a:pPr algn="ctr" fontAlgn="b"/>
                      <a:r>
                        <a:rPr lang="en-US" sz="1800" b="1" i="0" u="none" strike="noStrike" dirty="0">
                          <a:effectLst/>
                          <a:latin typeface="+mn-lt"/>
                        </a:rPr>
                        <a:t>25.3%</a:t>
                      </a:r>
                    </a:p>
                  </a:txBody>
                  <a:tcPr marL="9525" marR="9525" marT="9525" marB="0" anchor="ctr"/>
                </a:tc>
                <a:tc>
                  <a:txBody>
                    <a:bodyPr/>
                    <a:lstStyle/>
                    <a:p>
                      <a:pPr algn="ctr" fontAlgn="b"/>
                      <a:r>
                        <a:rPr lang="en-US" sz="1800" b="1" i="0" u="none" strike="noStrike" dirty="0">
                          <a:effectLst/>
                          <a:latin typeface="+mn-lt"/>
                        </a:rPr>
                        <a:t>27.5%</a:t>
                      </a:r>
                    </a:p>
                  </a:txBody>
                  <a:tcPr marL="9525" marR="9525" marT="9525" marB="0" anchor="ctr"/>
                </a:tc>
                <a:extLst>
                  <a:ext uri="{0D108BD9-81ED-4DB2-BD59-A6C34878D82A}">
                    <a16:rowId xmlns:a16="http://schemas.microsoft.com/office/drawing/2014/main" val="10004"/>
                  </a:ext>
                </a:extLst>
              </a:tr>
              <a:tr h="415001">
                <a:tc>
                  <a:txBody>
                    <a:bodyPr/>
                    <a:lstStyle/>
                    <a:p>
                      <a:pPr algn="l" fontAlgn="t"/>
                      <a:r>
                        <a:rPr lang="en-US" sz="1800" b="0" i="0" u="none" strike="noStrike" dirty="0">
                          <a:solidFill>
                            <a:schemeClr val="tx1"/>
                          </a:solidFill>
                          <a:effectLst/>
                          <a:latin typeface="+mn-lt"/>
                        </a:rPr>
                        <a:t>Asian</a:t>
                      </a:r>
                    </a:p>
                  </a:txBody>
                  <a:tcPr marL="9525" marR="9525" marT="9525" marB="0" anchor="ctr"/>
                </a:tc>
                <a:tc>
                  <a:txBody>
                    <a:bodyPr/>
                    <a:lstStyle/>
                    <a:p>
                      <a:pPr algn="ctr" fontAlgn="b"/>
                      <a:r>
                        <a:rPr lang="en-US" sz="1800" b="0" i="0" u="none" strike="noStrike" dirty="0">
                          <a:effectLst/>
                          <a:latin typeface="+mn-lt"/>
                        </a:rPr>
                        <a:t>12.1%</a:t>
                      </a:r>
                    </a:p>
                  </a:txBody>
                  <a:tcPr marL="9525" marR="9525" marT="9525" marB="0" anchor="ctr"/>
                </a:tc>
                <a:tc>
                  <a:txBody>
                    <a:bodyPr/>
                    <a:lstStyle/>
                    <a:p>
                      <a:pPr algn="ctr" fontAlgn="b"/>
                      <a:r>
                        <a:rPr lang="en-US" sz="1800" b="0" i="0" u="none" strike="noStrike" dirty="0">
                          <a:effectLst/>
                          <a:latin typeface="+mn-lt"/>
                        </a:rPr>
                        <a:t>11.8%</a:t>
                      </a:r>
                    </a:p>
                  </a:txBody>
                  <a:tcPr marL="9525" marR="9525" marT="9525" marB="0" anchor="ctr"/>
                </a:tc>
                <a:tc>
                  <a:txBody>
                    <a:bodyPr/>
                    <a:lstStyle/>
                    <a:p>
                      <a:pPr algn="ctr" fontAlgn="b"/>
                      <a:r>
                        <a:rPr lang="en-US" sz="1800" b="0" i="0" u="none" strike="noStrike" dirty="0">
                          <a:effectLst/>
                          <a:latin typeface="+mn-lt"/>
                        </a:rPr>
                        <a:t>13.1%</a:t>
                      </a:r>
                    </a:p>
                  </a:txBody>
                  <a:tcPr marL="9525" marR="9525" marT="9525" marB="0" anchor="ctr"/>
                </a:tc>
                <a:tc>
                  <a:txBody>
                    <a:bodyPr/>
                    <a:lstStyle/>
                    <a:p>
                      <a:pPr algn="ctr" fontAlgn="b"/>
                      <a:r>
                        <a:rPr lang="en-US" sz="1800" b="0" i="0" u="none" strike="noStrike" dirty="0">
                          <a:effectLst/>
                          <a:latin typeface="+mn-lt"/>
                        </a:rPr>
                        <a:t>14.3%</a:t>
                      </a:r>
                    </a:p>
                  </a:txBody>
                  <a:tcPr marL="9525" marR="9525" marT="9525" marB="0" anchor="ctr"/>
                </a:tc>
                <a:tc>
                  <a:txBody>
                    <a:bodyPr/>
                    <a:lstStyle/>
                    <a:p>
                      <a:pPr algn="ctr" fontAlgn="b"/>
                      <a:r>
                        <a:rPr lang="en-US" sz="1800" b="0" i="0" u="none" strike="noStrike" dirty="0">
                          <a:effectLst/>
                          <a:latin typeface="+mn-lt"/>
                        </a:rPr>
                        <a:t>14.0%</a:t>
                      </a:r>
                    </a:p>
                  </a:txBody>
                  <a:tcPr marL="9525" marR="9525" marT="9525" marB="0" anchor="ctr"/>
                </a:tc>
                <a:extLst>
                  <a:ext uri="{0D108BD9-81ED-4DB2-BD59-A6C34878D82A}">
                    <a16:rowId xmlns:a16="http://schemas.microsoft.com/office/drawing/2014/main" val="914973011"/>
                  </a:ext>
                </a:extLst>
              </a:tr>
              <a:tr h="415001">
                <a:tc>
                  <a:txBody>
                    <a:bodyPr/>
                    <a:lstStyle/>
                    <a:p>
                      <a:pPr algn="l" fontAlgn="t"/>
                      <a:r>
                        <a:rPr lang="en-US" sz="1800" b="0" i="0" u="none" strike="noStrike" dirty="0">
                          <a:solidFill>
                            <a:schemeClr val="tx1"/>
                          </a:solidFill>
                          <a:effectLst/>
                          <a:latin typeface="+mn-lt"/>
                        </a:rPr>
                        <a:t>2 or More</a:t>
                      </a:r>
                    </a:p>
                  </a:txBody>
                  <a:tcPr marL="9525" marR="9525" marT="9525" marB="0" anchor="ctr"/>
                </a:tc>
                <a:tc>
                  <a:txBody>
                    <a:bodyPr/>
                    <a:lstStyle/>
                    <a:p>
                      <a:pPr algn="ctr" fontAlgn="b"/>
                      <a:r>
                        <a:rPr lang="en-US" sz="1800" b="0" i="0" u="none" strike="noStrike" dirty="0">
                          <a:effectLst/>
                          <a:latin typeface="+mn-lt"/>
                        </a:rPr>
                        <a:t>4.2%</a:t>
                      </a:r>
                    </a:p>
                  </a:txBody>
                  <a:tcPr marL="9525" marR="9525" marT="9525" marB="0" anchor="ctr"/>
                </a:tc>
                <a:tc>
                  <a:txBody>
                    <a:bodyPr/>
                    <a:lstStyle/>
                    <a:p>
                      <a:pPr algn="ctr" fontAlgn="b"/>
                      <a:r>
                        <a:rPr lang="en-US" sz="1800" b="0" i="0" u="none" strike="noStrike" dirty="0">
                          <a:effectLst/>
                          <a:latin typeface="+mn-lt"/>
                        </a:rPr>
                        <a:t>3.5%</a:t>
                      </a:r>
                    </a:p>
                  </a:txBody>
                  <a:tcPr marL="9525" marR="9525" marT="9525" marB="0" anchor="ctr"/>
                </a:tc>
                <a:tc>
                  <a:txBody>
                    <a:bodyPr/>
                    <a:lstStyle/>
                    <a:p>
                      <a:pPr algn="ctr" fontAlgn="b"/>
                      <a:r>
                        <a:rPr lang="en-US" sz="1800" b="0" i="0" u="none" strike="noStrike" dirty="0">
                          <a:effectLst/>
                          <a:latin typeface="+mn-lt"/>
                        </a:rPr>
                        <a:t>4.0%</a:t>
                      </a:r>
                    </a:p>
                  </a:txBody>
                  <a:tcPr marL="9525" marR="9525" marT="9525" marB="0" anchor="ctr"/>
                </a:tc>
                <a:tc>
                  <a:txBody>
                    <a:bodyPr/>
                    <a:lstStyle/>
                    <a:p>
                      <a:pPr algn="ctr" fontAlgn="b"/>
                      <a:r>
                        <a:rPr lang="en-US" sz="1800" b="0" i="0" u="none" strike="noStrike" dirty="0">
                          <a:effectLst/>
                          <a:latin typeface="+mn-lt"/>
                        </a:rPr>
                        <a:t>4.8%</a:t>
                      </a:r>
                    </a:p>
                  </a:txBody>
                  <a:tcPr marL="9525" marR="9525" marT="9525" marB="0" anchor="ctr"/>
                </a:tc>
                <a:tc>
                  <a:txBody>
                    <a:bodyPr/>
                    <a:lstStyle/>
                    <a:p>
                      <a:pPr algn="ctr" fontAlgn="b"/>
                      <a:r>
                        <a:rPr lang="en-US" sz="1800" b="0" i="0" u="none" strike="noStrike" dirty="0">
                          <a:effectLst/>
                          <a:latin typeface="+mn-lt"/>
                        </a:rPr>
                        <a:t>4.6%</a:t>
                      </a:r>
                    </a:p>
                  </a:txBody>
                  <a:tcPr marL="9525" marR="9525" marT="9525" marB="0" anchor="ctr"/>
                </a:tc>
                <a:extLst>
                  <a:ext uri="{0D108BD9-81ED-4DB2-BD59-A6C34878D82A}">
                    <a16:rowId xmlns:a16="http://schemas.microsoft.com/office/drawing/2014/main" val="10005"/>
                  </a:ext>
                </a:extLst>
              </a:tr>
              <a:tr h="415001">
                <a:tc>
                  <a:txBody>
                    <a:bodyPr/>
                    <a:lstStyle/>
                    <a:p>
                      <a:pPr algn="l" fontAlgn="t"/>
                      <a:r>
                        <a:rPr lang="en-US" sz="1800" b="1" i="0" u="none" strike="noStrike" dirty="0">
                          <a:solidFill>
                            <a:schemeClr val="tx1"/>
                          </a:solidFill>
                          <a:effectLst/>
                          <a:latin typeface="+mn-lt"/>
                        </a:rPr>
                        <a:t>Minority Subtotal</a:t>
                      </a:r>
                    </a:p>
                  </a:txBody>
                  <a:tcPr marL="9525" marR="9525" marT="9525" marB="0" anchor="ctr"/>
                </a:tc>
                <a:tc>
                  <a:txBody>
                    <a:bodyPr/>
                    <a:lstStyle/>
                    <a:p>
                      <a:pPr algn="ctr" fontAlgn="b"/>
                      <a:r>
                        <a:rPr lang="en-US" sz="1800" b="1" i="0" u="none" strike="noStrike" dirty="0">
                          <a:effectLst/>
                          <a:latin typeface="+mn-lt"/>
                        </a:rPr>
                        <a:t>35.1%</a:t>
                      </a:r>
                    </a:p>
                  </a:txBody>
                  <a:tcPr marL="9525" marR="9525" marT="9525" marB="0" anchor="ctr"/>
                </a:tc>
                <a:tc>
                  <a:txBody>
                    <a:bodyPr/>
                    <a:lstStyle/>
                    <a:p>
                      <a:pPr algn="ctr" fontAlgn="b"/>
                      <a:r>
                        <a:rPr lang="en-US" sz="1800" b="1" i="0" u="none" strike="noStrike" dirty="0">
                          <a:effectLst/>
                          <a:latin typeface="+mn-lt"/>
                        </a:rPr>
                        <a:t>39.7%</a:t>
                      </a:r>
                    </a:p>
                  </a:txBody>
                  <a:tcPr marL="9525" marR="9525" marT="9525" marB="0" anchor="ctr"/>
                </a:tc>
                <a:tc>
                  <a:txBody>
                    <a:bodyPr/>
                    <a:lstStyle/>
                    <a:p>
                      <a:pPr algn="ctr" fontAlgn="b"/>
                      <a:r>
                        <a:rPr lang="en-US" sz="1800" b="1" i="0" u="none" strike="noStrike" dirty="0">
                          <a:effectLst/>
                          <a:latin typeface="+mn-lt"/>
                        </a:rPr>
                        <a:t>41.2%</a:t>
                      </a:r>
                    </a:p>
                  </a:txBody>
                  <a:tcPr marL="9525" marR="9525" marT="9525" marB="0" anchor="ctr"/>
                </a:tc>
                <a:tc>
                  <a:txBody>
                    <a:bodyPr/>
                    <a:lstStyle/>
                    <a:p>
                      <a:pPr algn="ctr" fontAlgn="b"/>
                      <a:r>
                        <a:rPr lang="en-US" sz="1800" b="1" i="0" u="none" strike="noStrike" dirty="0">
                          <a:effectLst/>
                          <a:latin typeface="+mn-lt"/>
                        </a:rPr>
                        <a:t>44.4%</a:t>
                      </a:r>
                    </a:p>
                  </a:txBody>
                  <a:tcPr marL="9525" marR="9525" marT="9525" marB="0" anchor="ctr"/>
                </a:tc>
                <a:tc>
                  <a:txBody>
                    <a:bodyPr/>
                    <a:lstStyle/>
                    <a:p>
                      <a:pPr algn="ctr" fontAlgn="b"/>
                      <a:r>
                        <a:rPr lang="en-US" sz="1800" b="1" i="0" u="none" strike="noStrike" dirty="0">
                          <a:effectLst/>
                          <a:latin typeface="+mn-lt"/>
                        </a:rPr>
                        <a:t>46.0%</a:t>
                      </a:r>
                    </a:p>
                  </a:txBody>
                  <a:tcPr marL="9525" marR="9525" marT="9525" marB="0" anchor="ctr"/>
                </a:tc>
                <a:extLst>
                  <a:ext uri="{0D108BD9-81ED-4DB2-BD59-A6C34878D82A}">
                    <a16:rowId xmlns:a16="http://schemas.microsoft.com/office/drawing/2014/main" val="10007"/>
                  </a:ext>
                </a:extLst>
              </a:tr>
              <a:tr h="415001">
                <a:tc>
                  <a:txBody>
                    <a:bodyPr/>
                    <a:lstStyle/>
                    <a:p>
                      <a:pPr algn="l" fontAlgn="t"/>
                      <a:r>
                        <a:rPr lang="en-US" sz="1800" b="0" i="0" u="none" strike="noStrike" dirty="0">
                          <a:solidFill>
                            <a:schemeClr val="tx1"/>
                          </a:solidFill>
                          <a:effectLst/>
                          <a:latin typeface="+mn-lt"/>
                        </a:rPr>
                        <a:t>Unknown</a:t>
                      </a:r>
                    </a:p>
                  </a:txBody>
                  <a:tcPr marL="9525" marR="9525" marT="9525" marB="0" anchor="ctr"/>
                </a:tc>
                <a:tc>
                  <a:txBody>
                    <a:bodyPr/>
                    <a:lstStyle/>
                    <a:p>
                      <a:pPr algn="ctr" fontAlgn="b"/>
                      <a:r>
                        <a:rPr lang="en-US" sz="1800" b="0" i="0" u="none" strike="noStrike" dirty="0">
                          <a:effectLst/>
                          <a:latin typeface="+mn-lt"/>
                        </a:rPr>
                        <a:t>2.7%</a:t>
                      </a:r>
                    </a:p>
                  </a:txBody>
                  <a:tcPr marL="9525" marR="9525" marT="9525" marB="0" anchor="ctr"/>
                </a:tc>
                <a:tc>
                  <a:txBody>
                    <a:bodyPr/>
                    <a:lstStyle/>
                    <a:p>
                      <a:pPr algn="ctr" fontAlgn="b"/>
                      <a:r>
                        <a:rPr lang="en-US" sz="1800" b="0" i="0" u="none" strike="noStrike" dirty="0">
                          <a:effectLst/>
                          <a:latin typeface="+mn-lt"/>
                        </a:rPr>
                        <a:t>2.5%</a:t>
                      </a:r>
                    </a:p>
                  </a:txBody>
                  <a:tcPr marL="9525" marR="9525" marT="9525" marB="0" anchor="ctr"/>
                </a:tc>
                <a:tc>
                  <a:txBody>
                    <a:bodyPr/>
                    <a:lstStyle/>
                    <a:p>
                      <a:pPr algn="ctr" fontAlgn="b"/>
                      <a:r>
                        <a:rPr lang="en-US" sz="1800" b="0" i="0" u="none" strike="noStrike" dirty="0">
                          <a:effectLst/>
                          <a:latin typeface="+mn-lt"/>
                        </a:rPr>
                        <a:t>2.8%</a:t>
                      </a:r>
                    </a:p>
                  </a:txBody>
                  <a:tcPr marL="9525" marR="9525" marT="9525" marB="0" anchor="ctr"/>
                </a:tc>
                <a:tc>
                  <a:txBody>
                    <a:bodyPr/>
                    <a:lstStyle/>
                    <a:p>
                      <a:pPr algn="ctr" fontAlgn="b"/>
                      <a:r>
                        <a:rPr lang="en-US" sz="1800" b="0" i="0" u="none" strike="noStrike" dirty="0">
                          <a:effectLst/>
                          <a:latin typeface="+mn-lt"/>
                        </a:rPr>
                        <a:t>0.4%</a:t>
                      </a:r>
                    </a:p>
                  </a:txBody>
                  <a:tcPr marL="9525" marR="9525" marT="9525" marB="0" anchor="ctr"/>
                </a:tc>
                <a:tc>
                  <a:txBody>
                    <a:bodyPr/>
                    <a:lstStyle/>
                    <a:p>
                      <a:pPr algn="ctr" fontAlgn="b"/>
                      <a:r>
                        <a:rPr lang="en-US" sz="1800" b="0" i="0" u="none" strike="noStrike" dirty="0">
                          <a:effectLst/>
                          <a:latin typeface="+mn-lt"/>
                        </a:rPr>
                        <a:t>0.3%</a:t>
                      </a:r>
                    </a:p>
                  </a:txBody>
                  <a:tcPr marL="9525" marR="9525" marT="9525" marB="0" anchor="ctr"/>
                </a:tc>
                <a:extLst>
                  <a:ext uri="{0D108BD9-81ED-4DB2-BD59-A6C34878D82A}">
                    <a16:rowId xmlns:a16="http://schemas.microsoft.com/office/drawing/2014/main" val="1917622682"/>
                  </a:ext>
                </a:extLst>
              </a:tr>
              <a:tr h="415001">
                <a:tc>
                  <a:txBody>
                    <a:bodyPr/>
                    <a:lstStyle/>
                    <a:p>
                      <a:pPr algn="l" fontAlgn="t"/>
                      <a:r>
                        <a:rPr lang="en-US" sz="1800" b="0" i="0" u="none" strike="noStrike" dirty="0">
                          <a:solidFill>
                            <a:schemeClr val="tx1"/>
                          </a:solidFill>
                          <a:effectLst/>
                          <a:latin typeface="+mn-lt"/>
                        </a:rPr>
                        <a:t>White</a:t>
                      </a:r>
                    </a:p>
                  </a:txBody>
                  <a:tcPr marL="9525" marR="9525" marT="9525" marB="0" anchor="ctr"/>
                </a:tc>
                <a:tc>
                  <a:txBody>
                    <a:bodyPr/>
                    <a:lstStyle/>
                    <a:p>
                      <a:pPr algn="ctr" fontAlgn="b"/>
                      <a:r>
                        <a:rPr lang="en-US" sz="1800" b="0" i="0" u="none" strike="noStrike" dirty="0">
                          <a:effectLst/>
                          <a:latin typeface="+mn-lt"/>
                        </a:rPr>
                        <a:t>62.2%</a:t>
                      </a:r>
                    </a:p>
                  </a:txBody>
                  <a:tcPr marL="9525" marR="9525" marT="9525" marB="0" anchor="ctr"/>
                </a:tc>
                <a:tc>
                  <a:txBody>
                    <a:bodyPr/>
                    <a:lstStyle/>
                    <a:p>
                      <a:pPr algn="ctr" fontAlgn="b"/>
                      <a:r>
                        <a:rPr lang="en-US" sz="1800" b="0" i="0" u="none" strike="noStrike" dirty="0">
                          <a:effectLst/>
                          <a:latin typeface="+mn-lt"/>
                        </a:rPr>
                        <a:t>57.7%</a:t>
                      </a:r>
                    </a:p>
                  </a:txBody>
                  <a:tcPr marL="9525" marR="9525" marT="9525" marB="0" anchor="ctr"/>
                </a:tc>
                <a:tc>
                  <a:txBody>
                    <a:bodyPr/>
                    <a:lstStyle/>
                    <a:p>
                      <a:pPr algn="ctr" fontAlgn="b"/>
                      <a:r>
                        <a:rPr lang="en-US" sz="1800" b="0" i="0" u="none" strike="noStrike" dirty="0">
                          <a:effectLst/>
                          <a:latin typeface="+mn-lt"/>
                        </a:rPr>
                        <a:t>56.0%</a:t>
                      </a:r>
                    </a:p>
                  </a:txBody>
                  <a:tcPr marL="9525" marR="9525" marT="9525" marB="0" anchor="ctr"/>
                </a:tc>
                <a:tc>
                  <a:txBody>
                    <a:bodyPr/>
                    <a:lstStyle/>
                    <a:p>
                      <a:pPr algn="ctr" fontAlgn="b"/>
                      <a:r>
                        <a:rPr lang="en-US" sz="1800" b="0" i="0" u="none" strike="noStrike" dirty="0">
                          <a:effectLst/>
                          <a:latin typeface="+mn-lt"/>
                        </a:rPr>
                        <a:t>55.2%</a:t>
                      </a:r>
                    </a:p>
                  </a:txBody>
                  <a:tcPr marL="9525" marR="9525" marT="9525" marB="0" anchor="ctr"/>
                </a:tc>
                <a:tc>
                  <a:txBody>
                    <a:bodyPr/>
                    <a:lstStyle/>
                    <a:p>
                      <a:pPr algn="ctr" fontAlgn="b"/>
                      <a:r>
                        <a:rPr lang="en-US" sz="1800" b="0" i="0" u="none" strike="noStrike" dirty="0">
                          <a:effectLst/>
                          <a:latin typeface="+mn-lt"/>
                        </a:rPr>
                        <a:t>53.5%</a:t>
                      </a:r>
                    </a:p>
                  </a:txBody>
                  <a:tcPr marL="9525" marR="9525" marT="9525" marB="0" anchor="ctr"/>
                </a:tc>
                <a:extLst>
                  <a:ext uri="{0D108BD9-81ED-4DB2-BD59-A6C34878D82A}">
                    <a16:rowId xmlns:a16="http://schemas.microsoft.com/office/drawing/2014/main" val="2905246093"/>
                  </a:ext>
                </a:extLst>
              </a:tr>
            </a:tbl>
          </a:graphicData>
        </a:graphic>
      </p:graphicFrame>
      <p:sp>
        <p:nvSpPr>
          <p:cNvPr id="5" name="Date Placeholder 5"/>
          <p:cNvSpPr txBox="1">
            <a:spLocks/>
          </p:cNvSpPr>
          <p:nvPr/>
        </p:nvSpPr>
        <p:spPr>
          <a:xfrm>
            <a:off x="999929" y="5991299"/>
            <a:ext cx="4029269" cy="436972"/>
          </a:xfrm>
          <a:prstGeom prst="rect">
            <a:avLst/>
          </a:prstGeom>
        </p:spPr>
        <p:txBody>
          <a:bodyPr vert="horz" lIns="91440" tIns="45720" rIns="91440" bIns="45720" rtlCol="0" anchor="ctr"/>
          <a:lstStyle>
            <a:defPPr>
              <a:defRPr lang="en-US"/>
            </a:defPPr>
            <a:lvl1pPr marL="0" algn="l"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a:p>
            <a:r>
              <a:rPr lang="en-US" sz="1500" dirty="0"/>
              <a:t>* Percentages exclude international students</a:t>
            </a:r>
          </a:p>
          <a:p>
            <a:r>
              <a:rPr lang="en-US" sz="1500" dirty="0"/>
              <a:t>URM = Underrepresented Minority</a:t>
            </a:r>
          </a:p>
        </p:txBody>
      </p:sp>
      <p:sp>
        <p:nvSpPr>
          <p:cNvPr id="6" name="Date Placeholder 5"/>
          <p:cNvSpPr>
            <a:spLocks noGrp="1"/>
          </p:cNvSpPr>
          <p:nvPr>
            <p:ph type="dt" sz="half" idx="10"/>
          </p:nvPr>
        </p:nvSpPr>
        <p:spPr>
          <a:xfrm>
            <a:off x="999929" y="6583361"/>
            <a:ext cx="2363381" cy="274639"/>
          </a:xfrm>
        </p:spPr>
        <p:txBody>
          <a:bodyPr/>
          <a:lstStyle/>
          <a:p>
            <a:endParaRPr lang="en-US" sz="1400" dirty="0"/>
          </a:p>
          <a:p>
            <a:r>
              <a:rPr lang="en-US" sz="1400" dirty="0"/>
              <a:t>Preliminary Data</a:t>
            </a:r>
          </a:p>
          <a:p>
            <a:endParaRPr lang="en-US" dirty="0"/>
          </a:p>
        </p:txBody>
      </p:sp>
    </p:spTree>
    <p:extLst>
      <p:ext uri="{BB962C8B-B14F-4D97-AF65-F5344CB8AC3E}">
        <p14:creationId xmlns:p14="http://schemas.microsoft.com/office/powerpoint/2010/main" val="1817069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9699808"/>
              </p:ext>
            </p:extLst>
          </p:nvPr>
        </p:nvGraphicFramePr>
        <p:xfrm>
          <a:off x="2251700" y="772449"/>
          <a:ext cx="7688599" cy="5313102"/>
        </p:xfrm>
        <a:graphic>
          <a:graphicData uri="http://schemas.openxmlformats.org/drawingml/2006/table">
            <a:tbl>
              <a:tblPr firstRow="1" bandRow="1">
                <a:tableStyleId>{5C22544A-7EE6-4342-B048-85BDC9FD1C3A}</a:tableStyleId>
              </a:tblPr>
              <a:tblGrid>
                <a:gridCol w="2661067">
                  <a:extLst>
                    <a:ext uri="{9D8B030D-6E8A-4147-A177-3AD203B41FA5}">
                      <a16:colId xmlns:a16="http://schemas.microsoft.com/office/drawing/2014/main" val="20000"/>
                    </a:ext>
                  </a:extLst>
                </a:gridCol>
                <a:gridCol w="1675844">
                  <a:extLst>
                    <a:ext uri="{9D8B030D-6E8A-4147-A177-3AD203B41FA5}">
                      <a16:colId xmlns:a16="http://schemas.microsoft.com/office/drawing/2014/main" val="20003"/>
                    </a:ext>
                  </a:extLst>
                </a:gridCol>
                <a:gridCol w="1675844">
                  <a:extLst>
                    <a:ext uri="{9D8B030D-6E8A-4147-A177-3AD203B41FA5}">
                      <a16:colId xmlns:a16="http://schemas.microsoft.com/office/drawing/2014/main" val="1948851584"/>
                    </a:ext>
                  </a:extLst>
                </a:gridCol>
                <a:gridCol w="1675844">
                  <a:extLst>
                    <a:ext uri="{9D8B030D-6E8A-4147-A177-3AD203B41FA5}">
                      <a16:colId xmlns:a16="http://schemas.microsoft.com/office/drawing/2014/main" val="3299889820"/>
                    </a:ext>
                  </a:extLst>
                </a:gridCol>
              </a:tblGrid>
              <a:tr h="682739">
                <a:tc>
                  <a:txBody>
                    <a:bodyPr/>
                    <a:lstStyle/>
                    <a:p>
                      <a:pPr algn="l" fontAlgn="b"/>
                      <a:r>
                        <a:rPr lang="en-US" sz="2200" b="1" i="0" u="none" strike="noStrike" dirty="0">
                          <a:solidFill>
                            <a:srgbClr val="FFFFFF"/>
                          </a:solidFill>
                          <a:effectLst/>
                          <a:latin typeface="Calibri" panose="020F0502020204030204" pitchFamily="34" charset="0"/>
                        </a:rPr>
                        <a:t>By School and College</a:t>
                      </a:r>
                    </a:p>
                  </a:txBody>
                  <a:tcPr marL="9525" marR="9525" marT="9525" marB="0" anchor="b"/>
                </a:tc>
                <a:tc>
                  <a:txBody>
                    <a:bodyPr/>
                    <a:lstStyle/>
                    <a:p>
                      <a:pPr algn="ctr" fontAlgn="b"/>
                      <a:r>
                        <a:rPr lang="en-US" sz="2200" b="1" i="0" u="none" strike="noStrike" dirty="0">
                          <a:solidFill>
                            <a:srgbClr val="FFFFFF"/>
                          </a:solidFill>
                          <a:effectLst/>
                          <a:latin typeface="Calibri" panose="020F0502020204030204" pitchFamily="34" charset="0"/>
                        </a:rPr>
                        <a:t>Fall 2020 Actual</a:t>
                      </a:r>
                    </a:p>
                  </a:txBody>
                  <a:tcPr marL="9525" marR="9525" marT="9525" marB="0" anchor="b"/>
                </a:tc>
                <a:tc>
                  <a:txBody>
                    <a:bodyPr/>
                    <a:lstStyle/>
                    <a:p>
                      <a:pPr algn="ctr" fontAlgn="b"/>
                      <a:r>
                        <a:rPr lang="en-US" sz="2200" b="1" i="0" u="none" strike="noStrike" dirty="0">
                          <a:solidFill>
                            <a:srgbClr val="FFFFFF"/>
                          </a:solidFill>
                          <a:effectLst/>
                          <a:latin typeface="Calibri" panose="020F0502020204030204" pitchFamily="34" charset="0"/>
                        </a:rPr>
                        <a:t>Fall 2021 Target</a:t>
                      </a:r>
                    </a:p>
                  </a:txBody>
                  <a:tcPr marL="9525" marR="9525" marT="9525" marB="0" anchor="b"/>
                </a:tc>
                <a:tc>
                  <a:txBody>
                    <a:bodyPr/>
                    <a:lstStyle/>
                    <a:p>
                      <a:pPr algn="ctr" fontAlgn="b"/>
                      <a:r>
                        <a:rPr lang="en-US" sz="2200" b="1" i="0" u="none" strike="noStrike" dirty="0">
                          <a:solidFill>
                            <a:srgbClr val="FFFFFF"/>
                          </a:solidFill>
                          <a:effectLst/>
                          <a:latin typeface="Calibri" panose="020F0502020204030204" pitchFamily="34" charset="0"/>
                        </a:rPr>
                        <a:t>Fall 2021 Actual</a:t>
                      </a:r>
                    </a:p>
                  </a:txBody>
                  <a:tcPr marL="9525" marR="9525" marT="9525" marB="0" anchor="b"/>
                </a:tc>
                <a:extLst>
                  <a:ext uri="{0D108BD9-81ED-4DB2-BD59-A6C34878D82A}">
                    <a16:rowId xmlns:a16="http://schemas.microsoft.com/office/drawing/2014/main" val="10000"/>
                  </a:ext>
                </a:extLst>
              </a:tr>
              <a:tr h="427642">
                <a:tc>
                  <a:txBody>
                    <a:bodyPr/>
                    <a:lstStyle/>
                    <a:p>
                      <a:pPr algn="l" fontAlgn="b"/>
                      <a:r>
                        <a:rPr lang="en-US" sz="2000" b="0" i="0" u="none" strike="noStrike" dirty="0">
                          <a:solidFill>
                            <a:srgbClr val="000000"/>
                          </a:solidFill>
                          <a:effectLst/>
                          <a:latin typeface="Calibri" panose="020F0502020204030204" pitchFamily="34" charset="0"/>
                        </a:rPr>
                        <a:t>ACES</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723</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705</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690</a:t>
                      </a:r>
                    </a:p>
                  </a:txBody>
                  <a:tcPr marL="9525" marR="9525" marT="9525" marB="0" anchor="b"/>
                </a:tc>
                <a:extLst>
                  <a:ext uri="{0D108BD9-81ED-4DB2-BD59-A6C34878D82A}">
                    <a16:rowId xmlns:a16="http://schemas.microsoft.com/office/drawing/2014/main" val="10001"/>
                  </a:ext>
                </a:extLst>
              </a:tr>
              <a:tr h="427642">
                <a:tc>
                  <a:txBody>
                    <a:bodyPr/>
                    <a:lstStyle/>
                    <a:p>
                      <a:pPr algn="l" fontAlgn="b"/>
                      <a:r>
                        <a:rPr lang="en-US" sz="2000" b="0" i="0" u="none" strike="noStrike">
                          <a:solidFill>
                            <a:srgbClr val="000000"/>
                          </a:solidFill>
                          <a:effectLst/>
                          <a:latin typeface="Calibri" panose="020F0502020204030204" pitchFamily="34" charset="0"/>
                        </a:rPr>
                        <a:t>CAHNR</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272</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260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297</a:t>
                      </a:r>
                    </a:p>
                  </a:txBody>
                  <a:tcPr marL="9525" marR="9525" marT="9525" marB="0" anchor="b"/>
                </a:tc>
                <a:extLst>
                  <a:ext uri="{0D108BD9-81ED-4DB2-BD59-A6C34878D82A}">
                    <a16:rowId xmlns:a16="http://schemas.microsoft.com/office/drawing/2014/main" val="10002"/>
                  </a:ext>
                </a:extLst>
              </a:tr>
              <a:tr h="427642">
                <a:tc>
                  <a:txBody>
                    <a:bodyPr/>
                    <a:lstStyle/>
                    <a:p>
                      <a:pPr algn="l" fontAlgn="b"/>
                      <a:r>
                        <a:rPr lang="en-US" sz="2000" b="0" i="0" u="none" strike="noStrike">
                          <a:solidFill>
                            <a:srgbClr val="000000"/>
                          </a:solidFill>
                          <a:effectLst/>
                          <a:latin typeface="Calibri" panose="020F0502020204030204" pitchFamily="34" charset="0"/>
                        </a:rPr>
                        <a:t>Business</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485</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495</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459</a:t>
                      </a:r>
                    </a:p>
                  </a:txBody>
                  <a:tcPr marL="9525" marR="9525" marT="9525" marB="0" anchor="b"/>
                </a:tc>
                <a:extLst>
                  <a:ext uri="{0D108BD9-81ED-4DB2-BD59-A6C34878D82A}">
                    <a16:rowId xmlns:a16="http://schemas.microsoft.com/office/drawing/2014/main" val="10003"/>
                  </a:ext>
                </a:extLst>
              </a:tr>
              <a:tr h="427642">
                <a:tc>
                  <a:txBody>
                    <a:bodyPr/>
                    <a:lstStyle/>
                    <a:p>
                      <a:pPr algn="l" fontAlgn="b"/>
                      <a:r>
                        <a:rPr lang="en-US" sz="2000" b="0" i="0" u="none" strike="noStrike">
                          <a:solidFill>
                            <a:srgbClr val="000000"/>
                          </a:solidFill>
                          <a:effectLst/>
                          <a:latin typeface="Calibri" panose="020F0502020204030204" pitchFamily="34" charset="0"/>
                        </a:rPr>
                        <a:t>CLAS</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1240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1100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1224</a:t>
                      </a:r>
                    </a:p>
                  </a:txBody>
                  <a:tcPr marL="9525" marR="9525" marT="9525" marB="0" anchor="b"/>
                </a:tc>
                <a:extLst>
                  <a:ext uri="{0D108BD9-81ED-4DB2-BD59-A6C34878D82A}">
                    <a16:rowId xmlns:a16="http://schemas.microsoft.com/office/drawing/2014/main" val="10004"/>
                  </a:ext>
                </a:extLst>
              </a:tr>
              <a:tr h="427642">
                <a:tc>
                  <a:txBody>
                    <a:bodyPr/>
                    <a:lstStyle/>
                    <a:p>
                      <a:pPr algn="l" fontAlgn="b"/>
                      <a:r>
                        <a:rPr lang="en-US" sz="2000" b="0" i="0" u="none" strike="noStrike">
                          <a:solidFill>
                            <a:srgbClr val="000000"/>
                          </a:solidFill>
                          <a:effectLst/>
                          <a:latin typeface="Calibri" panose="020F0502020204030204" pitchFamily="34" charset="0"/>
                        </a:rPr>
                        <a:t>Engineering Business</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17</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15</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13</a:t>
                      </a:r>
                    </a:p>
                  </a:txBody>
                  <a:tcPr marL="9525" marR="9525" marT="9525" marB="0" anchor="b"/>
                </a:tc>
                <a:extLst>
                  <a:ext uri="{0D108BD9-81ED-4DB2-BD59-A6C34878D82A}">
                    <a16:rowId xmlns:a16="http://schemas.microsoft.com/office/drawing/2014/main" val="10005"/>
                  </a:ext>
                </a:extLst>
              </a:tr>
              <a:tr h="427642">
                <a:tc>
                  <a:txBody>
                    <a:bodyPr/>
                    <a:lstStyle/>
                    <a:p>
                      <a:pPr algn="l" fontAlgn="b"/>
                      <a:r>
                        <a:rPr lang="en-US" sz="2000" b="0" i="0" u="none" strike="noStrike">
                          <a:solidFill>
                            <a:srgbClr val="000000"/>
                          </a:solidFill>
                          <a:effectLst/>
                          <a:latin typeface="Calibri" panose="020F0502020204030204" pitchFamily="34" charset="0"/>
                        </a:rPr>
                        <a:t>Engineering</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713</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720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692</a:t>
                      </a:r>
                    </a:p>
                  </a:txBody>
                  <a:tcPr marL="9525" marR="9525" marT="9525" marB="0" anchor="b"/>
                </a:tc>
                <a:extLst>
                  <a:ext uri="{0D108BD9-81ED-4DB2-BD59-A6C34878D82A}">
                    <a16:rowId xmlns:a16="http://schemas.microsoft.com/office/drawing/2014/main" val="10006"/>
                  </a:ext>
                </a:extLst>
              </a:tr>
              <a:tr h="466034">
                <a:tc>
                  <a:txBody>
                    <a:bodyPr/>
                    <a:lstStyle/>
                    <a:p>
                      <a:pPr algn="l" fontAlgn="b"/>
                      <a:r>
                        <a:rPr lang="en-US" sz="2000" b="0" i="0" u="none" strike="noStrike" dirty="0">
                          <a:solidFill>
                            <a:srgbClr val="000000"/>
                          </a:solidFill>
                          <a:effectLst/>
                          <a:latin typeface="Calibri" panose="020F0502020204030204" pitchFamily="34" charset="0"/>
                        </a:rPr>
                        <a:t>Fine Arts</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126</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160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104</a:t>
                      </a:r>
                    </a:p>
                  </a:txBody>
                  <a:tcPr marL="9525" marR="9525" marT="9525" marB="0" anchor="b"/>
                </a:tc>
                <a:extLst>
                  <a:ext uri="{0D108BD9-81ED-4DB2-BD59-A6C34878D82A}">
                    <a16:rowId xmlns:a16="http://schemas.microsoft.com/office/drawing/2014/main" val="10007"/>
                  </a:ext>
                </a:extLst>
              </a:tr>
              <a:tr h="427642">
                <a:tc>
                  <a:txBody>
                    <a:bodyPr/>
                    <a:lstStyle/>
                    <a:p>
                      <a:pPr algn="l" fontAlgn="b"/>
                      <a:r>
                        <a:rPr lang="en-US" sz="2000" b="0" i="0" u="none" strike="noStrike">
                          <a:solidFill>
                            <a:srgbClr val="000000"/>
                          </a:solidFill>
                          <a:effectLst/>
                          <a:latin typeface="Calibri" panose="020F0502020204030204" pitchFamily="34" charset="0"/>
                        </a:rPr>
                        <a:t>Nursing</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123</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99</a:t>
                      </a:r>
                    </a:p>
                  </a:txBody>
                  <a:tcPr marL="9525" marR="9525" marT="9525" marB="0" anchor="b"/>
                </a:tc>
                <a:extLst>
                  <a:ext uri="{0D108BD9-81ED-4DB2-BD59-A6C34878D82A}">
                    <a16:rowId xmlns:a16="http://schemas.microsoft.com/office/drawing/2014/main" val="10008"/>
                  </a:ext>
                </a:extLst>
              </a:tr>
              <a:tr h="427642">
                <a:tc>
                  <a:txBody>
                    <a:bodyPr/>
                    <a:lstStyle/>
                    <a:p>
                      <a:pPr algn="l" fontAlgn="b"/>
                      <a:r>
                        <a:rPr lang="en-US" sz="2000" b="0" i="0" u="none" strike="noStrike" dirty="0">
                          <a:solidFill>
                            <a:srgbClr val="000000"/>
                          </a:solidFill>
                          <a:effectLst/>
                          <a:latin typeface="Calibri" panose="020F0502020204030204" pitchFamily="34" charset="0"/>
                        </a:rPr>
                        <a:t>Pharmacy</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84</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80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83</a:t>
                      </a:r>
                    </a:p>
                  </a:txBody>
                  <a:tcPr marL="9525" marR="9525" marT="9525" marB="0" anchor="b"/>
                </a:tc>
                <a:extLst>
                  <a:ext uri="{0D108BD9-81ED-4DB2-BD59-A6C34878D82A}">
                    <a16:rowId xmlns:a16="http://schemas.microsoft.com/office/drawing/2014/main" val="3780472893"/>
                  </a:ext>
                </a:extLst>
              </a:tr>
              <a:tr h="427642">
                <a:tc>
                  <a:txBody>
                    <a:bodyPr/>
                    <a:lstStyle/>
                    <a:p>
                      <a:pPr algn="l" fontAlgn="b"/>
                      <a:r>
                        <a:rPr lang="en-US" sz="2000" b="0" i="0" u="none" strike="noStrike" dirty="0">
                          <a:solidFill>
                            <a:srgbClr val="000000"/>
                          </a:solidFill>
                          <a:effectLst/>
                          <a:latin typeface="Calibri" panose="020F0502020204030204" pitchFamily="34" charset="0"/>
                        </a:rPr>
                        <a:t>RHAG</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42</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40</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34</a:t>
                      </a:r>
                    </a:p>
                  </a:txBody>
                  <a:tcPr marL="9525" marR="9525" marT="9525" marB="0" anchor="b"/>
                </a:tc>
                <a:extLst>
                  <a:ext uri="{0D108BD9-81ED-4DB2-BD59-A6C34878D82A}">
                    <a16:rowId xmlns:a16="http://schemas.microsoft.com/office/drawing/2014/main" val="10009"/>
                  </a:ext>
                </a:extLst>
              </a:tr>
              <a:tr h="315551">
                <a:tc>
                  <a:txBody>
                    <a:bodyPr/>
                    <a:lstStyle/>
                    <a:p>
                      <a:pPr algn="l" fontAlgn="b"/>
                      <a:r>
                        <a:rPr lang="en-US" sz="2000" b="1" i="0" u="none" strike="noStrike" dirty="0">
                          <a:solidFill>
                            <a:srgbClr val="000000"/>
                          </a:solidFill>
                          <a:effectLst/>
                          <a:latin typeface="Calibri" panose="020F0502020204030204" pitchFamily="34" charset="0"/>
                        </a:rPr>
                        <a:t>Grand Total</a:t>
                      </a:r>
                    </a:p>
                  </a:txBody>
                  <a:tcPr marL="9525" marR="9525" marT="9525" marB="0" anchor="b"/>
                </a:tc>
                <a:tc>
                  <a:txBody>
                    <a:bodyPr/>
                    <a:lstStyle/>
                    <a:p>
                      <a:pPr algn="ctr" fontAlgn="b"/>
                      <a:r>
                        <a:rPr lang="en-US" sz="2000" b="1" i="0" u="none" strike="noStrike" dirty="0">
                          <a:solidFill>
                            <a:srgbClr val="000000"/>
                          </a:solidFill>
                          <a:effectLst/>
                          <a:latin typeface="Calibri" panose="020F0502020204030204" pitchFamily="34" charset="0"/>
                        </a:rPr>
                        <a:t>3,825</a:t>
                      </a:r>
                    </a:p>
                  </a:txBody>
                  <a:tcPr marL="9525" marR="9525" marT="9525" marB="0" anchor="b"/>
                </a:tc>
                <a:tc>
                  <a:txBody>
                    <a:bodyPr/>
                    <a:lstStyle/>
                    <a:p>
                      <a:pPr algn="ctr" fontAlgn="b"/>
                      <a:r>
                        <a:rPr lang="en-US" sz="2000" b="1" i="0" u="none" strike="noStrike" dirty="0">
                          <a:solidFill>
                            <a:srgbClr val="000000"/>
                          </a:solidFill>
                          <a:effectLst/>
                          <a:latin typeface="Calibri" panose="020F0502020204030204" pitchFamily="34" charset="0"/>
                        </a:rPr>
                        <a:t>3675</a:t>
                      </a:r>
                    </a:p>
                  </a:txBody>
                  <a:tcPr marL="9525" marR="9525" marT="9525" marB="0" anchor="b"/>
                </a:tc>
                <a:tc>
                  <a:txBody>
                    <a:bodyPr/>
                    <a:lstStyle/>
                    <a:p>
                      <a:pPr algn="ctr" fontAlgn="b"/>
                      <a:r>
                        <a:rPr lang="en-US" sz="2000" b="1" i="0" u="none" strike="noStrike" dirty="0">
                          <a:solidFill>
                            <a:srgbClr val="000000"/>
                          </a:solidFill>
                          <a:effectLst/>
                          <a:latin typeface="Calibri" panose="020F0502020204030204" pitchFamily="34" charset="0"/>
                        </a:rPr>
                        <a:t>3695</a:t>
                      </a:r>
                    </a:p>
                  </a:txBody>
                  <a:tcPr marL="9525" marR="9525" marT="9525" marB="0" anchor="b"/>
                </a:tc>
                <a:extLst>
                  <a:ext uri="{0D108BD9-81ED-4DB2-BD59-A6C34878D82A}">
                    <a16:rowId xmlns:a16="http://schemas.microsoft.com/office/drawing/2014/main" val="10010"/>
                  </a:ext>
                </a:extLst>
              </a:tr>
            </a:tbl>
          </a:graphicData>
        </a:graphic>
      </p:graphicFrame>
      <p:sp>
        <p:nvSpPr>
          <p:cNvPr id="2" name="Title 1"/>
          <p:cNvSpPr>
            <a:spLocks noGrp="1"/>
          </p:cNvSpPr>
          <p:nvPr>
            <p:ph type="title"/>
          </p:nvPr>
        </p:nvSpPr>
        <p:spPr>
          <a:xfrm>
            <a:off x="838200" y="-212387"/>
            <a:ext cx="10515600" cy="1325563"/>
          </a:xfrm>
        </p:spPr>
        <p:txBody>
          <a:bodyPr>
            <a:normAutofit/>
          </a:bodyPr>
          <a:lstStyle/>
          <a:p>
            <a:r>
              <a:rPr lang="en-US" sz="4600" dirty="0"/>
              <a:t>Storrs First Year Schools &amp; Colleges</a:t>
            </a:r>
          </a:p>
        </p:txBody>
      </p:sp>
      <p:sp>
        <p:nvSpPr>
          <p:cNvPr id="6" name="Date Placeholder 5"/>
          <p:cNvSpPr>
            <a:spLocks noGrp="1"/>
          </p:cNvSpPr>
          <p:nvPr>
            <p:ph type="dt" sz="half" idx="10"/>
          </p:nvPr>
        </p:nvSpPr>
        <p:spPr>
          <a:xfrm>
            <a:off x="838200" y="6523258"/>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4112200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 First Year Overall</a:t>
            </a:r>
          </a:p>
        </p:txBody>
      </p:sp>
      <p:graphicFrame>
        <p:nvGraphicFramePr>
          <p:cNvPr id="4" name="Table 3"/>
          <p:cNvGraphicFramePr>
            <a:graphicFrameLocks noGrp="1"/>
          </p:cNvGraphicFramePr>
          <p:nvPr>
            <p:extLst>
              <p:ext uri="{D42A27DB-BD31-4B8C-83A1-F6EECF244321}">
                <p14:modId xmlns:p14="http://schemas.microsoft.com/office/powerpoint/2010/main" val="2507894041"/>
              </p:ext>
            </p:extLst>
          </p:nvPr>
        </p:nvGraphicFramePr>
        <p:xfrm>
          <a:off x="1911411" y="1394236"/>
          <a:ext cx="8369177" cy="3729392"/>
        </p:xfrm>
        <a:graphic>
          <a:graphicData uri="http://schemas.openxmlformats.org/drawingml/2006/table">
            <a:tbl>
              <a:tblPr firstRow="1" bandRow="1">
                <a:tableStyleId>{5C22544A-7EE6-4342-B048-85BDC9FD1C3A}</a:tableStyleId>
              </a:tblPr>
              <a:tblGrid>
                <a:gridCol w="1501492">
                  <a:extLst>
                    <a:ext uri="{9D8B030D-6E8A-4147-A177-3AD203B41FA5}">
                      <a16:colId xmlns:a16="http://schemas.microsoft.com/office/drawing/2014/main" val="20000"/>
                    </a:ext>
                  </a:extLst>
                </a:gridCol>
                <a:gridCol w="1373537">
                  <a:extLst>
                    <a:ext uri="{9D8B030D-6E8A-4147-A177-3AD203B41FA5}">
                      <a16:colId xmlns:a16="http://schemas.microsoft.com/office/drawing/2014/main" val="20003"/>
                    </a:ext>
                  </a:extLst>
                </a:gridCol>
                <a:gridCol w="1373537">
                  <a:extLst>
                    <a:ext uri="{9D8B030D-6E8A-4147-A177-3AD203B41FA5}">
                      <a16:colId xmlns:a16="http://schemas.microsoft.com/office/drawing/2014/main" val="20004"/>
                    </a:ext>
                  </a:extLst>
                </a:gridCol>
                <a:gridCol w="1373537">
                  <a:extLst>
                    <a:ext uri="{9D8B030D-6E8A-4147-A177-3AD203B41FA5}">
                      <a16:colId xmlns:a16="http://schemas.microsoft.com/office/drawing/2014/main" val="1821907318"/>
                    </a:ext>
                  </a:extLst>
                </a:gridCol>
                <a:gridCol w="1373537">
                  <a:extLst>
                    <a:ext uri="{9D8B030D-6E8A-4147-A177-3AD203B41FA5}">
                      <a16:colId xmlns:a16="http://schemas.microsoft.com/office/drawing/2014/main" val="437940056"/>
                    </a:ext>
                  </a:extLst>
                </a:gridCol>
                <a:gridCol w="1373537">
                  <a:extLst>
                    <a:ext uri="{9D8B030D-6E8A-4147-A177-3AD203B41FA5}">
                      <a16:colId xmlns:a16="http://schemas.microsoft.com/office/drawing/2014/main" val="249970292"/>
                    </a:ext>
                  </a:extLst>
                </a:gridCol>
              </a:tblGrid>
              <a:tr h="720022">
                <a:tc>
                  <a:txBody>
                    <a:bodyPr/>
                    <a:lstStyle/>
                    <a:p>
                      <a:endParaRPr lang="en-US" sz="2000" dirty="0"/>
                    </a:p>
                  </a:txBody>
                  <a:tcPr/>
                </a:tc>
                <a:tc>
                  <a:txBody>
                    <a:bodyPr/>
                    <a:lstStyle/>
                    <a:p>
                      <a:pPr algn="ctr"/>
                      <a:r>
                        <a:rPr lang="en-US" sz="2400" dirty="0"/>
                        <a:t>Fall 2017</a:t>
                      </a:r>
                    </a:p>
                  </a:txBody>
                  <a:tcPr/>
                </a:tc>
                <a:tc>
                  <a:txBody>
                    <a:bodyPr/>
                    <a:lstStyle/>
                    <a:p>
                      <a:pPr algn="ctr"/>
                      <a:r>
                        <a:rPr lang="en-US" sz="2400" dirty="0"/>
                        <a:t>Fall 2018</a:t>
                      </a:r>
                    </a:p>
                  </a:txBody>
                  <a:tcPr/>
                </a:tc>
                <a:tc>
                  <a:txBody>
                    <a:bodyPr/>
                    <a:lstStyle/>
                    <a:p>
                      <a:pPr algn="ctr"/>
                      <a:r>
                        <a:rPr lang="en-US" sz="2400" dirty="0"/>
                        <a:t>Fall 2019</a:t>
                      </a:r>
                    </a:p>
                  </a:txBody>
                  <a:tcPr/>
                </a:tc>
                <a:tc>
                  <a:txBody>
                    <a:bodyPr/>
                    <a:lstStyle/>
                    <a:p>
                      <a:pPr algn="ctr"/>
                      <a:r>
                        <a:rPr lang="en-US" sz="2400" dirty="0"/>
                        <a:t>Fall 2020</a:t>
                      </a:r>
                    </a:p>
                  </a:txBody>
                  <a:tcPr/>
                </a:tc>
                <a:tc>
                  <a:txBody>
                    <a:bodyPr/>
                    <a:lstStyle/>
                    <a:p>
                      <a:pPr algn="ctr"/>
                      <a:r>
                        <a:rPr lang="en-US" sz="2400" dirty="0"/>
                        <a:t>Fall 2021</a:t>
                      </a:r>
                    </a:p>
                  </a:txBody>
                  <a:tcPr/>
                </a:tc>
                <a:extLst>
                  <a:ext uri="{0D108BD9-81ED-4DB2-BD59-A6C34878D82A}">
                    <a16:rowId xmlns:a16="http://schemas.microsoft.com/office/drawing/2014/main" val="10000"/>
                  </a:ext>
                </a:extLst>
              </a:tr>
              <a:tr h="720022">
                <a:tc>
                  <a:txBody>
                    <a:bodyPr/>
                    <a:lstStyle/>
                    <a:p>
                      <a:r>
                        <a:rPr lang="en-US" sz="2000" dirty="0"/>
                        <a:t>Enrollees*</a:t>
                      </a:r>
                    </a:p>
                  </a:txBody>
                  <a:tcPr anchor="ctr"/>
                </a:tc>
                <a:tc>
                  <a:txBody>
                    <a:bodyPr/>
                    <a:lstStyle/>
                    <a:p>
                      <a:pPr algn="ctr"/>
                      <a:r>
                        <a:rPr lang="en-US" sz="2400" dirty="0"/>
                        <a:t>1,609</a:t>
                      </a:r>
                    </a:p>
                  </a:txBody>
                  <a:tcPr anchor="ctr"/>
                </a:tc>
                <a:tc>
                  <a:txBody>
                    <a:bodyPr/>
                    <a:lstStyle/>
                    <a:p>
                      <a:pPr algn="ctr"/>
                      <a:r>
                        <a:rPr lang="en-US" sz="2400" dirty="0"/>
                        <a:t>1,806</a:t>
                      </a:r>
                    </a:p>
                  </a:txBody>
                  <a:tcPr anchor="ctr"/>
                </a:tc>
                <a:tc>
                  <a:txBody>
                    <a:bodyPr/>
                    <a:lstStyle/>
                    <a:p>
                      <a:pPr algn="ctr"/>
                      <a:r>
                        <a:rPr lang="en-US" sz="2400" dirty="0"/>
                        <a:t>1,738</a:t>
                      </a:r>
                    </a:p>
                  </a:txBody>
                  <a:tcPr anchor="ctr"/>
                </a:tc>
                <a:tc>
                  <a:txBody>
                    <a:bodyPr/>
                    <a:lstStyle/>
                    <a:p>
                      <a:pPr algn="ctr"/>
                      <a:r>
                        <a:rPr lang="en-US" sz="2400" dirty="0"/>
                        <a:t>2,021</a:t>
                      </a:r>
                    </a:p>
                  </a:txBody>
                  <a:tcPr anchor="ctr"/>
                </a:tc>
                <a:tc>
                  <a:txBody>
                    <a:bodyPr/>
                    <a:lstStyle/>
                    <a:p>
                      <a:pPr algn="ctr"/>
                      <a:r>
                        <a:rPr lang="en-US" sz="2400" dirty="0"/>
                        <a:t>1,804</a:t>
                      </a:r>
                    </a:p>
                  </a:txBody>
                  <a:tcPr anchor="ctr"/>
                </a:tc>
                <a:extLst>
                  <a:ext uri="{0D108BD9-81ED-4DB2-BD59-A6C34878D82A}">
                    <a16:rowId xmlns:a16="http://schemas.microsoft.com/office/drawing/2014/main" val="10001"/>
                  </a:ext>
                </a:extLst>
              </a:tr>
              <a:tr h="720022">
                <a:tc>
                  <a:txBody>
                    <a:bodyPr/>
                    <a:lstStyle/>
                    <a:p>
                      <a:r>
                        <a:rPr lang="en-US" sz="2000" dirty="0"/>
                        <a:t>Mean SAT</a:t>
                      </a:r>
                    </a:p>
                  </a:txBody>
                  <a:tcPr anchor="ctr"/>
                </a:tc>
                <a:tc>
                  <a:txBody>
                    <a:bodyPr/>
                    <a:lstStyle/>
                    <a:p>
                      <a:pPr algn="ctr"/>
                      <a:r>
                        <a:rPr lang="en-US" sz="2400" baseline="0" dirty="0"/>
                        <a:t>1092</a:t>
                      </a:r>
                      <a:endParaRPr lang="en-US" sz="2400" dirty="0"/>
                    </a:p>
                  </a:txBody>
                  <a:tcPr anchor="ctr"/>
                </a:tc>
                <a:tc>
                  <a:txBody>
                    <a:bodyPr/>
                    <a:lstStyle/>
                    <a:p>
                      <a:pPr algn="ctr"/>
                      <a:r>
                        <a:rPr lang="en-US" sz="2400" baseline="0" dirty="0"/>
                        <a:t>1107</a:t>
                      </a:r>
                      <a:endParaRPr lang="en-US" sz="2400" dirty="0"/>
                    </a:p>
                  </a:txBody>
                  <a:tcPr anchor="ctr"/>
                </a:tc>
                <a:tc>
                  <a:txBody>
                    <a:bodyPr/>
                    <a:lstStyle/>
                    <a:p>
                      <a:pPr algn="ctr"/>
                      <a:r>
                        <a:rPr lang="en-US" sz="2400" dirty="0">
                          <a:solidFill>
                            <a:schemeClr val="tx1"/>
                          </a:solidFill>
                        </a:rPr>
                        <a:t>1113</a:t>
                      </a:r>
                    </a:p>
                  </a:txBody>
                  <a:tcPr anchor="ctr"/>
                </a:tc>
                <a:tc>
                  <a:txBody>
                    <a:bodyPr/>
                    <a:lstStyle/>
                    <a:p>
                      <a:pPr algn="ctr"/>
                      <a:r>
                        <a:rPr lang="en-US" sz="2400" dirty="0">
                          <a:solidFill>
                            <a:schemeClr val="tx1"/>
                          </a:solidFill>
                        </a:rPr>
                        <a:t>1082</a:t>
                      </a:r>
                    </a:p>
                  </a:txBody>
                  <a:tcPr anchor="ctr"/>
                </a:tc>
                <a:tc>
                  <a:txBody>
                    <a:bodyPr/>
                    <a:lstStyle/>
                    <a:p>
                      <a:pPr algn="ctr"/>
                      <a:r>
                        <a:rPr lang="en-US" sz="2400" dirty="0">
                          <a:solidFill>
                            <a:schemeClr val="tx1"/>
                          </a:solidFill>
                        </a:rPr>
                        <a:t>1128</a:t>
                      </a:r>
                    </a:p>
                  </a:txBody>
                  <a:tcPr anchor="ctr"/>
                </a:tc>
                <a:extLst>
                  <a:ext uri="{0D108BD9-81ED-4DB2-BD59-A6C34878D82A}">
                    <a16:rowId xmlns:a16="http://schemas.microsoft.com/office/drawing/2014/main" val="10002"/>
                  </a:ext>
                </a:extLst>
              </a:tr>
              <a:tr h="784663">
                <a:tc>
                  <a:txBody>
                    <a:bodyPr/>
                    <a:lstStyle/>
                    <a:p>
                      <a:r>
                        <a:rPr lang="en-US" sz="2000" dirty="0"/>
                        <a:t>% URM</a:t>
                      </a:r>
                    </a:p>
                  </a:txBody>
                  <a:tcPr anchor="ctr"/>
                </a:tc>
                <a:tc>
                  <a:txBody>
                    <a:bodyPr/>
                    <a:lstStyle/>
                    <a:p>
                      <a:pPr algn="ctr"/>
                      <a:r>
                        <a:rPr lang="en-US" sz="2400" dirty="0"/>
                        <a:t>37.8%</a:t>
                      </a:r>
                    </a:p>
                  </a:txBody>
                  <a:tcPr anchor="ctr"/>
                </a:tc>
                <a:tc>
                  <a:txBody>
                    <a:bodyPr/>
                    <a:lstStyle/>
                    <a:p>
                      <a:pPr algn="ctr"/>
                      <a:r>
                        <a:rPr lang="en-US" sz="2400" dirty="0"/>
                        <a:t>36.5%</a:t>
                      </a:r>
                    </a:p>
                  </a:txBody>
                  <a:tcPr anchor="ctr"/>
                </a:tc>
                <a:tc>
                  <a:txBody>
                    <a:bodyPr/>
                    <a:lstStyle/>
                    <a:p>
                      <a:pPr algn="ctr"/>
                      <a:r>
                        <a:rPr lang="en-US" sz="2400" dirty="0"/>
                        <a:t>34.1%</a:t>
                      </a:r>
                    </a:p>
                  </a:txBody>
                  <a:tcPr anchor="ctr"/>
                </a:tc>
                <a:tc>
                  <a:txBody>
                    <a:bodyPr/>
                    <a:lstStyle/>
                    <a:p>
                      <a:pPr algn="ctr"/>
                      <a:r>
                        <a:rPr lang="en-US" sz="2400" dirty="0"/>
                        <a:t>39.7%</a:t>
                      </a:r>
                    </a:p>
                  </a:txBody>
                  <a:tcPr anchor="ctr"/>
                </a:tc>
                <a:tc>
                  <a:txBody>
                    <a:bodyPr/>
                    <a:lstStyle/>
                    <a:p>
                      <a:pPr algn="ctr"/>
                      <a:r>
                        <a:rPr lang="en-US" sz="2400" dirty="0"/>
                        <a:t>38.6%</a:t>
                      </a:r>
                    </a:p>
                  </a:txBody>
                  <a:tcPr anchor="ctr"/>
                </a:tc>
                <a:extLst>
                  <a:ext uri="{0D108BD9-81ED-4DB2-BD59-A6C34878D82A}">
                    <a16:rowId xmlns:a16="http://schemas.microsoft.com/office/drawing/2014/main" val="4055532365"/>
                  </a:ext>
                </a:extLst>
              </a:tr>
              <a:tr h="784663">
                <a:tc>
                  <a:txBody>
                    <a:bodyPr/>
                    <a:lstStyle/>
                    <a:p>
                      <a:r>
                        <a:rPr lang="en-US" sz="2000" dirty="0"/>
                        <a:t>%</a:t>
                      </a:r>
                      <a:r>
                        <a:rPr lang="en-US" sz="2000" baseline="0" dirty="0"/>
                        <a:t> Minority</a:t>
                      </a:r>
                      <a:endParaRPr lang="en-US" sz="2000" dirty="0"/>
                    </a:p>
                  </a:txBody>
                  <a:tcPr anchor="ctr"/>
                </a:tc>
                <a:tc>
                  <a:txBody>
                    <a:bodyPr/>
                    <a:lstStyle/>
                    <a:p>
                      <a:pPr algn="ctr"/>
                      <a:r>
                        <a:rPr lang="en-US" sz="2400" dirty="0"/>
                        <a:t>55.0%</a:t>
                      </a:r>
                    </a:p>
                  </a:txBody>
                  <a:tcPr anchor="ctr"/>
                </a:tc>
                <a:tc>
                  <a:txBody>
                    <a:bodyPr/>
                    <a:lstStyle/>
                    <a:p>
                      <a:pPr algn="ctr"/>
                      <a:r>
                        <a:rPr lang="en-US" sz="2400" dirty="0"/>
                        <a:t>56.3%</a:t>
                      </a:r>
                    </a:p>
                  </a:txBody>
                  <a:tcPr anchor="ctr"/>
                </a:tc>
                <a:tc>
                  <a:txBody>
                    <a:bodyPr/>
                    <a:lstStyle/>
                    <a:p>
                      <a:pPr algn="ctr"/>
                      <a:r>
                        <a:rPr lang="en-US" sz="2400" dirty="0"/>
                        <a:t>53.8%</a:t>
                      </a:r>
                    </a:p>
                  </a:txBody>
                  <a:tcPr anchor="ctr"/>
                </a:tc>
                <a:tc>
                  <a:txBody>
                    <a:bodyPr/>
                    <a:lstStyle/>
                    <a:p>
                      <a:pPr algn="ctr"/>
                      <a:r>
                        <a:rPr lang="en-US" sz="2400" dirty="0"/>
                        <a:t>58.9%</a:t>
                      </a:r>
                    </a:p>
                  </a:txBody>
                  <a:tcPr anchor="ctr"/>
                </a:tc>
                <a:tc>
                  <a:txBody>
                    <a:bodyPr/>
                    <a:lstStyle/>
                    <a:p>
                      <a:pPr algn="ctr"/>
                      <a:r>
                        <a:rPr lang="en-US" sz="2400" dirty="0"/>
                        <a:t>57.7%</a:t>
                      </a:r>
                    </a:p>
                  </a:txBody>
                  <a:tcPr anchor="ctr"/>
                </a:tc>
                <a:extLst>
                  <a:ext uri="{0D108BD9-81ED-4DB2-BD59-A6C34878D82A}">
                    <a16:rowId xmlns:a16="http://schemas.microsoft.com/office/drawing/2014/main" val="10003"/>
                  </a:ext>
                </a:extLst>
              </a:tr>
            </a:tbl>
          </a:graphicData>
        </a:graphic>
      </p:graphicFrame>
      <p:sp>
        <p:nvSpPr>
          <p:cNvPr id="7" name="TextBox 6"/>
          <p:cNvSpPr txBox="1"/>
          <p:nvPr/>
        </p:nvSpPr>
        <p:spPr>
          <a:xfrm>
            <a:off x="838198" y="5261414"/>
            <a:ext cx="8562977" cy="369332"/>
          </a:xfrm>
          <a:prstGeom prst="rect">
            <a:avLst/>
          </a:prstGeom>
          <a:noFill/>
        </p:spPr>
        <p:txBody>
          <a:bodyPr wrap="square" rtlCol="0">
            <a:spAutoFit/>
          </a:bodyPr>
          <a:lstStyle/>
          <a:p>
            <a:r>
              <a:rPr lang="en-US" dirty="0"/>
              <a:t>* Includes Storrs Spring Admission Students, which began Fall 2017</a:t>
            </a:r>
          </a:p>
        </p:txBody>
      </p:sp>
      <p:sp>
        <p:nvSpPr>
          <p:cNvPr id="6"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
        <p:nvSpPr>
          <p:cNvPr id="8" name="Date Placeholder 5"/>
          <p:cNvSpPr txBox="1">
            <a:spLocks/>
          </p:cNvSpPr>
          <p:nvPr/>
        </p:nvSpPr>
        <p:spPr>
          <a:xfrm>
            <a:off x="979148" y="5768532"/>
            <a:ext cx="4029269" cy="436972"/>
          </a:xfrm>
          <a:prstGeom prst="rect">
            <a:avLst/>
          </a:prstGeom>
        </p:spPr>
        <p:txBody>
          <a:bodyPr vert="horz" lIns="91440" tIns="45720" rIns="91440" bIns="45720" rtlCol="0" anchor="ctr"/>
          <a:lstStyle>
            <a:defPPr>
              <a:defRPr lang="en-US"/>
            </a:defPPr>
            <a:lvl1pPr marL="0" algn="l"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URM = Underrepresented Minority</a:t>
            </a:r>
          </a:p>
        </p:txBody>
      </p:sp>
    </p:spTree>
    <p:extLst>
      <p:ext uri="{BB962C8B-B14F-4D97-AF65-F5344CB8AC3E}">
        <p14:creationId xmlns:p14="http://schemas.microsoft.com/office/powerpoint/2010/main" val="4135776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Regional First Year by Campus </a:t>
            </a:r>
            <a:br>
              <a:rPr lang="en-US" dirty="0"/>
            </a:br>
            <a:r>
              <a:rPr lang="en-US" sz="2400" dirty="0"/>
              <a:t>(Excludes Storrs Spring Admits)</a:t>
            </a:r>
          </a:p>
        </p:txBody>
      </p:sp>
      <p:graphicFrame>
        <p:nvGraphicFramePr>
          <p:cNvPr id="4" name="Table 3"/>
          <p:cNvGraphicFramePr>
            <a:graphicFrameLocks noGrp="1"/>
          </p:cNvGraphicFramePr>
          <p:nvPr>
            <p:extLst>
              <p:ext uri="{D42A27DB-BD31-4B8C-83A1-F6EECF244321}">
                <p14:modId xmlns:p14="http://schemas.microsoft.com/office/powerpoint/2010/main" val="365679400"/>
              </p:ext>
            </p:extLst>
          </p:nvPr>
        </p:nvGraphicFramePr>
        <p:xfrm>
          <a:off x="2693276" y="1595084"/>
          <a:ext cx="6805447" cy="4133055"/>
        </p:xfrm>
        <a:graphic>
          <a:graphicData uri="http://schemas.openxmlformats.org/drawingml/2006/table">
            <a:tbl>
              <a:tblPr firstRow="1" bandRow="1">
                <a:tableStyleId>{5C22544A-7EE6-4342-B048-85BDC9FD1C3A}</a:tableStyleId>
              </a:tblPr>
              <a:tblGrid>
                <a:gridCol w="2058907">
                  <a:extLst>
                    <a:ext uri="{9D8B030D-6E8A-4147-A177-3AD203B41FA5}">
                      <a16:colId xmlns:a16="http://schemas.microsoft.com/office/drawing/2014/main" val="20000"/>
                    </a:ext>
                  </a:extLst>
                </a:gridCol>
                <a:gridCol w="1582180">
                  <a:extLst>
                    <a:ext uri="{9D8B030D-6E8A-4147-A177-3AD203B41FA5}">
                      <a16:colId xmlns:a16="http://schemas.microsoft.com/office/drawing/2014/main" val="20003"/>
                    </a:ext>
                  </a:extLst>
                </a:gridCol>
                <a:gridCol w="1582180">
                  <a:extLst>
                    <a:ext uri="{9D8B030D-6E8A-4147-A177-3AD203B41FA5}">
                      <a16:colId xmlns:a16="http://schemas.microsoft.com/office/drawing/2014/main" val="3296207705"/>
                    </a:ext>
                  </a:extLst>
                </a:gridCol>
                <a:gridCol w="1582180">
                  <a:extLst>
                    <a:ext uri="{9D8B030D-6E8A-4147-A177-3AD203B41FA5}">
                      <a16:colId xmlns:a16="http://schemas.microsoft.com/office/drawing/2014/main" val="1673040687"/>
                    </a:ext>
                  </a:extLst>
                </a:gridCol>
              </a:tblGrid>
              <a:tr h="842040">
                <a:tc>
                  <a:txBody>
                    <a:bodyPr/>
                    <a:lstStyle/>
                    <a:p>
                      <a:endParaRPr lang="en-US" sz="2000" dirty="0"/>
                    </a:p>
                  </a:txBody>
                  <a:tcPr/>
                </a:tc>
                <a:tc>
                  <a:txBody>
                    <a:bodyPr/>
                    <a:lstStyle/>
                    <a:p>
                      <a:pPr algn="ctr"/>
                      <a:r>
                        <a:rPr lang="en-US" sz="2400" dirty="0"/>
                        <a:t>Fall 2020 Actual</a:t>
                      </a:r>
                    </a:p>
                  </a:txBody>
                  <a:tcPr/>
                </a:tc>
                <a:tc>
                  <a:txBody>
                    <a:bodyPr/>
                    <a:lstStyle/>
                    <a:p>
                      <a:pPr algn="ctr"/>
                      <a:r>
                        <a:rPr lang="en-US" sz="2400" dirty="0"/>
                        <a:t>Fall 2021 Target</a:t>
                      </a:r>
                    </a:p>
                  </a:txBody>
                  <a:tcPr/>
                </a:tc>
                <a:tc>
                  <a:txBody>
                    <a:bodyPr/>
                    <a:lstStyle/>
                    <a:p>
                      <a:pPr algn="ctr"/>
                      <a:r>
                        <a:rPr lang="en-US" sz="2400" dirty="0"/>
                        <a:t>Fall 2021 Actual</a:t>
                      </a:r>
                    </a:p>
                  </a:txBody>
                  <a:tcPr/>
                </a:tc>
                <a:extLst>
                  <a:ext uri="{0D108BD9-81ED-4DB2-BD59-A6C34878D82A}">
                    <a16:rowId xmlns:a16="http://schemas.microsoft.com/office/drawing/2014/main" val="10000"/>
                  </a:ext>
                </a:extLst>
              </a:tr>
              <a:tr h="658203">
                <a:tc>
                  <a:txBody>
                    <a:bodyPr/>
                    <a:lstStyle/>
                    <a:p>
                      <a:r>
                        <a:rPr lang="en-US" sz="2000" dirty="0"/>
                        <a:t>Avery Point</a:t>
                      </a:r>
                    </a:p>
                  </a:txBody>
                  <a:tcPr/>
                </a:tc>
                <a:tc>
                  <a:txBody>
                    <a:bodyPr/>
                    <a:lstStyle/>
                    <a:p>
                      <a:pPr algn="ctr"/>
                      <a:r>
                        <a:rPr lang="en-US" sz="2400" dirty="0"/>
                        <a:t>179</a:t>
                      </a:r>
                    </a:p>
                  </a:txBody>
                  <a:tcPr/>
                </a:tc>
                <a:tc>
                  <a:txBody>
                    <a:bodyPr/>
                    <a:lstStyle/>
                    <a:p>
                      <a:pPr algn="ctr"/>
                      <a:r>
                        <a:rPr lang="en-US" sz="2400" dirty="0"/>
                        <a:t>200</a:t>
                      </a:r>
                    </a:p>
                  </a:txBody>
                  <a:tcPr/>
                </a:tc>
                <a:tc>
                  <a:txBody>
                    <a:bodyPr/>
                    <a:lstStyle/>
                    <a:p>
                      <a:pPr algn="ctr"/>
                      <a:r>
                        <a:rPr lang="en-US" sz="2400" dirty="0"/>
                        <a:t>194</a:t>
                      </a:r>
                    </a:p>
                  </a:txBody>
                  <a:tcPr/>
                </a:tc>
                <a:extLst>
                  <a:ext uri="{0D108BD9-81ED-4DB2-BD59-A6C34878D82A}">
                    <a16:rowId xmlns:a16="http://schemas.microsoft.com/office/drawing/2014/main" val="10001"/>
                  </a:ext>
                </a:extLst>
              </a:tr>
              <a:tr h="658203">
                <a:tc>
                  <a:txBody>
                    <a:bodyPr/>
                    <a:lstStyle/>
                    <a:p>
                      <a:r>
                        <a:rPr lang="en-US" sz="2000" dirty="0"/>
                        <a:t>Hartford</a:t>
                      </a:r>
                    </a:p>
                  </a:txBody>
                  <a:tcPr/>
                </a:tc>
                <a:tc>
                  <a:txBody>
                    <a:bodyPr/>
                    <a:lstStyle/>
                    <a:p>
                      <a:pPr algn="ctr"/>
                      <a:r>
                        <a:rPr lang="en-US" sz="2400" dirty="0"/>
                        <a:t>578</a:t>
                      </a:r>
                    </a:p>
                  </a:txBody>
                  <a:tcPr/>
                </a:tc>
                <a:tc>
                  <a:txBody>
                    <a:bodyPr/>
                    <a:lstStyle/>
                    <a:p>
                      <a:pPr algn="ctr"/>
                      <a:r>
                        <a:rPr lang="en-US" sz="2400" dirty="0"/>
                        <a:t>550</a:t>
                      </a:r>
                    </a:p>
                  </a:txBody>
                  <a:tcPr/>
                </a:tc>
                <a:tc>
                  <a:txBody>
                    <a:bodyPr/>
                    <a:lstStyle/>
                    <a:p>
                      <a:pPr algn="ctr"/>
                      <a:r>
                        <a:rPr lang="en-US" sz="2400" dirty="0"/>
                        <a:t>531</a:t>
                      </a:r>
                    </a:p>
                  </a:txBody>
                  <a:tcPr/>
                </a:tc>
                <a:extLst>
                  <a:ext uri="{0D108BD9-81ED-4DB2-BD59-A6C34878D82A}">
                    <a16:rowId xmlns:a16="http://schemas.microsoft.com/office/drawing/2014/main" val="10002"/>
                  </a:ext>
                </a:extLst>
              </a:tr>
              <a:tr h="658203">
                <a:tc>
                  <a:txBody>
                    <a:bodyPr/>
                    <a:lstStyle/>
                    <a:p>
                      <a:r>
                        <a:rPr lang="en-US" sz="2000" dirty="0"/>
                        <a:t>Stamford</a:t>
                      </a:r>
                    </a:p>
                  </a:txBody>
                  <a:tcPr/>
                </a:tc>
                <a:tc>
                  <a:txBody>
                    <a:bodyPr/>
                    <a:lstStyle/>
                    <a:p>
                      <a:pPr algn="ctr"/>
                      <a:r>
                        <a:rPr lang="en-US" sz="2400" dirty="0"/>
                        <a:t>738</a:t>
                      </a:r>
                    </a:p>
                  </a:txBody>
                  <a:tcPr/>
                </a:tc>
                <a:tc>
                  <a:txBody>
                    <a:bodyPr/>
                    <a:lstStyle/>
                    <a:p>
                      <a:pPr algn="ctr"/>
                      <a:r>
                        <a:rPr lang="en-US" sz="2400" dirty="0"/>
                        <a:t>650</a:t>
                      </a:r>
                    </a:p>
                  </a:txBody>
                  <a:tcPr/>
                </a:tc>
                <a:tc>
                  <a:txBody>
                    <a:bodyPr/>
                    <a:lstStyle/>
                    <a:p>
                      <a:pPr algn="ctr"/>
                      <a:r>
                        <a:rPr lang="en-US" sz="2400" dirty="0"/>
                        <a:t>629</a:t>
                      </a:r>
                    </a:p>
                  </a:txBody>
                  <a:tcPr/>
                </a:tc>
                <a:extLst>
                  <a:ext uri="{0D108BD9-81ED-4DB2-BD59-A6C34878D82A}">
                    <a16:rowId xmlns:a16="http://schemas.microsoft.com/office/drawing/2014/main" val="10003"/>
                  </a:ext>
                </a:extLst>
              </a:tr>
              <a:tr h="658203">
                <a:tc>
                  <a:txBody>
                    <a:bodyPr/>
                    <a:lstStyle/>
                    <a:p>
                      <a:r>
                        <a:rPr lang="en-US" sz="2000" dirty="0"/>
                        <a:t>Waterbury</a:t>
                      </a:r>
                    </a:p>
                  </a:txBody>
                  <a:tcPr/>
                </a:tc>
                <a:tc>
                  <a:txBody>
                    <a:bodyPr/>
                    <a:lstStyle/>
                    <a:p>
                      <a:pPr algn="ctr"/>
                      <a:r>
                        <a:rPr lang="en-US" sz="2400" dirty="0"/>
                        <a:t>300</a:t>
                      </a:r>
                    </a:p>
                  </a:txBody>
                  <a:tcPr/>
                </a:tc>
                <a:tc>
                  <a:txBody>
                    <a:bodyPr/>
                    <a:lstStyle/>
                    <a:p>
                      <a:pPr algn="ctr"/>
                      <a:r>
                        <a:rPr lang="en-US" sz="2400" dirty="0"/>
                        <a:t>225</a:t>
                      </a:r>
                    </a:p>
                  </a:txBody>
                  <a:tcPr/>
                </a:tc>
                <a:tc>
                  <a:txBody>
                    <a:bodyPr/>
                    <a:lstStyle/>
                    <a:p>
                      <a:pPr algn="ctr"/>
                      <a:r>
                        <a:rPr lang="en-US" sz="2400" dirty="0"/>
                        <a:t>246</a:t>
                      </a:r>
                    </a:p>
                  </a:txBody>
                  <a:tcPr/>
                </a:tc>
                <a:extLst>
                  <a:ext uri="{0D108BD9-81ED-4DB2-BD59-A6C34878D82A}">
                    <a16:rowId xmlns:a16="http://schemas.microsoft.com/office/drawing/2014/main" val="10005"/>
                  </a:ext>
                </a:extLst>
              </a:tr>
              <a:tr h="658203">
                <a:tc>
                  <a:txBody>
                    <a:bodyPr/>
                    <a:lstStyle/>
                    <a:p>
                      <a:r>
                        <a:rPr lang="en-US" sz="2000" b="1" dirty="0"/>
                        <a:t>TOTAL</a:t>
                      </a:r>
                    </a:p>
                  </a:txBody>
                  <a:tcPr/>
                </a:tc>
                <a:tc>
                  <a:txBody>
                    <a:bodyPr/>
                    <a:lstStyle/>
                    <a:p>
                      <a:pPr algn="ctr"/>
                      <a:r>
                        <a:rPr lang="en-US" sz="2400" b="1" dirty="0"/>
                        <a:t>1,795</a:t>
                      </a:r>
                    </a:p>
                  </a:txBody>
                  <a:tcPr/>
                </a:tc>
                <a:tc>
                  <a:txBody>
                    <a:bodyPr/>
                    <a:lstStyle/>
                    <a:p>
                      <a:pPr algn="ctr"/>
                      <a:r>
                        <a:rPr lang="en-US" sz="2400" b="1" dirty="0"/>
                        <a:t>1,625</a:t>
                      </a:r>
                    </a:p>
                  </a:txBody>
                  <a:tcPr/>
                </a:tc>
                <a:tc>
                  <a:txBody>
                    <a:bodyPr/>
                    <a:lstStyle/>
                    <a:p>
                      <a:pPr algn="ctr"/>
                      <a:r>
                        <a:rPr lang="en-US" sz="2400" b="1" dirty="0"/>
                        <a:t>1,599</a:t>
                      </a:r>
                    </a:p>
                  </a:txBody>
                  <a:tcPr/>
                </a:tc>
                <a:extLst>
                  <a:ext uri="{0D108BD9-81ED-4DB2-BD59-A6C34878D82A}">
                    <a16:rowId xmlns:a16="http://schemas.microsoft.com/office/drawing/2014/main" val="10006"/>
                  </a:ext>
                </a:extLst>
              </a:tr>
            </a:tbl>
          </a:graphicData>
        </a:graphic>
      </p:graphicFrame>
      <p:sp>
        <p:nvSpPr>
          <p:cNvPr id="5"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442599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Regional First Year by Ethnicity/Race*</a:t>
            </a:r>
          </a:p>
        </p:txBody>
      </p:sp>
      <p:graphicFrame>
        <p:nvGraphicFramePr>
          <p:cNvPr id="4" name="Table 3"/>
          <p:cNvGraphicFramePr>
            <a:graphicFrameLocks noGrp="1"/>
          </p:cNvGraphicFramePr>
          <p:nvPr>
            <p:extLst>
              <p:ext uri="{D42A27DB-BD31-4B8C-83A1-F6EECF244321}">
                <p14:modId xmlns:p14="http://schemas.microsoft.com/office/powerpoint/2010/main" val="1306256186"/>
              </p:ext>
            </p:extLst>
          </p:nvPr>
        </p:nvGraphicFramePr>
        <p:xfrm>
          <a:off x="1582337" y="1309747"/>
          <a:ext cx="9027326" cy="4579091"/>
        </p:xfrm>
        <a:graphic>
          <a:graphicData uri="http://schemas.openxmlformats.org/drawingml/2006/table">
            <a:tbl>
              <a:tblPr firstRow="1" bandRow="1">
                <a:tableStyleId>{5C22544A-7EE6-4342-B048-85BDC9FD1C3A}</a:tableStyleId>
              </a:tblPr>
              <a:tblGrid>
                <a:gridCol w="2371825">
                  <a:extLst>
                    <a:ext uri="{9D8B030D-6E8A-4147-A177-3AD203B41FA5}">
                      <a16:colId xmlns:a16="http://schemas.microsoft.com/office/drawing/2014/main" val="20000"/>
                    </a:ext>
                  </a:extLst>
                </a:gridCol>
                <a:gridCol w="1452505">
                  <a:extLst>
                    <a:ext uri="{9D8B030D-6E8A-4147-A177-3AD203B41FA5}">
                      <a16:colId xmlns:a16="http://schemas.microsoft.com/office/drawing/2014/main" val="20003"/>
                    </a:ext>
                  </a:extLst>
                </a:gridCol>
                <a:gridCol w="1300749">
                  <a:extLst>
                    <a:ext uri="{9D8B030D-6E8A-4147-A177-3AD203B41FA5}">
                      <a16:colId xmlns:a16="http://schemas.microsoft.com/office/drawing/2014/main" val="20004"/>
                    </a:ext>
                  </a:extLst>
                </a:gridCol>
                <a:gridCol w="1300749">
                  <a:extLst>
                    <a:ext uri="{9D8B030D-6E8A-4147-A177-3AD203B41FA5}">
                      <a16:colId xmlns:a16="http://schemas.microsoft.com/office/drawing/2014/main" val="565135741"/>
                    </a:ext>
                  </a:extLst>
                </a:gridCol>
                <a:gridCol w="1300749">
                  <a:extLst>
                    <a:ext uri="{9D8B030D-6E8A-4147-A177-3AD203B41FA5}">
                      <a16:colId xmlns:a16="http://schemas.microsoft.com/office/drawing/2014/main" val="3390935315"/>
                    </a:ext>
                  </a:extLst>
                </a:gridCol>
                <a:gridCol w="1300749">
                  <a:extLst>
                    <a:ext uri="{9D8B030D-6E8A-4147-A177-3AD203B41FA5}">
                      <a16:colId xmlns:a16="http://schemas.microsoft.com/office/drawing/2014/main" val="3174907466"/>
                    </a:ext>
                  </a:extLst>
                </a:gridCol>
              </a:tblGrid>
              <a:tr h="412911">
                <a:tc>
                  <a:txBody>
                    <a:bodyPr/>
                    <a:lstStyle/>
                    <a:p>
                      <a:pPr algn="ctr" fontAlgn="ctr"/>
                      <a:endParaRPr lang="en-US" sz="1800" b="1" i="0" u="none" strike="noStrike" dirty="0">
                        <a:solidFill>
                          <a:srgbClr val="FFFFFF"/>
                        </a:solidFill>
                        <a:effectLst/>
                        <a:latin typeface="+mn-lt"/>
                      </a:endParaRPr>
                    </a:p>
                  </a:txBody>
                  <a:tcPr marL="9525" marR="9525" marT="9525" marB="0" anchor="ctr"/>
                </a:tc>
                <a:tc>
                  <a:txBody>
                    <a:bodyPr/>
                    <a:lstStyle/>
                    <a:p>
                      <a:pPr algn="ctr" fontAlgn="b"/>
                      <a:r>
                        <a:rPr lang="en-US" sz="1800" b="1" i="0" u="none" strike="noStrike" dirty="0">
                          <a:solidFill>
                            <a:srgbClr val="FFFFFF"/>
                          </a:solidFill>
                          <a:effectLst/>
                          <a:latin typeface="+mn-lt"/>
                        </a:rPr>
                        <a:t>Fall 2017</a:t>
                      </a:r>
                    </a:p>
                  </a:txBody>
                  <a:tcPr marL="9525" marR="9525" marT="9525" marB="0" anchor="ctr"/>
                </a:tc>
                <a:tc>
                  <a:txBody>
                    <a:bodyPr/>
                    <a:lstStyle/>
                    <a:p>
                      <a:pPr algn="ctr" fontAlgn="b"/>
                      <a:r>
                        <a:rPr lang="en-US" sz="1800" b="1" i="0" u="none" strike="noStrike" dirty="0">
                          <a:solidFill>
                            <a:srgbClr val="FFFFFF"/>
                          </a:solidFill>
                          <a:effectLst/>
                          <a:latin typeface="+mn-lt"/>
                        </a:rPr>
                        <a:t>Fall 2018</a:t>
                      </a:r>
                    </a:p>
                  </a:txBody>
                  <a:tcPr marL="9525" marR="9525" marT="9525" marB="0" anchor="ctr"/>
                </a:tc>
                <a:tc>
                  <a:txBody>
                    <a:bodyPr/>
                    <a:lstStyle/>
                    <a:p>
                      <a:pPr algn="ctr" fontAlgn="b"/>
                      <a:r>
                        <a:rPr lang="en-US" sz="1800" b="1" i="0" u="none" strike="noStrike" dirty="0">
                          <a:solidFill>
                            <a:srgbClr val="FFFFFF"/>
                          </a:solidFill>
                          <a:effectLst/>
                          <a:latin typeface="+mn-lt"/>
                        </a:rPr>
                        <a:t>Fall 2019</a:t>
                      </a:r>
                    </a:p>
                  </a:txBody>
                  <a:tcPr marL="9525" marR="9525" marT="9525" marB="0" anchor="ctr"/>
                </a:tc>
                <a:tc>
                  <a:txBody>
                    <a:bodyPr/>
                    <a:lstStyle/>
                    <a:p>
                      <a:pPr algn="ctr" fontAlgn="b"/>
                      <a:r>
                        <a:rPr lang="en-US" sz="1800" b="1" i="0" u="none" strike="noStrike" dirty="0">
                          <a:solidFill>
                            <a:srgbClr val="FFFFFF"/>
                          </a:solidFill>
                          <a:effectLst/>
                          <a:latin typeface="+mn-lt"/>
                        </a:rPr>
                        <a:t>Fall 2020</a:t>
                      </a:r>
                    </a:p>
                  </a:txBody>
                  <a:tcPr marL="9525" marR="9525" marT="9525" marB="0" anchor="ctr"/>
                </a:tc>
                <a:tc>
                  <a:txBody>
                    <a:bodyPr/>
                    <a:lstStyle/>
                    <a:p>
                      <a:pPr algn="ctr" fontAlgn="b"/>
                      <a:r>
                        <a:rPr lang="en-US" sz="1800" b="1" i="0" u="none" strike="noStrike" dirty="0">
                          <a:solidFill>
                            <a:srgbClr val="FFFFFF"/>
                          </a:solidFill>
                          <a:effectLst/>
                          <a:latin typeface="+mn-lt"/>
                        </a:rPr>
                        <a:t>Fall 2021</a:t>
                      </a:r>
                    </a:p>
                  </a:txBody>
                  <a:tcPr marL="9525" marR="9525" marT="9525" marB="0" anchor="ctr"/>
                </a:tc>
                <a:extLst>
                  <a:ext uri="{0D108BD9-81ED-4DB2-BD59-A6C34878D82A}">
                    <a16:rowId xmlns:a16="http://schemas.microsoft.com/office/drawing/2014/main" val="10000"/>
                  </a:ext>
                </a:extLst>
              </a:tr>
              <a:tr h="412911">
                <a:tc>
                  <a:txBody>
                    <a:bodyPr/>
                    <a:lstStyle/>
                    <a:p>
                      <a:pPr algn="l" fontAlgn="t"/>
                      <a:r>
                        <a:rPr lang="en-US" sz="1800" b="0" i="0" u="none" strike="noStrike" dirty="0">
                          <a:solidFill>
                            <a:schemeClr val="tx1"/>
                          </a:solidFill>
                          <a:effectLst/>
                          <a:latin typeface="+mn-lt"/>
                        </a:rPr>
                        <a:t>Am Indian/ Alaska Native</a:t>
                      </a:r>
                    </a:p>
                  </a:txBody>
                  <a:tcPr marL="9525" marR="9525" marT="9525" marB="0" anchor="ctr"/>
                </a:tc>
                <a:tc>
                  <a:txBody>
                    <a:bodyPr/>
                    <a:lstStyle/>
                    <a:p>
                      <a:pPr algn="ctr" fontAlgn="b"/>
                      <a:r>
                        <a:rPr lang="en-US" sz="1800" b="0" i="0" u="none" strike="noStrike" dirty="0">
                          <a:solidFill>
                            <a:srgbClr val="000000"/>
                          </a:solidFill>
                          <a:effectLst/>
                          <a:latin typeface="+mn-lt"/>
                        </a:rPr>
                        <a:t>0.1%</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tc>
                  <a:txBody>
                    <a:bodyPr/>
                    <a:lstStyle/>
                    <a:p>
                      <a:pPr algn="ctr" fontAlgn="b"/>
                      <a:r>
                        <a:rPr lang="en-US" sz="1800" b="0" i="0" u="none" strike="noStrike" dirty="0">
                          <a:effectLst/>
                          <a:latin typeface="+mn-lt"/>
                        </a:rPr>
                        <a:t>0.2%</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tc>
                  <a:txBody>
                    <a:bodyPr/>
                    <a:lstStyle/>
                    <a:p>
                      <a:pPr algn="ctr" fontAlgn="b"/>
                      <a:r>
                        <a:rPr lang="en-US" sz="1800" b="0" i="0" u="none" strike="noStrike" dirty="0">
                          <a:effectLst/>
                          <a:latin typeface="+mn-lt"/>
                        </a:rPr>
                        <a:t>0.1%</a:t>
                      </a:r>
                    </a:p>
                  </a:txBody>
                  <a:tcPr marL="9525" marR="9525" marT="9525" marB="0" anchor="ctr"/>
                </a:tc>
                <a:extLst>
                  <a:ext uri="{0D108BD9-81ED-4DB2-BD59-A6C34878D82A}">
                    <a16:rowId xmlns:a16="http://schemas.microsoft.com/office/drawing/2014/main" val="10001"/>
                  </a:ext>
                </a:extLst>
              </a:tr>
              <a:tr h="412911">
                <a:tc>
                  <a:txBody>
                    <a:bodyPr/>
                    <a:lstStyle/>
                    <a:p>
                      <a:pPr algn="l" fontAlgn="t"/>
                      <a:r>
                        <a:rPr lang="en-US" sz="1800" b="0" i="0" u="none" strike="noStrike" dirty="0">
                          <a:solidFill>
                            <a:schemeClr val="tx1"/>
                          </a:solidFill>
                          <a:effectLst/>
                          <a:latin typeface="+mn-lt"/>
                        </a:rPr>
                        <a:t>Black / African American</a:t>
                      </a:r>
                    </a:p>
                  </a:txBody>
                  <a:tcPr marL="9525" marR="9525" marT="9525" marB="0" anchor="ctr"/>
                </a:tc>
                <a:tc>
                  <a:txBody>
                    <a:bodyPr/>
                    <a:lstStyle/>
                    <a:p>
                      <a:pPr algn="ctr" fontAlgn="b"/>
                      <a:r>
                        <a:rPr lang="en-US" sz="1800" b="0" i="0" u="none" strike="noStrike" dirty="0">
                          <a:solidFill>
                            <a:srgbClr val="000000"/>
                          </a:solidFill>
                          <a:effectLst/>
                          <a:latin typeface="+mn-lt"/>
                        </a:rPr>
                        <a:t>13.9%</a:t>
                      </a:r>
                    </a:p>
                  </a:txBody>
                  <a:tcPr marL="9525" marR="9525" marT="9525" marB="0" anchor="ctr"/>
                </a:tc>
                <a:tc>
                  <a:txBody>
                    <a:bodyPr/>
                    <a:lstStyle/>
                    <a:p>
                      <a:pPr algn="ctr" fontAlgn="b"/>
                      <a:r>
                        <a:rPr lang="en-US" sz="1800" b="0" i="0" u="none" strike="noStrike" dirty="0">
                          <a:effectLst/>
                          <a:latin typeface="+mn-lt"/>
                        </a:rPr>
                        <a:t>12.8%</a:t>
                      </a:r>
                    </a:p>
                  </a:txBody>
                  <a:tcPr marL="9525" marR="9525" marT="9525" marB="0" anchor="ctr"/>
                </a:tc>
                <a:tc>
                  <a:txBody>
                    <a:bodyPr/>
                    <a:lstStyle/>
                    <a:p>
                      <a:pPr algn="ctr" fontAlgn="b"/>
                      <a:r>
                        <a:rPr lang="en-US" sz="1800" b="0" i="0" u="none" strike="noStrike" dirty="0">
                          <a:effectLst/>
                          <a:latin typeface="+mn-lt"/>
                        </a:rPr>
                        <a:t>11.6%</a:t>
                      </a:r>
                    </a:p>
                  </a:txBody>
                  <a:tcPr marL="9525" marR="9525" marT="9525" marB="0" anchor="ctr"/>
                </a:tc>
                <a:tc>
                  <a:txBody>
                    <a:bodyPr/>
                    <a:lstStyle/>
                    <a:p>
                      <a:pPr algn="ctr" fontAlgn="b"/>
                      <a:r>
                        <a:rPr lang="en-US" sz="1800" b="0" i="0" u="none" strike="noStrike" dirty="0">
                          <a:effectLst/>
                          <a:latin typeface="+mn-lt"/>
                        </a:rPr>
                        <a:t>13.7%</a:t>
                      </a:r>
                    </a:p>
                  </a:txBody>
                  <a:tcPr marL="9525" marR="9525" marT="9525" marB="0" anchor="ctr"/>
                </a:tc>
                <a:tc>
                  <a:txBody>
                    <a:bodyPr/>
                    <a:lstStyle/>
                    <a:p>
                      <a:pPr algn="ctr" fontAlgn="b"/>
                      <a:r>
                        <a:rPr lang="en-US" sz="1800" b="0" i="0" u="none" strike="noStrike" dirty="0">
                          <a:effectLst/>
                          <a:latin typeface="+mn-lt"/>
                        </a:rPr>
                        <a:t>13.4%</a:t>
                      </a:r>
                    </a:p>
                  </a:txBody>
                  <a:tcPr marL="9525" marR="9525" marT="9525" marB="0" anchor="ctr"/>
                </a:tc>
                <a:extLst>
                  <a:ext uri="{0D108BD9-81ED-4DB2-BD59-A6C34878D82A}">
                    <a16:rowId xmlns:a16="http://schemas.microsoft.com/office/drawing/2014/main" val="10002"/>
                  </a:ext>
                </a:extLst>
              </a:tr>
              <a:tr h="412911">
                <a:tc>
                  <a:txBody>
                    <a:bodyPr/>
                    <a:lstStyle/>
                    <a:p>
                      <a:pPr algn="l" fontAlgn="t"/>
                      <a:r>
                        <a:rPr lang="en-US" sz="1800" b="0" i="0" u="none" strike="noStrike" dirty="0">
                          <a:solidFill>
                            <a:schemeClr val="tx1"/>
                          </a:solidFill>
                          <a:effectLst/>
                          <a:latin typeface="+mn-lt"/>
                        </a:rPr>
                        <a:t>Hawaiian / Pac Islander</a:t>
                      </a:r>
                    </a:p>
                  </a:txBody>
                  <a:tcPr marL="9525" marR="9525" marT="9525" marB="0" anchor="ctr"/>
                </a:tc>
                <a:tc>
                  <a:txBody>
                    <a:bodyPr/>
                    <a:lstStyle/>
                    <a:p>
                      <a:pPr algn="ctr" fontAlgn="b"/>
                      <a:r>
                        <a:rPr lang="en-US" sz="1800" b="0" i="0" u="none" strike="noStrike" dirty="0">
                          <a:solidFill>
                            <a:srgbClr val="000000"/>
                          </a:solidFill>
                          <a:effectLst/>
                          <a:latin typeface="+mn-lt"/>
                        </a:rPr>
                        <a:t>0.0%</a:t>
                      </a:r>
                    </a:p>
                  </a:txBody>
                  <a:tcPr marL="9525" marR="9525" marT="9525" marB="0" anchor="ctr"/>
                </a:tc>
                <a:tc>
                  <a:txBody>
                    <a:bodyPr/>
                    <a:lstStyle/>
                    <a:p>
                      <a:pPr algn="ctr" fontAlgn="b"/>
                      <a:r>
                        <a:rPr lang="en-US" sz="1800" b="0" i="0" u="none" strike="noStrike" dirty="0">
                          <a:solidFill>
                            <a:srgbClr val="000000"/>
                          </a:solidFill>
                          <a:effectLst/>
                          <a:latin typeface="+mn-lt"/>
                        </a:rPr>
                        <a:t>0.0%</a:t>
                      </a:r>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solidFill>
                            <a:srgbClr val="000000"/>
                          </a:solidFill>
                          <a:effectLst/>
                          <a:latin typeface="+mn-lt"/>
                        </a:rPr>
                        <a:t>0.0%</a:t>
                      </a:r>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0.0%</a:t>
                      </a:r>
                    </a:p>
                  </a:txBody>
                  <a:tcPr marL="9525" marR="9525" marT="9525" marB="0" anchor="ctr"/>
                </a:tc>
                <a:tc>
                  <a:txBody>
                    <a:bodyPr/>
                    <a:lstStyle/>
                    <a:p>
                      <a:pPr algn="ctr" fontAlgn="b"/>
                      <a:r>
                        <a:rPr lang="en-US" sz="1800" b="0" i="0" u="none" strike="noStrike" dirty="0">
                          <a:effectLst/>
                          <a:latin typeface="+mn-lt"/>
                        </a:rPr>
                        <a:t>0.0%</a:t>
                      </a:r>
                    </a:p>
                  </a:txBody>
                  <a:tcPr marL="9525" marR="9525" marT="9525" marB="0" anchor="ctr"/>
                </a:tc>
                <a:extLst>
                  <a:ext uri="{0D108BD9-81ED-4DB2-BD59-A6C34878D82A}">
                    <a16:rowId xmlns:a16="http://schemas.microsoft.com/office/drawing/2014/main" val="2805944138"/>
                  </a:ext>
                </a:extLst>
              </a:tr>
              <a:tr h="412911">
                <a:tc>
                  <a:txBody>
                    <a:bodyPr/>
                    <a:lstStyle/>
                    <a:p>
                      <a:pPr algn="l" fontAlgn="t"/>
                      <a:r>
                        <a:rPr lang="en-US" sz="1800" b="0" i="0" u="none" strike="noStrike" dirty="0">
                          <a:solidFill>
                            <a:schemeClr val="tx1"/>
                          </a:solidFill>
                          <a:effectLst/>
                          <a:latin typeface="+mn-lt"/>
                        </a:rPr>
                        <a:t>Hispanic/</a:t>
                      </a:r>
                      <a:r>
                        <a:rPr lang="en-US" sz="1800" b="0" i="0" u="none" strike="noStrike" baseline="0" dirty="0">
                          <a:solidFill>
                            <a:schemeClr val="tx1"/>
                          </a:solidFill>
                          <a:effectLst/>
                          <a:latin typeface="+mn-lt"/>
                        </a:rPr>
                        <a:t> </a:t>
                      </a:r>
                      <a:r>
                        <a:rPr lang="en-US" sz="1800" b="0" i="0" u="none" strike="noStrike" dirty="0">
                          <a:solidFill>
                            <a:schemeClr val="tx1"/>
                          </a:solidFill>
                          <a:effectLst/>
                          <a:latin typeface="+mn-lt"/>
                        </a:rPr>
                        <a:t>Latino</a:t>
                      </a:r>
                    </a:p>
                  </a:txBody>
                  <a:tcPr marL="9525" marR="9525" marT="9525" marB="0" anchor="ctr"/>
                </a:tc>
                <a:tc>
                  <a:txBody>
                    <a:bodyPr/>
                    <a:lstStyle/>
                    <a:p>
                      <a:pPr algn="ctr" fontAlgn="b"/>
                      <a:r>
                        <a:rPr lang="en-US" sz="1800" b="0" i="0" u="none" strike="noStrike" dirty="0">
                          <a:solidFill>
                            <a:srgbClr val="000000"/>
                          </a:solidFill>
                          <a:effectLst/>
                          <a:latin typeface="+mn-lt"/>
                        </a:rPr>
                        <a:t>23.8%</a:t>
                      </a:r>
                    </a:p>
                  </a:txBody>
                  <a:tcPr marL="9525" marR="9525" marT="9525" marB="0" anchor="ctr"/>
                </a:tc>
                <a:tc>
                  <a:txBody>
                    <a:bodyPr/>
                    <a:lstStyle/>
                    <a:p>
                      <a:pPr algn="ctr" fontAlgn="b"/>
                      <a:r>
                        <a:rPr lang="en-US" sz="1800" b="0" i="0" u="none" strike="noStrike" dirty="0">
                          <a:effectLst/>
                          <a:latin typeface="+mn-lt"/>
                        </a:rPr>
                        <a:t>23.6%</a:t>
                      </a:r>
                    </a:p>
                  </a:txBody>
                  <a:tcPr marL="9525" marR="9525" marT="9525" marB="0" anchor="ctr"/>
                </a:tc>
                <a:tc>
                  <a:txBody>
                    <a:bodyPr/>
                    <a:lstStyle/>
                    <a:p>
                      <a:pPr algn="ctr" fontAlgn="b"/>
                      <a:r>
                        <a:rPr lang="en-US" sz="1800" b="0" i="0" u="none" strike="noStrike" dirty="0">
                          <a:effectLst/>
                          <a:latin typeface="+mn-lt"/>
                        </a:rPr>
                        <a:t>22.3%</a:t>
                      </a:r>
                    </a:p>
                  </a:txBody>
                  <a:tcPr marL="9525" marR="9525" marT="9525" marB="0" anchor="ctr"/>
                </a:tc>
                <a:tc>
                  <a:txBody>
                    <a:bodyPr/>
                    <a:lstStyle/>
                    <a:p>
                      <a:pPr algn="ctr" fontAlgn="b"/>
                      <a:r>
                        <a:rPr lang="en-US" sz="1800" b="0" i="0" u="none" strike="noStrike" dirty="0">
                          <a:effectLst/>
                          <a:latin typeface="+mn-lt"/>
                        </a:rPr>
                        <a:t>26.0%</a:t>
                      </a:r>
                    </a:p>
                  </a:txBody>
                  <a:tcPr marL="9525" marR="9525" marT="9525" marB="0" anchor="ctr"/>
                </a:tc>
                <a:tc>
                  <a:txBody>
                    <a:bodyPr/>
                    <a:lstStyle/>
                    <a:p>
                      <a:pPr algn="ctr" fontAlgn="b"/>
                      <a:r>
                        <a:rPr lang="en-US" sz="1800" b="0" i="0" u="none" strike="noStrike" dirty="0">
                          <a:effectLst/>
                          <a:latin typeface="+mn-lt"/>
                        </a:rPr>
                        <a:t>25.1%</a:t>
                      </a:r>
                    </a:p>
                  </a:txBody>
                  <a:tcPr marL="9525" marR="9525" marT="9525" marB="0" anchor="ctr"/>
                </a:tc>
                <a:extLst>
                  <a:ext uri="{0D108BD9-81ED-4DB2-BD59-A6C34878D82A}">
                    <a16:rowId xmlns:a16="http://schemas.microsoft.com/office/drawing/2014/main" val="10003"/>
                  </a:ext>
                </a:extLst>
              </a:tr>
              <a:tr h="412911">
                <a:tc>
                  <a:txBody>
                    <a:bodyPr/>
                    <a:lstStyle/>
                    <a:p>
                      <a:pPr algn="l" fontAlgn="t"/>
                      <a:r>
                        <a:rPr lang="en-US" sz="1800" b="1" i="0" u="none" strike="noStrike" dirty="0">
                          <a:solidFill>
                            <a:schemeClr val="tx1"/>
                          </a:solidFill>
                          <a:effectLst/>
                          <a:latin typeface="+mn-lt"/>
                        </a:rPr>
                        <a:t>URM Subtotal</a:t>
                      </a:r>
                    </a:p>
                  </a:txBody>
                  <a:tcPr marL="9525" marR="9525" marT="9525" marB="0" anchor="ctr"/>
                </a:tc>
                <a:tc>
                  <a:txBody>
                    <a:bodyPr/>
                    <a:lstStyle/>
                    <a:p>
                      <a:pPr algn="ctr" fontAlgn="b"/>
                      <a:r>
                        <a:rPr lang="en-US" sz="1800" b="1" i="0" u="none" strike="noStrike" dirty="0">
                          <a:solidFill>
                            <a:srgbClr val="000000"/>
                          </a:solidFill>
                          <a:effectLst/>
                          <a:latin typeface="+mn-lt"/>
                        </a:rPr>
                        <a:t>37.8%</a:t>
                      </a:r>
                    </a:p>
                  </a:txBody>
                  <a:tcPr marL="9525" marR="9525" marT="9525" marB="0" anchor="ctr"/>
                </a:tc>
                <a:tc>
                  <a:txBody>
                    <a:bodyPr/>
                    <a:lstStyle/>
                    <a:p>
                      <a:pPr algn="ctr" fontAlgn="b"/>
                      <a:r>
                        <a:rPr lang="en-US" sz="1800" b="1" i="0" u="none" strike="noStrike" dirty="0">
                          <a:effectLst/>
                          <a:latin typeface="+mn-lt"/>
                        </a:rPr>
                        <a:t>36.5%</a:t>
                      </a:r>
                    </a:p>
                  </a:txBody>
                  <a:tcPr marL="9525" marR="9525" marT="9525" marB="0" anchor="ctr"/>
                </a:tc>
                <a:tc>
                  <a:txBody>
                    <a:bodyPr/>
                    <a:lstStyle/>
                    <a:p>
                      <a:pPr algn="ctr" fontAlgn="b"/>
                      <a:r>
                        <a:rPr lang="en-US" sz="1800" b="1" i="0" u="none" strike="noStrike" dirty="0">
                          <a:effectLst/>
                          <a:latin typeface="+mn-lt"/>
                        </a:rPr>
                        <a:t>34.1%</a:t>
                      </a:r>
                    </a:p>
                  </a:txBody>
                  <a:tcPr marL="9525" marR="9525" marT="9525" marB="0" anchor="ctr"/>
                </a:tc>
                <a:tc>
                  <a:txBody>
                    <a:bodyPr/>
                    <a:lstStyle/>
                    <a:p>
                      <a:pPr algn="ctr" fontAlgn="b"/>
                      <a:r>
                        <a:rPr lang="en-US" sz="1800" b="1" i="0" u="none" strike="noStrike" dirty="0">
                          <a:effectLst/>
                          <a:latin typeface="+mn-lt"/>
                        </a:rPr>
                        <a:t>39.7%</a:t>
                      </a:r>
                    </a:p>
                  </a:txBody>
                  <a:tcPr marL="9525" marR="9525" marT="9525" marB="0" anchor="ctr"/>
                </a:tc>
                <a:tc>
                  <a:txBody>
                    <a:bodyPr/>
                    <a:lstStyle/>
                    <a:p>
                      <a:pPr algn="ctr" fontAlgn="b"/>
                      <a:r>
                        <a:rPr lang="en-US" sz="1800" b="1" i="0" u="none" strike="noStrike" dirty="0">
                          <a:effectLst/>
                          <a:latin typeface="+mn-lt"/>
                        </a:rPr>
                        <a:t>38.6%</a:t>
                      </a:r>
                    </a:p>
                  </a:txBody>
                  <a:tcPr marL="9525" marR="9525" marT="9525" marB="0" anchor="ctr"/>
                </a:tc>
                <a:extLst>
                  <a:ext uri="{0D108BD9-81ED-4DB2-BD59-A6C34878D82A}">
                    <a16:rowId xmlns:a16="http://schemas.microsoft.com/office/drawing/2014/main" val="2244000536"/>
                  </a:ext>
                </a:extLst>
              </a:tr>
              <a:tr h="449981">
                <a:tc>
                  <a:txBody>
                    <a:bodyPr/>
                    <a:lstStyle/>
                    <a:p>
                      <a:pPr algn="l" fontAlgn="t"/>
                      <a:r>
                        <a:rPr lang="en-US" sz="1800" b="0" i="0" u="none" strike="noStrike" dirty="0">
                          <a:solidFill>
                            <a:schemeClr val="tx1"/>
                          </a:solidFill>
                          <a:effectLst/>
                          <a:latin typeface="+mn-lt"/>
                        </a:rPr>
                        <a:t>Asian</a:t>
                      </a:r>
                    </a:p>
                  </a:txBody>
                  <a:tcPr marL="9525" marR="9525" marT="9525" marB="0" anchor="ctr"/>
                </a:tc>
                <a:tc>
                  <a:txBody>
                    <a:bodyPr/>
                    <a:lstStyle/>
                    <a:p>
                      <a:pPr algn="ctr" fontAlgn="b"/>
                      <a:r>
                        <a:rPr lang="en-US" sz="1800" b="0" i="0" u="none" strike="noStrike" dirty="0">
                          <a:solidFill>
                            <a:srgbClr val="000000"/>
                          </a:solidFill>
                          <a:effectLst/>
                          <a:latin typeface="+mn-lt"/>
                        </a:rPr>
                        <a:t>13.0%</a:t>
                      </a:r>
                    </a:p>
                  </a:txBody>
                  <a:tcPr marL="9525" marR="9525" marT="9525" marB="0" anchor="ctr"/>
                </a:tc>
                <a:tc>
                  <a:txBody>
                    <a:bodyPr/>
                    <a:lstStyle/>
                    <a:p>
                      <a:pPr algn="ctr" fontAlgn="b"/>
                      <a:r>
                        <a:rPr lang="en-US" sz="1800" b="0" i="0" u="none" strike="noStrike" dirty="0">
                          <a:effectLst/>
                          <a:latin typeface="+mn-lt"/>
                        </a:rPr>
                        <a:t>15.5%</a:t>
                      </a:r>
                    </a:p>
                  </a:txBody>
                  <a:tcPr marL="9525" marR="9525" marT="9525" marB="0" anchor="ctr"/>
                </a:tc>
                <a:tc>
                  <a:txBody>
                    <a:bodyPr/>
                    <a:lstStyle/>
                    <a:p>
                      <a:pPr algn="ctr" fontAlgn="b"/>
                      <a:r>
                        <a:rPr lang="en-US" sz="1800" b="0" i="0" u="none" strike="noStrike" dirty="0">
                          <a:effectLst/>
                          <a:latin typeface="+mn-lt"/>
                        </a:rPr>
                        <a:t>15.7%</a:t>
                      </a:r>
                    </a:p>
                  </a:txBody>
                  <a:tcPr marL="9525" marR="9525" marT="9525" marB="0" anchor="ctr"/>
                </a:tc>
                <a:tc>
                  <a:txBody>
                    <a:bodyPr/>
                    <a:lstStyle/>
                    <a:p>
                      <a:pPr algn="ctr" fontAlgn="b"/>
                      <a:r>
                        <a:rPr lang="en-US" sz="1800" b="0" i="0" u="none" strike="noStrike" dirty="0">
                          <a:effectLst/>
                          <a:latin typeface="+mn-lt"/>
                        </a:rPr>
                        <a:t>13.9%</a:t>
                      </a:r>
                    </a:p>
                  </a:txBody>
                  <a:tcPr marL="9525" marR="9525" marT="9525" marB="0" anchor="ctr"/>
                </a:tc>
                <a:tc>
                  <a:txBody>
                    <a:bodyPr/>
                    <a:lstStyle/>
                    <a:p>
                      <a:pPr algn="ctr" fontAlgn="b"/>
                      <a:r>
                        <a:rPr lang="en-US" sz="1800" b="0" i="0" u="none" strike="noStrike" dirty="0">
                          <a:effectLst/>
                          <a:latin typeface="+mn-lt"/>
                        </a:rPr>
                        <a:t>13.7%</a:t>
                      </a:r>
                    </a:p>
                  </a:txBody>
                  <a:tcPr marL="9525" marR="9525" marT="9525" marB="0" anchor="ctr"/>
                </a:tc>
                <a:extLst>
                  <a:ext uri="{0D108BD9-81ED-4DB2-BD59-A6C34878D82A}">
                    <a16:rowId xmlns:a16="http://schemas.microsoft.com/office/drawing/2014/main" val="10004"/>
                  </a:ext>
                </a:extLst>
              </a:tr>
              <a:tr h="412911">
                <a:tc>
                  <a:txBody>
                    <a:bodyPr/>
                    <a:lstStyle/>
                    <a:p>
                      <a:pPr algn="l" fontAlgn="t"/>
                      <a:r>
                        <a:rPr lang="en-US" sz="1800" b="0" i="0" u="none" strike="noStrike" dirty="0">
                          <a:solidFill>
                            <a:schemeClr val="tx1"/>
                          </a:solidFill>
                          <a:effectLst/>
                          <a:latin typeface="+mn-lt"/>
                        </a:rPr>
                        <a:t>2 or More</a:t>
                      </a:r>
                    </a:p>
                  </a:txBody>
                  <a:tcPr marL="9525" marR="9525" marT="9525" marB="0" anchor="ctr"/>
                </a:tc>
                <a:tc>
                  <a:txBody>
                    <a:bodyPr/>
                    <a:lstStyle/>
                    <a:p>
                      <a:pPr algn="ctr" fontAlgn="b"/>
                      <a:r>
                        <a:rPr lang="en-US" sz="1800" b="0" i="0" u="none" strike="noStrike" dirty="0">
                          <a:solidFill>
                            <a:srgbClr val="000000"/>
                          </a:solidFill>
                          <a:effectLst/>
                          <a:latin typeface="+mn-lt"/>
                        </a:rPr>
                        <a:t>4.3%</a:t>
                      </a:r>
                    </a:p>
                  </a:txBody>
                  <a:tcPr marL="9525" marR="9525" marT="9525" marB="0" anchor="ctr"/>
                </a:tc>
                <a:tc>
                  <a:txBody>
                    <a:bodyPr/>
                    <a:lstStyle/>
                    <a:p>
                      <a:pPr algn="ctr" fontAlgn="b"/>
                      <a:r>
                        <a:rPr lang="en-US" sz="1800" b="0" i="0" u="none" strike="noStrike" dirty="0">
                          <a:effectLst/>
                          <a:latin typeface="+mn-lt"/>
                        </a:rPr>
                        <a:t>4.3%</a:t>
                      </a:r>
                    </a:p>
                  </a:txBody>
                  <a:tcPr marL="9525" marR="9525" marT="9525" marB="0" anchor="ctr"/>
                </a:tc>
                <a:tc>
                  <a:txBody>
                    <a:bodyPr/>
                    <a:lstStyle/>
                    <a:p>
                      <a:pPr algn="ctr" fontAlgn="b"/>
                      <a:r>
                        <a:rPr lang="en-US" sz="1800" b="0" i="0" u="none" strike="noStrike" dirty="0">
                          <a:effectLst/>
                          <a:latin typeface="+mn-lt"/>
                        </a:rPr>
                        <a:t>4.0%</a:t>
                      </a:r>
                    </a:p>
                  </a:txBody>
                  <a:tcPr marL="9525" marR="9525" marT="9525" marB="0" anchor="ctr"/>
                </a:tc>
                <a:tc>
                  <a:txBody>
                    <a:bodyPr/>
                    <a:lstStyle/>
                    <a:p>
                      <a:pPr algn="ctr" fontAlgn="b"/>
                      <a:r>
                        <a:rPr lang="en-US" sz="1800" b="0" i="0" u="none" strike="noStrike" dirty="0">
                          <a:effectLst/>
                          <a:latin typeface="+mn-lt"/>
                        </a:rPr>
                        <a:t>5.3%</a:t>
                      </a:r>
                    </a:p>
                  </a:txBody>
                  <a:tcPr marL="9525" marR="9525" marT="9525" marB="0" anchor="ctr"/>
                </a:tc>
                <a:tc>
                  <a:txBody>
                    <a:bodyPr/>
                    <a:lstStyle/>
                    <a:p>
                      <a:pPr algn="ctr" fontAlgn="b"/>
                      <a:r>
                        <a:rPr lang="en-US" sz="1800" b="0" i="0" u="none" strike="noStrike" dirty="0">
                          <a:effectLst/>
                          <a:latin typeface="+mn-lt"/>
                        </a:rPr>
                        <a:t>5.4%</a:t>
                      </a:r>
                    </a:p>
                  </a:txBody>
                  <a:tcPr marL="9525" marR="9525" marT="9525" marB="0" anchor="ctr"/>
                </a:tc>
                <a:extLst>
                  <a:ext uri="{0D108BD9-81ED-4DB2-BD59-A6C34878D82A}">
                    <a16:rowId xmlns:a16="http://schemas.microsoft.com/office/drawing/2014/main" val="10005"/>
                  </a:ext>
                </a:extLst>
              </a:tr>
              <a:tr h="412911">
                <a:tc>
                  <a:txBody>
                    <a:bodyPr/>
                    <a:lstStyle/>
                    <a:p>
                      <a:pPr algn="l" fontAlgn="t"/>
                      <a:r>
                        <a:rPr lang="en-US" sz="1800" b="1" i="0" u="none" strike="noStrike" dirty="0">
                          <a:solidFill>
                            <a:schemeClr val="tx1"/>
                          </a:solidFill>
                          <a:effectLst/>
                          <a:latin typeface="+mn-lt"/>
                        </a:rPr>
                        <a:t>Minority Subtotal</a:t>
                      </a:r>
                    </a:p>
                  </a:txBody>
                  <a:tcPr marL="9525" marR="9525" marT="9525" marB="0" anchor="ctr"/>
                </a:tc>
                <a:tc>
                  <a:txBody>
                    <a:bodyPr/>
                    <a:lstStyle/>
                    <a:p>
                      <a:pPr algn="ctr" fontAlgn="b"/>
                      <a:r>
                        <a:rPr lang="en-US" sz="1800" b="1" i="0" u="none" strike="noStrike" dirty="0">
                          <a:solidFill>
                            <a:srgbClr val="000000"/>
                          </a:solidFill>
                          <a:effectLst/>
                          <a:latin typeface="+mn-lt"/>
                        </a:rPr>
                        <a:t>55.1%</a:t>
                      </a:r>
                    </a:p>
                  </a:txBody>
                  <a:tcPr marL="9525" marR="9525" marT="9525" marB="0" anchor="ctr"/>
                </a:tc>
                <a:tc>
                  <a:txBody>
                    <a:bodyPr/>
                    <a:lstStyle/>
                    <a:p>
                      <a:pPr algn="ctr" fontAlgn="b"/>
                      <a:r>
                        <a:rPr lang="en-US" sz="1800" b="1" i="0" u="none" strike="noStrike" dirty="0">
                          <a:effectLst/>
                          <a:latin typeface="+mn-lt"/>
                        </a:rPr>
                        <a:t>56.3%</a:t>
                      </a:r>
                    </a:p>
                  </a:txBody>
                  <a:tcPr marL="9525" marR="9525" marT="9525" marB="0" anchor="ctr"/>
                </a:tc>
                <a:tc>
                  <a:txBody>
                    <a:bodyPr/>
                    <a:lstStyle/>
                    <a:p>
                      <a:pPr algn="ctr" fontAlgn="b"/>
                      <a:r>
                        <a:rPr lang="en-US" sz="1800" b="1" i="0" u="none" strike="noStrike" dirty="0">
                          <a:effectLst/>
                          <a:latin typeface="+mn-lt"/>
                        </a:rPr>
                        <a:t>53.8%</a:t>
                      </a:r>
                    </a:p>
                  </a:txBody>
                  <a:tcPr marL="9525" marR="9525" marT="9525" marB="0" anchor="ctr"/>
                </a:tc>
                <a:tc>
                  <a:txBody>
                    <a:bodyPr/>
                    <a:lstStyle/>
                    <a:p>
                      <a:pPr algn="ctr" fontAlgn="b"/>
                      <a:r>
                        <a:rPr lang="en-US" sz="1800" b="1" i="0" u="none" strike="noStrike" dirty="0">
                          <a:effectLst/>
                          <a:latin typeface="+mn-lt"/>
                        </a:rPr>
                        <a:t>58.9%</a:t>
                      </a:r>
                    </a:p>
                  </a:txBody>
                  <a:tcPr marL="9525" marR="9525" marT="9525" marB="0" anchor="ctr"/>
                </a:tc>
                <a:tc>
                  <a:txBody>
                    <a:bodyPr/>
                    <a:lstStyle/>
                    <a:p>
                      <a:pPr algn="ctr" fontAlgn="b"/>
                      <a:r>
                        <a:rPr lang="en-US" sz="1800" b="1" i="0" u="none" strike="noStrike" dirty="0">
                          <a:effectLst/>
                          <a:latin typeface="+mn-lt"/>
                        </a:rPr>
                        <a:t>57.7%</a:t>
                      </a:r>
                    </a:p>
                  </a:txBody>
                  <a:tcPr marL="9525" marR="9525" marT="9525" marB="0" anchor="ctr"/>
                </a:tc>
                <a:extLst>
                  <a:ext uri="{0D108BD9-81ED-4DB2-BD59-A6C34878D82A}">
                    <a16:rowId xmlns:a16="http://schemas.microsoft.com/office/drawing/2014/main" val="10007"/>
                  </a:ext>
                </a:extLst>
              </a:tr>
              <a:tr h="412911">
                <a:tc>
                  <a:txBody>
                    <a:bodyPr/>
                    <a:lstStyle/>
                    <a:p>
                      <a:pPr algn="l" fontAlgn="t"/>
                      <a:r>
                        <a:rPr lang="en-US" sz="1800" b="0" i="0" u="none" strike="noStrike" dirty="0">
                          <a:solidFill>
                            <a:schemeClr val="tx1"/>
                          </a:solidFill>
                          <a:effectLst/>
                          <a:latin typeface="+mn-lt"/>
                        </a:rPr>
                        <a:t>Unknown</a:t>
                      </a:r>
                    </a:p>
                  </a:txBody>
                  <a:tcPr marL="9525" marR="9525" marT="9525" marB="0" anchor="ctr"/>
                </a:tc>
                <a:tc>
                  <a:txBody>
                    <a:bodyPr/>
                    <a:lstStyle/>
                    <a:p>
                      <a:pPr algn="ctr" fontAlgn="b"/>
                      <a:r>
                        <a:rPr lang="en-US" sz="1800" b="0" i="0" u="none" strike="noStrike" dirty="0">
                          <a:solidFill>
                            <a:srgbClr val="000000"/>
                          </a:solidFill>
                          <a:effectLst/>
                          <a:latin typeface="+mn-lt"/>
                        </a:rPr>
                        <a:t>1.5%</a:t>
                      </a:r>
                    </a:p>
                  </a:txBody>
                  <a:tcPr marL="9525" marR="9525" marT="9525" marB="0" anchor="ctr"/>
                </a:tc>
                <a:tc>
                  <a:txBody>
                    <a:bodyPr/>
                    <a:lstStyle/>
                    <a:p>
                      <a:pPr algn="ctr" fontAlgn="b"/>
                      <a:r>
                        <a:rPr lang="en-US" sz="1800" b="0" i="0" u="none" strike="noStrike" dirty="0">
                          <a:effectLst/>
                          <a:latin typeface="+mn-lt"/>
                        </a:rPr>
                        <a:t>1.1%</a:t>
                      </a:r>
                    </a:p>
                  </a:txBody>
                  <a:tcPr marL="9525" marR="9525" marT="9525" marB="0" anchor="ctr"/>
                </a:tc>
                <a:tc>
                  <a:txBody>
                    <a:bodyPr/>
                    <a:lstStyle/>
                    <a:p>
                      <a:pPr algn="ctr" fontAlgn="b"/>
                      <a:r>
                        <a:rPr lang="en-US" sz="1800" b="0" i="0" u="none" strike="noStrike" dirty="0">
                          <a:effectLst/>
                          <a:latin typeface="+mn-lt"/>
                        </a:rPr>
                        <a:t>1.4%</a:t>
                      </a:r>
                    </a:p>
                  </a:txBody>
                  <a:tcPr marL="9525" marR="9525" marT="9525" marB="0" anchor="ctr"/>
                </a:tc>
                <a:tc>
                  <a:txBody>
                    <a:bodyPr/>
                    <a:lstStyle/>
                    <a:p>
                      <a:pPr algn="ctr" fontAlgn="b"/>
                      <a:r>
                        <a:rPr lang="en-US" sz="1800" b="0" i="0" u="none" strike="noStrike" dirty="0">
                          <a:effectLst/>
                          <a:latin typeface="+mn-lt"/>
                        </a:rPr>
                        <a:t>0.3%</a:t>
                      </a:r>
                    </a:p>
                  </a:txBody>
                  <a:tcPr marL="9525" marR="9525" marT="9525" marB="0" anchor="ctr"/>
                </a:tc>
                <a:tc>
                  <a:txBody>
                    <a:bodyPr/>
                    <a:lstStyle/>
                    <a:p>
                      <a:pPr algn="ctr" fontAlgn="b"/>
                      <a:r>
                        <a:rPr lang="en-US" sz="1800" b="0" i="0" u="none" strike="noStrike" dirty="0">
                          <a:effectLst/>
                          <a:latin typeface="+mn-lt"/>
                        </a:rPr>
                        <a:t>1.0%</a:t>
                      </a:r>
                    </a:p>
                  </a:txBody>
                  <a:tcPr marL="9525" marR="9525" marT="9525" marB="0" anchor="ctr"/>
                </a:tc>
                <a:extLst>
                  <a:ext uri="{0D108BD9-81ED-4DB2-BD59-A6C34878D82A}">
                    <a16:rowId xmlns:a16="http://schemas.microsoft.com/office/drawing/2014/main" val="3151423865"/>
                  </a:ext>
                </a:extLst>
              </a:tr>
              <a:tr h="412911">
                <a:tc>
                  <a:txBody>
                    <a:bodyPr/>
                    <a:lstStyle/>
                    <a:p>
                      <a:pPr algn="l" fontAlgn="t"/>
                      <a:r>
                        <a:rPr lang="en-US" sz="1800" b="0" i="0" u="none" strike="noStrike" dirty="0">
                          <a:solidFill>
                            <a:schemeClr val="tx1"/>
                          </a:solidFill>
                          <a:effectLst/>
                          <a:latin typeface="+mn-lt"/>
                        </a:rPr>
                        <a:t>White</a:t>
                      </a:r>
                    </a:p>
                  </a:txBody>
                  <a:tcPr marL="9525" marR="9525" marT="9525" marB="0" anchor="ctr"/>
                </a:tc>
                <a:tc>
                  <a:txBody>
                    <a:bodyPr/>
                    <a:lstStyle/>
                    <a:p>
                      <a:pPr algn="ctr" fontAlgn="b"/>
                      <a:r>
                        <a:rPr lang="en-US" sz="1800" b="0" i="0" u="none" strike="noStrike" dirty="0">
                          <a:solidFill>
                            <a:srgbClr val="000000"/>
                          </a:solidFill>
                          <a:effectLst/>
                          <a:latin typeface="+mn-lt"/>
                        </a:rPr>
                        <a:t>43.4%</a:t>
                      </a:r>
                    </a:p>
                  </a:txBody>
                  <a:tcPr marL="9525" marR="9525" marT="9525" marB="0" anchor="ctr"/>
                </a:tc>
                <a:tc>
                  <a:txBody>
                    <a:bodyPr/>
                    <a:lstStyle/>
                    <a:p>
                      <a:pPr algn="ctr" fontAlgn="b"/>
                      <a:r>
                        <a:rPr lang="en-US" sz="1800" b="0" i="0" u="none" strike="noStrike" dirty="0">
                          <a:effectLst/>
                          <a:latin typeface="+mn-lt"/>
                        </a:rPr>
                        <a:t>42.6%</a:t>
                      </a:r>
                    </a:p>
                  </a:txBody>
                  <a:tcPr marL="9525" marR="9525" marT="9525" marB="0" anchor="ctr"/>
                </a:tc>
                <a:tc>
                  <a:txBody>
                    <a:bodyPr/>
                    <a:lstStyle/>
                    <a:p>
                      <a:pPr algn="ctr" fontAlgn="b"/>
                      <a:r>
                        <a:rPr lang="en-US" sz="1800" b="0" i="0" u="none" strike="noStrike" dirty="0">
                          <a:effectLst/>
                          <a:latin typeface="+mn-lt"/>
                        </a:rPr>
                        <a:t>44.8%</a:t>
                      </a:r>
                    </a:p>
                  </a:txBody>
                  <a:tcPr marL="9525" marR="9525" marT="9525" marB="0" anchor="ctr"/>
                </a:tc>
                <a:tc>
                  <a:txBody>
                    <a:bodyPr/>
                    <a:lstStyle/>
                    <a:p>
                      <a:pPr algn="ctr" fontAlgn="b"/>
                      <a:r>
                        <a:rPr lang="en-US" sz="1800" b="0" i="0" u="none" strike="noStrike" dirty="0">
                          <a:effectLst/>
                          <a:latin typeface="+mn-lt"/>
                        </a:rPr>
                        <a:t>41.1%</a:t>
                      </a:r>
                    </a:p>
                  </a:txBody>
                  <a:tcPr marL="9525" marR="9525" marT="9525" marB="0" anchor="ctr"/>
                </a:tc>
                <a:tc>
                  <a:txBody>
                    <a:bodyPr/>
                    <a:lstStyle/>
                    <a:p>
                      <a:pPr algn="ctr" fontAlgn="b"/>
                      <a:r>
                        <a:rPr lang="en-US" sz="1800" b="0" i="0" u="none" strike="noStrike" dirty="0">
                          <a:effectLst/>
                          <a:latin typeface="+mn-lt"/>
                        </a:rPr>
                        <a:t>41.4%</a:t>
                      </a:r>
                    </a:p>
                  </a:txBody>
                  <a:tcPr marL="9525" marR="9525" marT="9525" marB="0" anchor="ctr"/>
                </a:tc>
                <a:extLst>
                  <a:ext uri="{0D108BD9-81ED-4DB2-BD59-A6C34878D82A}">
                    <a16:rowId xmlns:a16="http://schemas.microsoft.com/office/drawing/2014/main" val="2445002820"/>
                  </a:ext>
                </a:extLst>
              </a:tr>
            </a:tbl>
          </a:graphicData>
        </a:graphic>
      </p:graphicFrame>
      <p:sp>
        <p:nvSpPr>
          <p:cNvPr id="5" name="Date Placeholder 5"/>
          <p:cNvSpPr txBox="1">
            <a:spLocks/>
          </p:cNvSpPr>
          <p:nvPr/>
        </p:nvSpPr>
        <p:spPr>
          <a:xfrm>
            <a:off x="716901" y="6136910"/>
            <a:ext cx="4029269" cy="365125"/>
          </a:xfrm>
          <a:prstGeom prst="rect">
            <a:avLst/>
          </a:prstGeom>
        </p:spPr>
        <p:txBody>
          <a:bodyPr vert="horz" lIns="91440" tIns="45720" rIns="91440" bIns="45720" rtlCol="0" anchor="ctr"/>
          <a:lstStyle>
            <a:defPPr>
              <a:defRPr lang="en-US"/>
            </a:defPPr>
            <a:lvl1pPr marL="0" algn="l"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 Percentages exclude international students</a:t>
            </a:r>
          </a:p>
          <a:p>
            <a:r>
              <a:rPr lang="en-US" dirty="0"/>
              <a:t>URM = Underrepresented Minority</a:t>
            </a:r>
          </a:p>
          <a:p>
            <a:endParaRPr lang="en-US" dirty="0"/>
          </a:p>
        </p:txBody>
      </p:sp>
      <p:sp>
        <p:nvSpPr>
          <p:cNvPr id="6" name="Date Placeholder 5"/>
          <p:cNvSpPr>
            <a:spLocks noGrp="1"/>
          </p:cNvSpPr>
          <p:nvPr>
            <p:ph type="dt" sz="half" idx="10"/>
          </p:nvPr>
        </p:nvSpPr>
        <p:spPr>
          <a:xfrm>
            <a:off x="183573" y="6492875"/>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1207981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Storrs Spring Admission Cohort</a:t>
            </a:r>
          </a:p>
        </p:txBody>
      </p:sp>
      <p:graphicFrame>
        <p:nvGraphicFramePr>
          <p:cNvPr id="4" name="Table 3"/>
          <p:cNvGraphicFramePr>
            <a:graphicFrameLocks noGrp="1"/>
          </p:cNvGraphicFramePr>
          <p:nvPr>
            <p:extLst>
              <p:ext uri="{D42A27DB-BD31-4B8C-83A1-F6EECF244321}">
                <p14:modId xmlns:p14="http://schemas.microsoft.com/office/powerpoint/2010/main" val="2739778637"/>
              </p:ext>
            </p:extLst>
          </p:nvPr>
        </p:nvGraphicFramePr>
        <p:xfrm>
          <a:off x="1797629" y="1581898"/>
          <a:ext cx="8364682" cy="3859728"/>
        </p:xfrm>
        <a:graphic>
          <a:graphicData uri="http://schemas.openxmlformats.org/drawingml/2006/table">
            <a:tbl>
              <a:tblPr firstRow="1" bandRow="1">
                <a:tableStyleId>{5C22544A-7EE6-4342-B048-85BDC9FD1C3A}</a:tableStyleId>
              </a:tblPr>
              <a:tblGrid>
                <a:gridCol w="1826007">
                  <a:extLst>
                    <a:ext uri="{9D8B030D-6E8A-4147-A177-3AD203B41FA5}">
                      <a16:colId xmlns:a16="http://schemas.microsoft.com/office/drawing/2014/main" val="20000"/>
                    </a:ext>
                  </a:extLst>
                </a:gridCol>
                <a:gridCol w="1675348">
                  <a:extLst>
                    <a:ext uri="{9D8B030D-6E8A-4147-A177-3AD203B41FA5}">
                      <a16:colId xmlns:a16="http://schemas.microsoft.com/office/drawing/2014/main" val="20001"/>
                    </a:ext>
                  </a:extLst>
                </a:gridCol>
                <a:gridCol w="1621109">
                  <a:extLst>
                    <a:ext uri="{9D8B030D-6E8A-4147-A177-3AD203B41FA5}">
                      <a16:colId xmlns:a16="http://schemas.microsoft.com/office/drawing/2014/main" val="20003"/>
                    </a:ext>
                  </a:extLst>
                </a:gridCol>
                <a:gridCol w="1621109">
                  <a:extLst>
                    <a:ext uri="{9D8B030D-6E8A-4147-A177-3AD203B41FA5}">
                      <a16:colId xmlns:a16="http://schemas.microsoft.com/office/drawing/2014/main" val="2204772725"/>
                    </a:ext>
                  </a:extLst>
                </a:gridCol>
                <a:gridCol w="1621109">
                  <a:extLst>
                    <a:ext uri="{9D8B030D-6E8A-4147-A177-3AD203B41FA5}">
                      <a16:colId xmlns:a16="http://schemas.microsoft.com/office/drawing/2014/main" val="3593319228"/>
                    </a:ext>
                  </a:extLst>
                </a:gridCol>
              </a:tblGrid>
              <a:tr h="643288">
                <a:tc>
                  <a:txBody>
                    <a:bodyPr/>
                    <a:lstStyle/>
                    <a:p>
                      <a:endParaRPr lang="en-US" sz="2000" dirty="0"/>
                    </a:p>
                  </a:txBody>
                  <a:tcPr/>
                </a:tc>
                <a:tc>
                  <a:txBody>
                    <a:bodyPr/>
                    <a:lstStyle/>
                    <a:p>
                      <a:pPr algn="ctr"/>
                      <a:r>
                        <a:rPr lang="en-US" sz="2400" dirty="0"/>
                        <a:t>Fall 2018</a:t>
                      </a:r>
                    </a:p>
                  </a:txBody>
                  <a:tcPr/>
                </a:tc>
                <a:tc>
                  <a:txBody>
                    <a:bodyPr/>
                    <a:lstStyle/>
                    <a:p>
                      <a:pPr algn="ctr"/>
                      <a:r>
                        <a:rPr lang="en-US" sz="2400" dirty="0"/>
                        <a:t>Fall 2019</a:t>
                      </a:r>
                    </a:p>
                  </a:txBody>
                  <a:tcPr/>
                </a:tc>
                <a:tc>
                  <a:txBody>
                    <a:bodyPr/>
                    <a:lstStyle/>
                    <a:p>
                      <a:pPr algn="ctr"/>
                      <a:r>
                        <a:rPr lang="en-US" sz="2400" dirty="0"/>
                        <a:t>Fall 2020</a:t>
                      </a:r>
                    </a:p>
                  </a:txBody>
                  <a:tcPr/>
                </a:tc>
                <a:tc>
                  <a:txBody>
                    <a:bodyPr/>
                    <a:lstStyle/>
                    <a:p>
                      <a:pPr algn="ctr"/>
                      <a:r>
                        <a:rPr lang="en-US" sz="2400" dirty="0"/>
                        <a:t>Fall 2021</a:t>
                      </a:r>
                    </a:p>
                  </a:txBody>
                  <a:tcPr/>
                </a:tc>
                <a:extLst>
                  <a:ext uri="{0D108BD9-81ED-4DB2-BD59-A6C34878D82A}">
                    <a16:rowId xmlns:a16="http://schemas.microsoft.com/office/drawing/2014/main" val="10000"/>
                  </a:ext>
                </a:extLst>
              </a:tr>
              <a:tr h="643288">
                <a:tc>
                  <a:txBody>
                    <a:bodyPr/>
                    <a:lstStyle/>
                    <a:p>
                      <a:r>
                        <a:rPr lang="en-US" sz="2000" dirty="0"/>
                        <a:t>Avery Point</a:t>
                      </a:r>
                    </a:p>
                  </a:txBody>
                  <a:tcPr/>
                </a:tc>
                <a:tc>
                  <a:txBody>
                    <a:bodyPr/>
                    <a:lstStyle/>
                    <a:p>
                      <a:pPr algn="ctr"/>
                      <a:r>
                        <a:rPr lang="en-US" sz="2400" dirty="0"/>
                        <a:t>25</a:t>
                      </a:r>
                    </a:p>
                  </a:txBody>
                  <a:tcPr/>
                </a:tc>
                <a:tc>
                  <a:txBody>
                    <a:bodyPr/>
                    <a:lstStyle/>
                    <a:p>
                      <a:pPr algn="ctr"/>
                      <a:r>
                        <a:rPr lang="en-US" sz="2400" dirty="0"/>
                        <a:t>10</a:t>
                      </a:r>
                    </a:p>
                  </a:txBody>
                  <a:tcPr/>
                </a:tc>
                <a:tc>
                  <a:txBody>
                    <a:bodyPr/>
                    <a:lstStyle/>
                    <a:p>
                      <a:pPr algn="ctr"/>
                      <a:r>
                        <a:rPr lang="en-US" sz="2400" dirty="0"/>
                        <a:t>40</a:t>
                      </a:r>
                    </a:p>
                  </a:txBody>
                  <a:tcPr/>
                </a:tc>
                <a:tc>
                  <a:txBody>
                    <a:bodyPr/>
                    <a:lstStyle/>
                    <a:p>
                      <a:pPr algn="ctr"/>
                      <a:r>
                        <a:rPr lang="en-US" sz="2400" dirty="0"/>
                        <a:t>12</a:t>
                      </a:r>
                    </a:p>
                  </a:txBody>
                  <a:tcPr/>
                </a:tc>
                <a:extLst>
                  <a:ext uri="{0D108BD9-81ED-4DB2-BD59-A6C34878D82A}">
                    <a16:rowId xmlns:a16="http://schemas.microsoft.com/office/drawing/2014/main" val="10001"/>
                  </a:ext>
                </a:extLst>
              </a:tr>
              <a:tr h="643288">
                <a:tc>
                  <a:txBody>
                    <a:bodyPr/>
                    <a:lstStyle/>
                    <a:p>
                      <a:r>
                        <a:rPr lang="en-US" sz="2000" dirty="0"/>
                        <a:t>Hartford</a:t>
                      </a:r>
                    </a:p>
                  </a:txBody>
                  <a:tcPr/>
                </a:tc>
                <a:tc>
                  <a:txBody>
                    <a:bodyPr/>
                    <a:lstStyle/>
                    <a:p>
                      <a:pPr algn="ctr"/>
                      <a:r>
                        <a:rPr lang="en-US" sz="2400" dirty="0"/>
                        <a:t>93</a:t>
                      </a:r>
                    </a:p>
                  </a:txBody>
                  <a:tcPr/>
                </a:tc>
                <a:tc>
                  <a:txBody>
                    <a:bodyPr/>
                    <a:lstStyle/>
                    <a:p>
                      <a:pPr algn="ctr"/>
                      <a:r>
                        <a:rPr lang="en-US" sz="2400" dirty="0"/>
                        <a:t>68</a:t>
                      </a:r>
                    </a:p>
                  </a:txBody>
                  <a:tcPr/>
                </a:tc>
                <a:tc>
                  <a:txBody>
                    <a:bodyPr/>
                    <a:lstStyle/>
                    <a:p>
                      <a:pPr algn="ctr"/>
                      <a:r>
                        <a:rPr lang="en-US" sz="2400" dirty="0"/>
                        <a:t>88</a:t>
                      </a:r>
                    </a:p>
                  </a:txBody>
                  <a:tcPr/>
                </a:tc>
                <a:tc>
                  <a:txBody>
                    <a:bodyPr/>
                    <a:lstStyle/>
                    <a:p>
                      <a:pPr algn="ctr"/>
                      <a:r>
                        <a:rPr lang="en-US" sz="2400" dirty="0"/>
                        <a:t>39</a:t>
                      </a:r>
                    </a:p>
                  </a:txBody>
                  <a:tcPr/>
                </a:tc>
                <a:extLst>
                  <a:ext uri="{0D108BD9-81ED-4DB2-BD59-A6C34878D82A}">
                    <a16:rowId xmlns:a16="http://schemas.microsoft.com/office/drawing/2014/main" val="10002"/>
                  </a:ext>
                </a:extLst>
              </a:tr>
              <a:tr h="643288">
                <a:tc>
                  <a:txBody>
                    <a:bodyPr/>
                    <a:lstStyle/>
                    <a:p>
                      <a:r>
                        <a:rPr lang="en-US" sz="2000" dirty="0"/>
                        <a:t>Stamford</a:t>
                      </a:r>
                    </a:p>
                  </a:txBody>
                  <a:tcPr/>
                </a:tc>
                <a:tc>
                  <a:txBody>
                    <a:bodyPr/>
                    <a:lstStyle/>
                    <a:p>
                      <a:pPr algn="ctr"/>
                      <a:r>
                        <a:rPr lang="en-US" sz="2400" dirty="0"/>
                        <a:t>27</a:t>
                      </a:r>
                    </a:p>
                  </a:txBody>
                  <a:tcPr/>
                </a:tc>
                <a:tc>
                  <a:txBody>
                    <a:bodyPr/>
                    <a:lstStyle/>
                    <a:p>
                      <a:pPr algn="ctr"/>
                      <a:r>
                        <a:rPr lang="en-US" sz="2400" dirty="0"/>
                        <a:t>25</a:t>
                      </a:r>
                    </a:p>
                  </a:txBody>
                  <a:tcPr/>
                </a:tc>
                <a:tc>
                  <a:txBody>
                    <a:bodyPr/>
                    <a:lstStyle/>
                    <a:p>
                      <a:pPr algn="ctr"/>
                      <a:r>
                        <a:rPr lang="en-US" sz="2400" dirty="0"/>
                        <a:t>43</a:t>
                      </a:r>
                    </a:p>
                  </a:txBody>
                  <a:tcPr/>
                </a:tc>
                <a:tc>
                  <a:txBody>
                    <a:bodyPr/>
                    <a:lstStyle/>
                    <a:p>
                      <a:pPr algn="ctr"/>
                      <a:r>
                        <a:rPr lang="en-US" sz="2400" dirty="0"/>
                        <a:t>126</a:t>
                      </a:r>
                    </a:p>
                  </a:txBody>
                  <a:tcPr/>
                </a:tc>
                <a:extLst>
                  <a:ext uri="{0D108BD9-81ED-4DB2-BD59-A6C34878D82A}">
                    <a16:rowId xmlns:a16="http://schemas.microsoft.com/office/drawing/2014/main" val="10003"/>
                  </a:ext>
                </a:extLst>
              </a:tr>
              <a:tr h="643288">
                <a:tc>
                  <a:txBody>
                    <a:bodyPr/>
                    <a:lstStyle/>
                    <a:p>
                      <a:r>
                        <a:rPr lang="en-US" sz="2000" dirty="0"/>
                        <a:t>Waterbury</a:t>
                      </a:r>
                    </a:p>
                  </a:txBody>
                  <a:tcPr/>
                </a:tc>
                <a:tc>
                  <a:txBody>
                    <a:bodyPr/>
                    <a:lstStyle/>
                    <a:p>
                      <a:pPr algn="ctr"/>
                      <a:r>
                        <a:rPr lang="en-US" sz="2400" dirty="0"/>
                        <a:t>29</a:t>
                      </a:r>
                    </a:p>
                  </a:txBody>
                  <a:tcPr/>
                </a:tc>
                <a:tc>
                  <a:txBody>
                    <a:bodyPr/>
                    <a:lstStyle/>
                    <a:p>
                      <a:pPr algn="ctr"/>
                      <a:r>
                        <a:rPr lang="en-US" sz="2400" dirty="0"/>
                        <a:t>18</a:t>
                      </a:r>
                    </a:p>
                  </a:txBody>
                  <a:tcPr/>
                </a:tc>
                <a:tc>
                  <a:txBody>
                    <a:bodyPr/>
                    <a:lstStyle/>
                    <a:p>
                      <a:pPr algn="ctr"/>
                      <a:r>
                        <a:rPr lang="en-US" sz="2400" dirty="0"/>
                        <a:t>55</a:t>
                      </a:r>
                    </a:p>
                  </a:txBody>
                  <a:tcPr/>
                </a:tc>
                <a:tc>
                  <a:txBody>
                    <a:bodyPr/>
                    <a:lstStyle/>
                    <a:p>
                      <a:pPr algn="ctr"/>
                      <a:r>
                        <a:rPr lang="en-US" sz="2400" dirty="0"/>
                        <a:t>29</a:t>
                      </a:r>
                    </a:p>
                  </a:txBody>
                  <a:tcPr/>
                </a:tc>
                <a:extLst>
                  <a:ext uri="{0D108BD9-81ED-4DB2-BD59-A6C34878D82A}">
                    <a16:rowId xmlns:a16="http://schemas.microsoft.com/office/drawing/2014/main" val="10005"/>
                  </a:ext>
                </a:extLst>
              </a:tr>
              <a:tr h="643288">
                <a:tc>
                  <a:txBody>
                    <a:bodyPr/>
                    <a:lstStyle/>
                    <a:p>
                      <a:r>
                        <a:rPr lang="en-US" sz="2000" b="1" dirty="0"/>
                        <a:t>TOTAL</a:t>
                      </a:r>
                    </a:p>
                  </a:txBody>
                  <a:tcPr/>
                </a:tc>
                <a:tc>
                  <a:txBody>
                    <a:bodyPr/>
                    <a:lstStyle/>
                    <a:p>
                      <a:pPr algn="ctr"/>
                      <a:r>
                        <a:rPr lang="en-US" sz="2400" b="1" dirty="0"/>
                        <a:t>174</a:t>
                      </a:r>
                    </a:p>
                  </a:txBody>
                  <a:tcPr/>
                </a:tc>
                <a:tc>
                  <a:txBody>
                    <a:bodyPr/>
                    <a:lstStyle/>
                    <a:p>
                      <a:pPr algn="ctr"/>
                      <a:r>
                        <a:rPr lang="en-US" sz="2400" b="1" dirty="0"/>
                        <a:t>121</a:t>
                      </a:r>
                    </a:p>
                  </a:txBody>
                  <a:tcPr/>
                </a:tc>
                <a:tc>
                  <a:txBody>
                    <a:bodyPr/>
                    <a:lstStyle/>
                    <a:p>
                      <a:pPr algn="ctr"/>
                      <a:r>
                        <a:rPr lang="en-US" sz="2400" b="1" dirty="0"/>
                        <a:t>226</a:t>
                      </a:r>
                    </a:p>
                  </a:txBody>
                  <a:tcPr/>
                </a:tc>
                <a:tc>
                  <a:txBody>
                    <a:bodyPr/>
                    <a:lstStyle/>
                    <a:p>
                      <a:pPr algn="ctr"/>
                      <a:r>
                        <a:rPr lang="en-US" sz="2400" b="1" dirty="0"/>
                        <a:t>205</a:t>
                      </a:r>
                    </a:p>
                  </a:txBody>
                  <a:tcPr/>
                </a:tc>
                <a:extLst>
                  <a:ext uri="{0D108BD9-81ED-4DB2-BD59-A6C34878D82A}">
                    <a16:rowId xmlns:a16="http://schemas.microsoft.com/office/drawing/2014/main" val="10006"/>
                  </a:ext>
                </a:extLst>
              </a:tr>
            </a:tbl>
          </a:graphicData>
        </a:graphic>
      </p:graphicFrame>
      <p:sp>
        <p:nvSpPr>
          <p:cNvPr id="5"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3105723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Transfers Enrollment</a:t>
            </a:r>
          </a:p>
        </p:txBody>
      </p:sp>
      <p:graphicFrame>
        <p:nvGraphicFramePr>
          <p:cNvPr id="4" name="Table 3"/>
          <p:cNvGraphicFramePr>
            <a:graphicFrameLocks noGrp="1"/>
          </p:cNvGraphicFramePr>
          <p:nvPr>
            <p:extLst>
              <p:ext uri="{D42A27DB-BD31-4B8C-83A1-F6EECF244321}">
                <p14:modId xmlns:p14="http://schemas.microsoft.com/office/powerpoint/2010/main" val="395512909"/>
              </p:ext>
            </p:extLst>
          </p:nvPr>
        </p:nvGraphicFramePr>
        <p:xfrm>
          <a:off x="1774992" y="1584574"/>
          <a:ext cx="8642016" cy="2573152"/>
        </p:xfrm>
        <a:graphic>
          <a:graphicData uri="http://schemas.openxmlformats.org/drawingml/2006/table">
            <a:tbl>
              <a:tblPr firstRow="1" bandRow="1">
                <a:tableStyleId>{5C22544A-7EE6-4342-B048-85BDC9FD1C3A}</a:tableStyleId>
              </a:tblPr>
              <a:tblGrid>
                <a:gridCol w="1440336">
                  <a:extLst>
                    <a:ext uri="{9D8B030D-6E8A-4147-A177-3AD203B41FA5}">
                      <a16:colId xmlns:a16="http://schemas.microsoft.com/office/drawing/2014/main" val="20000"/>
                    </a:ext>
                  </a:extLst>
                </a:gridCol>
                <a:gridCol w="1440336">
                  <a:extLst>
                    <a:ext uri="{9D8B030D-6E8A-4147-A177-3AD203B41FA5}">
                      <a16:colId xmlns:a16="http://schemas.microsoft.com/office/drawing/2014/main" val="20003"/>
                    </a:ext>
                  </a:extLst>
                </a:gridCol>
                <a:gridCol w="1440336">
                  <a:extLst>
                    <a:ext uri="{9D8B030D-6E8A-4147-A177-3AD203B41FA5}">
                      <a16:colId xmlns:a16="http://schemas.microsoft.com/office/drawing/2014/main" val="20004"/>
                    </a:ext>
                  </a:extLst>
                </a:gridCol>
                <a:gridCol w="1440336">
                  <a:extLst>
                    <a:ext uri="{9D8B030D-6E8A-4147-A177-3AD203B41FA5}">
                      <a16:colId xmlns:a16="http://schemas.microsoft.com/office/drawing/2014/main" val="785248571"/>
                    </a:ext>
                  </a:extLst>
                </a:gridCol>
                <a:gridCol w="1440336">
                  <a:extLst>
                    <a:ext uri="{9D8B030D-6E8A-4147-A177-3AD203B41FA5}">
                      <a16:colId xmlns:a16="http://schemas.microsoft.com/office/drawing/2014/main" val="3856569489"/>
                    </a:ext>
                  </a:extLst>
                </a:gridCol>
                <a:gridCol w="1440336">
                  <a:extLst>
                    <a:ext uri="{9D8B030D-6E8A-4147-A177-3AD203B41FA5}">
                      <a16:colId xmlns:a16="http://schemas.microsoft.com/office/drawing/2014/main" val="3027129028"/>
                    </a:ext>
                  </a:extLst>
                </a:gridCol>
              </a:tblGrid>
              <a:tr h="643288">
                <a:tc>
                  <a:txBody>
                    <a:bodyPr/>
                    <a:lstStyle/>
                    <a:p>
                      <a:endParaRPr lang="en-US" sz="2000" dirty="0"/>
                    </a:p>
                  </a:txBody>
                  <a:tcPr/>
                </a:tc>
                <a:tc>
                  <a:txBody>
                    <a:bodyPr/>
                    <a:lstStyle/>
                    <a:p>
                      <a:pPr algn="ctr"/>
                      <a:r>
                        <a:rPr lang="en-US" sz="2400" dirty="0"/>
                        <a:t>Fall 2017</a:t>
                      </a:r>
                    </a:p>
                  </a:txBody>
                  <a:tcPr/>
                </a:tc>
                <a:tc>
                  <a:txBody>
                    <a:bodyPr/>
                    <a:lstStyle/>
                    <a:p>
                      <a:pPr algn="ctr"/>
                      <a:r>
                        <a:rPr lang="en-US" sz="2400" dirty="0"/>
                        <a:t>Fall 2018</a:t>
                      </a:r>
                    </a:p>
                  </a:txBody>
                  <a:tcPr/>
                </a:tc>
                <a:tc>
                  <a:txBody>
                    <a:bodyPr/>
                    <a:lstStyle/>
                    <a:p>
                      <a:pPr algn="ctr"/>
                      <a:r>
                        <a:rPr lang="en-US" sz="2400" dirty="0"/>
                        <a:t>Fall 2019</a:t>
                      </a:r>
                    </a:p>
                  </a:txBody>
                  <a:tcPr/>
                </a:tc>
                <a:tc>
                  <a:txBody>
                    <a:bodyPr/>
                    <a:lstStyle/>
                    <a:p>
                      <a:pPr algn="ctr"/>
                      <a:r>
                        <a:rPr lang="en-US" sz="2400" dirty="0"/>
                        <a:t>Fall 2020</a:t>
                      </a:r>
                    </a:p>
                  </a:txBody>
                  <a:tcPr/>
                </a:tc>
                <a:tc>
                  <a:txBody>
                    <a:bodyPr/>
                    <a:lstStyle/>
                    <a:p>
                      <a:pPr algn="ctr"/>
                      <a:r>
                        <a:rPr lang="en-US" sz="2400" dirty="0"/>
                        <a:t>Fall 2021</a:t>
                      </a:r>
                    </a:p>
                  </a:txBody>
                  <a:tcPr/>
                </a:tc>
                <a:extLst>
                  <a:ext uri="{0D108BD9-81ED-4DB2-BD59-A6C34878D82A}">
                    <a16:rowId xmlns:a16="http://schemas.microsoft.com/office/drawing/2014/main" val="10000"/>
                  </a:ext>
                </a:extLst>
              </a:tr>
              <a:tr h="643288">
                <a:tc>
                  <a:txBody>
                    <a:bodyPr/>
                    <a:lstStyle/>
                    <a:p>
                      <a:r>
                        <a:rPr lang="en-US" sz="2000" dirty="0"/>
                        <a:t>Storrs</a:t>
                      </a:r>
                    </a:p>
                  </a:txBody>
                  <a:tcPr/>
                </a:tc>
                <a:tc>
                  <a:txBody>
                    <a:bodyPr/>
                    <a:lstStyle/>
                    <a:p>
                      <a:pPr algn="ctr"/>
                      <a:r>
                        <a:rPr lang="en-US" sz="2400" dirty="0"/>
                        <a:t>851</a:t>
                      </a:r>
                    </a:p>
                  </a:txBody>
                  <a:tcPr/>
                </a:tc>
                <a:tc>
                  <a:txBody>
                    <a:bodyPr/>
                    <a:lstStyle/>
                    <a:p>
                      <a:pPr algn="ctr"/>
                      <a:r>
                        <a:rPr lang="en-US" sz="2400" dirty="0"/>
                        <a:t>764</a:t>
                      </a:r>
                    </a:p>
                  </a:txBody>
                  <a:tcPr/>
                </a:tc>
                <a:tc>
                  <a:txBody>
                    <a:bodyPr/>
                    <a:lstStyle/>
                    <a:p>
                      <a:pPr algn="ctr"/>
                      <a:r>
                        <a:rPr lang="en-US" sz="2400" dirty="0"/>
                        <a:t>735</a:t>
                      </a:r>
                    </a:p>
                  </a:txBody>
                  <a:tcPr/>
                </a:tc>
                <a:tc>
                  <a:txBody>
                    <a:bodyPr/>
                    <a:lstStyle/>
                    <a:p>
                      <a:pPr algn="ctr"/>
                      <a:r>
                        <a:rPr lang="en-US" sz="2400" dirty="0"/>
                        <a:t>748</a:t>
                      </a:r>
                    </a:p>
                  </a:txBody>
                  <a:tcPr/>
                </a:tc>
                <a:tc>
                  <a:txBody>
                    <a:bodyPr/>
                    <a:lstStyle/>
                    <a:p>
                      <a:pPr algn="ctr"/>
                      <a:r>
                        <a:rPr lang="en-US" sz="2400" dirty="0"/>
                        <a:t>657</a:t>
                      </a:r>
                    </a:p>
                  </a:txBody>
                  <a:tcPr/>
                </a:tc>
                <a:extLst>
                  <a:ext uri="{0D108BD9-81ED-4DB2-BD59-A6C34878D82A}">
                    <a16:rowId xmlns:a16="http://schemas.microsoft.com/office/drawing/2014/main" val="10001"/>
                  </a:ext>
                </a:extLst>
              </a:tr>
              <a:tr h="643288">
                <a:tc>
                  <a:txBody>
                    <a:bodyPr/>
                    <a:lstStyle/>
                    <a:p>
                      <a:r>
                        <a:rPr lang="en-US" sz="2000" dirty="0"/>
                        <a:t>Regionals</a:t>
                      </a:r>
                    </a:p>
                  </a:txBody>
                  <a:tcPr/>
                </a:tc>
                <a:tc>
                  <a:txBody>
                    <a:bodyPr/>
                    <a:lstStyle/>
                    <a:p>
                      <a:pPr algn="ctr"/>
                      <a:r>
                        <a:rPr lang="en-US" sz="2400" dirty="0"/>
                        <a:t>261</a:t>
                      </a:r>
                    </a:p>
                  </a:txBody>
                  <a:tcPr/>
                </a:tc>
                <a:tc>
                  <a:txBody>
                    <a:bodyPr/>
                    <a:lstStyle/>
                    <a:p>
                      <a:pPr algn="ctr"/>
                      <a:r>
                        <a:rPr lang="en-US" sz="2400" dirty="0"/>
                        <a:t>207</a:t>
                      </a:r>
                    </a:p>
                  </a:txBody>
                  <a:tcPr/>
                </a:tc>
                <a:tc>
                  <a:txBody>
                    <a:bodyPr/>
                    <a:lstStyle/>
                    <a:p>
                      <a:pPr algn="ctr"/>
                      <a:r>
                        <a:rPr lang="en-US" sz="2400" dirty="0"/>
                        <a:t>216</a:t>
                      </a:r>
                    </a:p>
                  </a:txBody>
                  <a:tcPr/>
                </a:tc>
                <a:tc>
                  <a:txBody>
                    <a:bodyPr/>
                    <a:lstStyle/>
                    <a:p>
                      <a:pPr algn="ctr"/>
                      <a:r>
                        <a:rPr lang="en-US" sz="2400" dirty="0"/>
                        <a:t>247</a:t>
                      </a:r>
                    </a:p>
                  </a:txBody>
                  <a:tcPr/>
                </a:tc>
                <a:tc>
                  <a:txBody>
                    <a:bodyPr/>
                    <a:lstStyle/>
                    <a:p>
                      <a:pPr algn="ctr"/>
                      <a:r>
                        <a:rPr lang="en-US" sz="2400" dirty="0"/>
                        <a:t>212</a:t>
                      </a:r>
                    </a:p>
                  </a:txBody>
                  <a:tcPr/>
                </a:tc>
                <a:extLst>
                  <a:ext uri="{0D108BD9-81ED-4DB2-BD59-A6C34878D82A}">
                    <a16:rowId xmlns:a16="http://schemas.microsoft.com/office/drawing/2014/main" val="10002"/>
                  </a:ext>
                </a:extLst>
              </a:tr>
              <a:tr h="643288">
                <a:tc>
                  <a:txBody>
                    <a:bodyPr/>
                    <a:lstStyle/>
                    <a:p>
                      <a:r>
                        <a:rPr lang="en-US" sz="2000" b="1" dirty="0"/>
                        <a:t>Total</a:t>
                      </a:r>
                    </a:p>
                  </a:txBody>
                  <a:tcPr/>
                </a:tc>
                <a:tc>
                  <a:txBody>
                    <a:bodyPr/>
                    <a:lstStyle/>
                    <a:p>
                      <a:pPr algn="ctr"/>
                      <a:r>
                        <a:rPr lang="en-US" sz="2400" b="1" dirty="0"/>
                        <a:t>1,112</a:t>
                      </a:r>
                    </a:p>
                  </a:txBody>
                  <a:tcPr/>
                </a:tc>
                <a:tc>
                  <a:txBody>
                    <a:bodyPr/>
                    <a:lstStyle/>
                    <a:p>
                      <a:pPr algn="ctr"/>
                      <a:r>
                        <a:rPr lang="en-US" sz="2400" b="1" dirty="0"/>
                        <a:t>971</a:t>
                      </a:r>
                    </a:p>
                  </a:txBody>
                  <a:tcPr/>
                </a:tc>
                <a:tc>
                  <a:txBody>
                    <a:bodyPr/>
                    <a:lstStyle/>
                    <a:p>
                      <a:pPr algn="ctr"/>
                      <a:r>
                        <a:rPr lang="en-US" sz="2400" b="1" dirty="0"/>
                        <a:t>951</a:t>
                      </a:r>
                    </a:p>
                  </a:txBody>
                  <a:tcPr/>
                </a:tc>
                <a:tc>
                  <a:txBody>
                    <a:bodyPr/>
                    <a:lstStyle/>
                    <a:p>
                      <a:pPr algn="ctr"/>
                      <a:r>
                        <a:rPr lang="en-US" sz="2400" b="1" dirty="0"/>
                        <a:t>995</a:t>
                      </a:r>
                    </a:p>
                  </a:txBody>
                  <a:tcPr/>
                </a:tc>
                <a:tc>
                  <a:txBody>
                    <a:bodyPr/>
                    <a:lstStyle/>
                    <a:p>
                      <a:pPr algn="ctr"/>
                      <a:r>
                        <a:rPr lang="en-US" sz="2400" b="1" dirty="0"/>
                        <a:t>869</a:t>
                      </a:r>
                    </a:p>
                  </a:txBody>
                  <a:tcPr/>
                </a:tc>
                <a:extLst>
                  <a:ext uri="{0D108BD9-81ED-4DB2-BD59-A6C34878D82A}">
                    <a16:rowId xmlns:a16="http://schemas.microsoft.com/office/drawing/2014/main" val="10003"/>
                  </a:ext>
                </a:extLst>
              </a:tr>
            </a:tbl>
          </a:graphicData>
        </a:graphic>
      </p:graphicFrame>
      <p:sp>
        <p:nvSpPr>
          <p:cNvPr id="5"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2474167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fontScale="92500" lnSpcReduction="10000"/>
          </a:bodyPr>
          <a:lstStyle/>
          <a:p>
            <a:r>
              <a:rPr lang="en-US" u="sng" dirty="0"/>
              <a:t>First Generation Student</a:t>
            </a:r>
            <a:r>
              <a:rPr lang="en-US" dirty="0"/>
              <a:t> – a student for whom neither parent/guardian has earned a bachelors degree or higher.  Determination based on student responses on the application for admissions</a:t>
            </a:r>
            <a:br>
              <a:rPr lang="en-US" dirty="0"/>
            </a:br>
            <a:endParaRPr lang="en-US" dirty="0"/>
          </a:p>
          <a:p>
            <a:r>
              <a:rPr lang="en-US" u="sng" dirty="0"/>
              <a:t>Minority Student </a:t>
            </a:r>
            <a:r>
              <a:rPr lang="en-US" dirty="0"/>
              <a:t>– Includes students who indicate ethnicity/race of either Hispanic/</a:t>
            </a:r>
            <a:r>
              <a:rPr lang="en-US" dirty="0" err="1"/>
              <a:t>LatinX</a:t>
            </a:r>
            <a:r>
              <a:rPr lang="en-US" dirty="0"/>
              <a:t>, Asian, American Indian/Alaska Native, Black/African American, Native Hawaiian or Other Pacific Islander or Two or More. </a:t>
            </a:r>
          </a:p>
          <a:p>
            <a:pPr marL="0" indent="0">
              <a:buNone/>
            </a:pPr>
            <a:endParaRPr lang="en-US" dirty="0"/>
          </a:p>
          <a:p>
            <a:r>
              <a:rPr lang="en-US" u="sng" dirty="0"/>
              <a:t>Underrepresented Minority (URM) Student</a:t>
            </a:r>
            <a:r>
              <a:rPr lang="en-US" dirty="0"/>
              <a:t> – Includes students who indicate ethnicity/race of either Hispanic/</a:t>
            </a:r>
            <a:r>
              <a:rPr lang="en-US" dirty="0" err="1"/>
              <a:t>LatinX</a:t>
            </a:r>
            <a:r>
              <a:rPr lang="en-US" dirty="0"/>
              <a:t>, American Indian/Alaska Native, Black/African American or Native Hawaiian or Other Pacific Islander.</a:t>
            </a:r>
          </a:p>
          <a:p>
            <a:pPr marL="0" indent="0">
              <a:buNone/>
            </a:pPr>
            <a:endParaRPr lang="en-US" dirty="0"/>
          </a:p>
          <a:p>
            <a:r>
              <a:rPr lang="en-US" u="sng" dirty="0"/>
              <a:t>Storrs Spring Admission</a:t>
            </a:r>
            <a:r>
              <a:rPr lang="en-US" dirty="0"/>
              <a:t> – these are students in the entering first year cohort at the regional campuses who spend their first term at the regional campus, and move to Storrs for their spring term, having met certain conditions (e.g. minimum GPA)</a:t>
            </a:r>
            <a:endParaRPr lang="en-US" u="sng" dirty="0"/>
          </a:p>
          <a:p>
            <a:endParaRPr lang="en-US" dirty="0"/>
          </a:p>
        </p:txBody>
      </p:sp>
      <p:sp>
        <p:nvSpPr>
          <p:cNvPr id="5" name="Slide Number Placeholder 4"/>
          <p:cNvSpPr>
            <a:spLocks noGrp="1"/>
          </p:cNvSpPr>
          <p:nvPr>
            <p:ph type="sldNum" sz="quarter" idx="12"/>
          </p:nvPr>
        </p:nvSpPr>
        <p:spPr/>
        <p:txBody>
          <a:bodyPr/>
          <a:lstStyle/>
          <a:p>
            <a:fld id="{28F38802-F61D-4A2D-B7DD-5B1727A7E1AC}" type="slidenum">
              <a:rPr lang="en-US" smtClean="0"/>
              <a:t>18</a:t>
            </a:fld>
            <a:endParaRPr lang="en-US"/>
          </a:p>
        </p:txBody>
      </p:sp>
    </p:spTree>
    <p:extLst>
      <p:ext uri="{BB962C8B-B14F-4D97-AF65-F5344CB8AC3E}">
        <p14:creationId xmlns:p14="http://schemas.microsoft.com/office/powerpoint/2010/main" val="420291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ext&#10;&#10;Description automatically generated with low confidence">
            <a:extLst>
              <a:ext uri="{FF2B5EF4-FFF2-40B4-BE49-F238E27FC236}">
                <a16:creationId xmlns:a16="http://schemas.microsoft.com/office/drawing/2014/main" id="{73C23A79-1744-4A43-80A1-79D6E6CE40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28180" y="5218347"/>
            <a:ext cx="1417531" cy="419179"/>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E8F02623-7525-49EC-BB24-428E34E471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61703" y="5225419"/>
            <a:ext cx="2066477" cy="439461"/>
          </a:xfrm>
          <a:prstGeom prst="rect">
            <a:avLst/>
          </a:prstGeom>
        </p:spPr>
      </p:pic>
      <p:pic>
        <p:nvPicPr>
          <p:cNvPr id="4" name="Picture 3" descr="Chart, bar chart&#10;&#10;Description automatically generated">
            <a:extLst>
              <a:ext uri="{FF2B5EF4-FFF2-40B4-BE49-F238E27FC236}">
                <a16:creationId xmlns:a16="http://schemas.microsoft.com/office/drawing/2014/main" id="{678C99AB-739A-4779-ACF5-4B1C78DB2FC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76482" y="2432485"/>
            <a:ext cx="4305712" cy="2884066"/>
          </a:xfrm>
          <a:prstGeom prst="rect">
            <a:avLst/>
          </a:prstGeom>
        </p:spPr>
      </p:pic>
      <p:grpSp>
        <p:nvGrpSpPr>
          <p:cNvPr id="36" name="Canvas 2">
            <a:extLst>
              <a:ext uri="{FF2B5EF4-FFF2-40B4-BE49-F238E27FC236}">
                <a16:creationId xmlns:a16="http://schemas.microsoft.com/office/drawing/2014/main" id="{2F86D0A0-7D4C-49D6-8A9E-D673E8FF89CA}"/>
              </a:ext>
            </a:extLst>
          </p:cNvPr>
          <p:cNvGrpSpPr/>
          <p:nvPr/>
        </p:nvGrpSpPr>
        <p:grpSpPr>
          <a:xfrm>
            <a:off x="4270355" y="2686902"/>
            <a:ext cx="342504" cy="2369832"/>
            <a:chOff x="986932" y="571500"/>
            <a:chExt cx="384668" cy="2291222"/>
          </a:xfrm>
        </p:grpSpPr>
        <p:cxnSp>
          <p:nvCxnSpPr>
            <p:cNvPr id="38" name="Straight Connector 37">
              <a:extLst>
                <a:ext uri="{FF2B5EF4-FFF2-40B4-BE49-F238E27FC236}">
                  <a16:creationId xmlns:a16="http://schemas.microsoft.com/office/drawing/2014/main" id="{6CF82429-4377-4EB0-828E-478D49C33F8F}"/>
                </a:ext>
              </a:extLst>
            </p:cNvPr>
            <p:cNvCxnSpPr/>
            <p:nvPr/>
          </p:nvCxnSpPr>
          <p:spPr>
            <a:xfrm rot="5400000">
              <a:off x="-152400" y="1716054"/>
              <a:ext cx="2286000" cy="7335"/>
            </a:xfrm>
            <a:prstGeom prst="curvedConnector3">
              <a:avLst>
                <a:gd name="adj1" fmla="val 50000"/>
              </a:avLst>
            </a:prstGeom>
            <a:ln w="38100">
              <a:solidFill>
                <a:srgbClr val="0070C0"/>
              </a:solidFill>
            </a:ln>
          </p:spPr>
          <p:style>
            <a:lnRef idx="3">
              <a:schemeClr val="accent5"/>
            </a:lnRef>
            <a:fillRef idx="0">
              <a:schemeClr val="accent5"/>
            </a:fillRef>
            <a:effectRef idx="2">
              <a:schemeClr val="accent5"/>
            </a:effectRef>
            <a:fontRef idx="minor">
              <a:schemeClr val="tx1"/>
            </a:fontRef>
          </p:style>
        </p:cxnSp>
        <p:cxnSp>
          <p:nvCxnSpPr>
            <p:cNvPr id="41" name="Straight Arrow Connector 40">
              <a:extLst>
                <a:ext uri="{FF2B5EF4-FFF2-40B4-BE49-F238E27FC236}">
                  <a16:creationId xmlns:a16="http://schemas.microsoft.com/office/drawing/2014/main" id="{98CBF4F1-1AD5-418E-B34B-6ECF41A2E2BB}"/>
                </a:ext>
              </a:extLst>
            </p:cNvPr>
            <p:cNvCxnSpPr/>
            <p:nvPr/>
          </p:nvCxnSpPr>
          <p:spPr>
            <a:xfrm>
              <a:off x="990600" y="5715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1CA025A-007B-4649-AFE7-AEACC4640FE4}"/>
                </a:ext>
              </a:extLst>
            </p:cNvPr>
            <p:cNvCxnSpPr/>
            <p:nvPr/>
          </p:nvCxnSpPr>
          <p:spPr>
            <a:xfrm>
              <a:off x="990600" y="1074375"/>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27E5FCB-059B-49DB-BC7A-A33C94DC267D}"/>
                </a:ext>
              </a:extLst>
            </p:cNvPr>
            <p:cNvCxnSpPr/>
            <p:nvPr/>
          </p:nvCxnSpPr>
          <p:spPr>
            <a:xfrm>
              <a:off x="990600" y="14859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28395B0E-BB3F-4C82-BB9F-A67623CE93D0}"/>
                </a:ext>
              </a:extLst>
            </p:cNvPr>
            <p:cNvCxnSpPr/>
            <p:nvPr/>
          </p:nvCxnSpPr>
          <p:spPr>
            <a:xfrm>
              <a:off x="990600" y="19431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69FDD78-8433-4A89-82E5-AA9FD51A551A}"/>
                </a:ext>
              </a:extLst>
            </p:cNvPr>
            <p:cNvCxnSpPr/>
            <p:nvPr/>
          </p:nvCxnSpPr>
          <p:spPr>
            <a:xfrm>
              <a:off x="990600" y="24003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5F6AA27-A09E-44DD-B446-490C6901C445}"/>
                </a:ext>
              </a:extLst>
            </p:cNvPr>
            <p:cNvCxnSpPr/>
            <p:nvPr/>
          </p:nvCxnSpPr>
          <p:spPr>
            <a:xfrm>
              <a:off x="990600" y="28575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09600" y="74840"/>
            <a:ext cx="10972800" cy="1743572"/>
          </a:xfrm>
        </p:spPr>
        <p:txBody>
          <a:bodyPr>
            <a:normAutofit/>
          </a:bodyPr>
          <a:lstStyle/>
          <a:p>
            <a:r>
              <a:rPr lang="en-US" sz="4000" b="1" dirty="0"/>
              <a:t>Fall 2021 Highlights</a:t>
            </a:r>
            <a:br>
              <a:rPr lang="en-US" sz="5400" dirty="0"/>
            </a:br>
            <a:r>
              <a:rPr lang="en-US" sz="4000" b="1" dirty="0">
                <a:solidFill>
                  <a:srgbClr val="0070C0"/>
                </a:solidFill>
              </a:rPr>
              <a:t>Storrs First Year: 3,695</a:t>
            </a:r>
          </a:p>
        </p:txBody>
      </p:sp>
      <p:sp>
        <p:nvSpPr>
          <p:cNvPr id="5" name="Slide Number Placeholder 4"/>
          <p:cNvSpPr>
            <a:spLocks noGrp="1"/>
          </p:cNvSpPr>
          <p:nvPr>
            <p:ph type="sldNum" sz="quarter" idx="12"/>
          </p:nvPr>
        </p:nvSpPr>
        <p:spPr/>
        <p:txBody>
          <a:bodyPr/>
          <a:lstStyle/>
          <a:p>
            <a:fld id="{28F38802-F61D-4A2D-B7DD-5B1727A7E1AC}" type="slidenum">
              <a:rPr lang="en-US" smtClean="0"/>
              <a:t>2</a:t>
            </a:fld>
            <a:endParaRPr lang="en-US"/>
          </a:p>
        </p:txBody>
      </p:sp>
      <p:sp>
        <p:nvSpPr>
          <p:cNvPr id="10" name="TextBox 9"/>
          <p:cNvSpPr txBox="1"/>
          <p:nvPr/>
        </p:nvSpPr>
        <p:spPr>
          <a:xfrm>
            <a:off x="9720470" y="4614694"/>
            <a:ext cx="2348791" cy="1015663"/>
          </a:xfrm>
          <a:prstGeom prst="rect">
            <a:avLst/>
          </a:prstGeom>
          <a:noFill/>
        </p:spPr>
        <p:txBody>
          <a:bodyPr wrap="square" rtlCol="0">
            <a:spAutoFit/>
          </a:bodyPr>
          <a:lstStyle/>
          <a:p>
            <a:pPr algn="ctr"/>
            <a:r>
              <a:rPr lang="en-US" b="1" dirty="0">
                <a:solidFill>
                  <a:schemeClr val="tx2"/>
                </a:solidFill>
              </a:rPr>
              <a:t>More than</a:t>
            </a:r>
            <a:endParaRPr lang="en-US" b="1" dirty="0">
              <a:solidFill>
                <a:srgbClr val="C00000"/>
              </a:solidFill>
            </a:endParaRPr>
          </a:p>
          <a:p>
            <a:pPr algn="ctr"/>
            <a:r>
              <a:rPr lang="en-US" sz="2400" b="1" dirty="0">
                <a:solidFill>
                  <a:srgbClr val="C00000"/>
                </a:solidFill>
              </a:rPr>
              <a:t>1 in 4</a:t>
            </a:r>
            <a:br>
              <a:rPr lang="en-US" b="1" dirty="0">
                <a:solidFill>
                  <a:schemeClr val="tx2"/>
                </a:solidFill>
              </a:rPr>
            </a:br>
            <a:r>
              <a:rPr lang="en-US" b="1" dirty="0">
                <a:solidFill>
                  <a:schemeClr val="tx2"/>
                </a:solidFill>
              </a:rPr>
              <a:t>First Generation</a:t>
            </a:r>
          </a:p>
        </p:txBody>
      </p:sp>
      <p:sp>
        <p:nvSpPr>
          <p:cNvPr id="14"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pic>
        <p:nvPicPr>
          <p:cNvPr id="32" name="Picture 31"/>
          <p:cNvPicPr>
            <a:picLocks noChangeAspect="1"/>
          </p:cNvPicPr>
          <p:nvPr/>
        </p:nvPicPr>
        <p:blipFill>
          <a:blip r:embed="rId7">
            <a:clrChange>
              <a:clrFrom>
                <a:srgbClr val="FFFFFF"/>
              </a:clrFrom>
              <a:clrTo>
                <a:srgbClr val="FFFFFF">
                  <a:alpha val="0"/>
                </a:srgbClr>
              </a:clrTo>
            </a:clrChange>
          </a:blip>
          <a:stretch>
            <a:fillRect/>
          </a:stretch>
        </p:blipFill>
        <p:spPr>
          <a:xfrm>
            <a:off x="1043068" y="2658345"/>
            <a:ext cx="2209128" cy="1459945"/>
          </a:xfrm>
          <a:prstGeom prst="rect">
            <a:avLst/>
          </a:prstGeom>
        </p:spPr>
      </p:pic>
      <p:sp>
        <p:nvSpPr>
          <p:cNvPr id="33" name="TextBox 32"/>
          <p:cNvSpPr txBox="1"/>
          <p:nvPr/>
        </p:nvSpPr>
        <p:spPr>
          <a:xfrm>
            <a:off x="1251888" y="2312055"/>
            <a:ext cx="2518877" cy="400110"/>
          </a:xfrm>
          <a:prstGeom prst="rect">
            <a:avLst/>
          </a:prstGeom>
          <a:noFill/>
        </p:spPr>
        <p:txBody>
          <a:bodyPr wrap="square" rtlCol="0">
            <a:spAutoFit/>
          </a:bodyPr>
          <a:lstStyle/>
          <a:p>
            <a:r>
              <a:rPr lang="en-US" sz="2000" b="1" dirty="0">
                <a:solidFill>
                  <a:schemeClr val="tx2"/>
                </a:solidFill>
              </a:rPr>
              <a:t>59.4% CT Residents</a:t>
            </a:r>
            <a:endParaRPr lang="en-US" sz="1200" dirty="0">
              <a:solidFill>
                <a:schemeClr val="tx2"/>
              </a:solidFill>
            </a:endParaRPr>
          </a:p>
        </p:txBody>
      </p:sp>
      <p:pic>
        <p:nvPicPr>
          <p:cNvPr id="35" name="Picture 34"/>
          <p:cNvPicPr>
            <a:picLocks noChangeAspect="1"/>
          </p:cNvPicPr>
          <p:nvPr/>
        </p:nvPicPr>
        <p:blipFill rotWithShape="1">
          <a:blip r:embed="rId8"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5218" t="14848" r="4945" b="23939"/>
          <a:stretch/>
        </p:blipFill>
        <p:spPr>
          <a:xfrm>
            <a:off x="733191" y="4343992"/>
            <a:ext cx="2705829" cy="1991174"/>
          </a:xfrm>
          <a:prstGeom prst="rect">
            <a:avLst/>
          </a:prstGeom>
        </p:spPr>
      </p:pic>
      <p:sp>
        <p:nvSpPr>
          <p:cNvPr id="34" name="TextBox 33"/>
          <p:cNvSpPr txBox="1"/>
          <p:nvPr/>
        </p:nvSpPr>
        <p:spPr>
          <a:xfrm>
            <a:off x="704205" y="4490512"/>
            <a:ext cx="2824798" cy="1015663"/>
          </a:xfrm>
          <a:prstGeom prst="rect">
            <a:avLst/>
          </a:prstGeom>
          <a:noFill/>
        </p:spPr>
        <p:txBody>
          <a:bodyPr wrap="square" rtlCol="0">
            <a:spAutoFit/>
          </a:bodyPr>
          <a:lstStyle/>
          <a:p>
            <a:pPr algn="ctr"/>
            <a:r>
              <a:rPr lang="en-US" sz="1400" b="1" dirty="0">
                <a:solidFill>
                  <a:schemeClr val="bg1"/>
                </a:solidFill>
              </a:rPr>
              <a:t>30 ACT</a:t>
            </a:r>
          </a:p>
          <a:p>
            <a:pPr algn="ctr"/>
            <a:r>
              <a:rPr lang="en-US" sz="1400" b="1" dirty="0">
                <a:solidFill>
                  <a:schemeClr val="bg1"/>
                </a:solidFill>
              </a:rPr>
              <a:t>554 Honors Students</a:t>
            </a:r>
          </a:p>
          <a:p>
            <a:pPr algn="ctr"/>
            <a:r>
              <a:rPr lang="en-US" sz="1400" b="1" dirty="0">
                <a:solidFill>
                  <a:schemeClr val="bg1"/>
                </a:solidFill>
              </a:rPr>
              <a:t>1316 SAT</a:t>
            </a:r>
          </a:p>
          <a:p>
            <a:endParaRPr lang="en-US" dirty="0"/>
          </a:p>
        </p:txBody>
      </p:sp>
      <p:sp>
        <p:nvSpPr>
          <p:cNvPr id="39" name="TextBox 38"/>
          <p:cNvSpPr txBox="1"/>
          <p:nvPr/>
        </p:nvSpPr>
        <p:spPr>
          <a:xfrm>
            <a:off x="9666600" y="1364914"/>
            <a:ext cx="2348791" cy="1600438"/>
          </a:xfrm>
          <a:prstGeom prst="rect">
            <a:avLst/>
          </a:prstGeom>
          <a:noFill/>
        </p:spPr>
        <p:txBody>
          <a:bodyPr wrap="square" rtlCol="0">
            <a:spAutoFit/>
          </a:bodyPr>
          <a:lstStyle/>
          <a:p>
            <a:pPr algn="ctr"/>
            <a:r>
              <a:rPr lang="en-US" sz="2000" b="1" dirty="0">
                <a:solidFill>
                  <a:schemeClr val="tx2"/>
                </a:solidFill>
              </a:rPr>
              <a:t>More than</a:t>
            </a:r>
          </a:p>
          <a:p>
            <a:pPr algn="ctr"/>
            <a:r>
              <a:rPr lang="en-US" sz="2400" b="1" dirty="0">
                <a:solidFill>
                  <a:srgbClr val="C00000"/>
                </a:solidFill>
              </a:rPr>
              <a:t>110</a:t>
            </a:r>
            <a:br>
              <a:rPr lang="en-US" b="1" dirty="0">
                <a:solidFill>
                  <a:schemeClr val="tx2"/>
                </a:solidFill>
              </a:rPr>
            </a:br>
            <a:r>
              <a:rPr lang="en-US" b="1" dirty="0">
                <a:solidFill>
                  <a:schemeClr val="tx2"/>
                </a:solidFill>
              </a:rPr>
              <a:t>International </a:t>
            </a:r>
          </a:p>
          <a:p>
            <a:pPr algn="ctr"/>
            <a:r>
              <a:rPr lang="en-US" b="1" dirty="0">
                <a:solidFill>
                  <a:schemeClr val="tx2"/>
                </a:solidFill>
              </a:rPr>
              <a:t>First Years at </a:t>
            </a:r>
          </a:p>
          <a:p>
            <a:pPr algn="ctr"/>
            <a:r>
              <a:rPr lang="en-US" b="1" dirty="0">
                <a:solidFill>
                  <a:schemeClr val="tx2"/>
                </a:solidFill>
              </a:rPr>
              <a:t>Chinese Partners</a:t>
            </a:r>
          </a:p>
        </p:txBody>
      </p:sp>
      <p:sp>
        <p:nvSpPr>
          <p:cNvPr id="40" name="TextBox 39"/>
          <p:cNvSpPr txBox="1"/>
          <p:nvPr/>
        </p:nvSpPr>
        <p:spPr>
          <a:xfrm>
            <a:off x="9720469" y="3245033"/>
            <a:ext cx="2348791" cy="1015663"/>
          </a:xfrm>
          <a:prstGeom prst="rect">
            <a:avLst/>
          </a:prstGeom>
          <a:noFill/>
        </p:spPr>
        <p:txBody>
          <a:bodyPr wrap="square" rtlCol="0">
            <a:spAutoFit/>
          </a:bodyPr>
          <a:lstStyle/>
          <a:p>
            <a:pPr algn="ctr"/>
            <a:r>
              <a:rPr lang="en-US" sz="2400" b="1" dirty="0">
                <a:solidFill>
                  <a:srgbClr val="C00000"/>
                </a:solidFill>
              </a:rPr>
              <a:t>25%</a:t>
            </a:r>
            <a:r>
              <a:rPr lang="en-US" sz="1600" b="1" dirty="0">
                <a:solidFill>
                  <a:schemeClr val="tx2"/>
                </a:solidFill>
              </a:rPr>
              <a:t> </a:t>
            </a:r>
          </a:p>
          <a:p>
            <a:pPr algn="ctr"/>
            <a:r>
              <a:rPr lang="en-US" b="1" dirty="0">
                <a:solidFill>
                  <a:schemeClr val="tx2"/>
                </a:solidFill>
              </a:rPr>
              <a:t>Federal Pell </a:t>
            </a:r>
          </a:p>
          <a:p>
            <a:pPr algn="ctr"/>
            <a:r>
              <a:rPr lang="en-US" b="1" dirty="0">
                <a:solidFill>
                  <a:schemeClr val="tx2"/>
                </a:solidFill>
              </a:rPr>
              <a:t>Recipients</a:t>
            </a:r>
          </a:p>
        </p:txBody>
      </p:sp>
      <p:sp>
        <p:nvSpPr>
          <p:cNvPr id="15" name="TextBox 14">
            <a:extLst>
              <a:ext uri="{FF2B5EF4-FFF2-40B4-BE49-F238E27FC236}">
                <a16:creationId xmlns:a16="http://schemas.microsoft.com/office/drawing/2014/main" id="{89E525D4-6688-4BD5-849C-9FDFE5B1B488}"/>
              </a:ext>
            </a:extLst>
          </p:cNvPr>
          <p:cNvSpPr txBox="1"/>
          <p:nvPr/>
        </p:nvSpPr>
        <p:spPr>
          <a:xfrm>
            <a:off x="4816941" y="5484752"/>
            <a:ext cx="4919734" cy="461665"/>
          </a:xfrm>
          <a:prstGeom prst="rect">
            <a:avLst/>
          </a:prstGeom>
          <a:noFill/>
        </p:spPr>
        <p:txBody>
          <a:bodyPr wrap="square" rtlCol="0">
            <a:spAutoFit/>
          </a:bodyPr>
          <a:lstStyle/>
          <a:p>
            <a:pPr algn="just"/>
            <a:r>
              <a:rPr lang="en-US" sz="1200" dirty="0">
                <a:solidFill>
                  <a:srgbClr val="C00000"/>
                </a:solidFill>
              </a:rPr>
              <a:t>Individual percentages add to greater than 46%, because a growing number of students identify with multiple races or ethnicities. </a:t>
            </a:r>
          </a:p>
        </p:txBody>
      </p:sp>
      <p:sp>
        <p:nvSpPr>
          <p:cNvPr id="16" name="TextBox 15">
            <a:extLst>
              <a:ext uri="{FF2B5EF4-FFF2-40B4-BE49-F238E27FC236}">
                <a16:creationId xmlns:a16="http://schemas.microsoft.com/office/drawing/2014/main" id="{6C06FF82-11C8-496D-884C-4733B344DE04}"/>
              </a:ext>
            </a:extLst>
          </p:cNvPr>
          <p:cNvSpPr txBox="1"/>
          <p:nvPr/>
        </p:nvSpPr>
        <p:spPr>
          <a:xfrm>
            <a:off x="5197959" y="1935630"/>
            <a:ext cx="4574652" cy="584775"/>
          </a:xfrm>
          <a:prstGeom prst="rect">
            <a:avLst/>
          </a:prstGeom>
          <a:noFill/>
        </p:spPr>
        <p:txBody>
          <a:bodyPr wrap="square" rtlCol="0">
            <a:spAutoFit/>
          </a:bodyPr>
          <a:lstStyle/>
          <a:p>
            <a:pPr algn="just"/>
            <a:r>
              <a:rPr lang="en-US" sz="1600" b="1" dirty="0">
                <a:solidFill>
                  <a:srgbClr val="C00000"/>
                </a:solidFill>
              </a:rPr>
              <a:t>of First Year Students are </a:t>
            </a:r>
          </a:p>
          <a:p>
            <a:pPr algn="just"/>
            <a:r>
              <a:rPr lang="en-US" sz="1600" b="1" dirty="0">
                <a:solidFill>
                  <a:srgbClr val="C00000"/>
                </a:solidFill>
              </a:rPr>
              <a:t>Ethnic &amp; Racial Minorities</a:t>
            </a:r>
          </a:p>
        </p:txBody>
      </p:sp>
      <p:sp>
        <p:nvSpPr>
          <p:cNvPr id="17" name="TextBox 16">
            <a:extLst>
              <a:ext uri="{FF2B5EF4-FFF2-40B4-BE49-F238E27FC236}">
                <a16:creationId xmlns:a16="http://schemas.microsoft.com/office/drawing/2014/main" id="{FE52D3A4-1F2F-4F14-86A5-79EA1F15BA2C}"/>
              </a:ext>
            </a:extLst>
          </p:cNvPr>
          <p:cNvSpPr txBox="1"/>
          <p:nvPr/>
        </p:nvSpPr>
        <p:spPr>
          <a:xfrm>
            <a:off x="4520797" y="1958252"/>
            <a:ext cx="1016104" cy="523220"/>
          </a:xfrm>
          <a:prstGeom prst="rect">
            <a:avLst/>
          </a:prstGeom>
          <a:noFill/>
        </p:spPr>
        <p:txBody>
          <a:bodyPr wrap="square" rtlCol="0">
            <a:spAutoFit/>
          </a:bodyPr>
          <a:lstStyle/>
          <a:p>
            <a:r>
              <a:rPr lang="en-US" sz="2800" b="1" dirty="0">
                <a:solidFill>
                  <a:srgbClr val="0070C0"/>
                </a:solidFill>
              </a:rPr>
              <a:t>46%</a:t>
            </a:r>
            <a:endParaRPr lang="en-US" sz="2800" dirty="0">
              <a:solidFill>
                <a:srgbClr val="0070C0"/>
              </a:solidFill>
            </a:endParaRPr>
          </a:p>
        </p:txBody>
      </p:sp>
      <p:graphicFrame>
        <p:nvGraphicFramePr>
          <p:cNvPr id="37" name="Chart 36">
            <a:extLst>
              <a:ext uri="{FF2B5EF4-FFF2-40B4-BE49-F238E27FC236}">
                <a16:creationId xmlns:a16="http://schemas.microsoft.com/office/drawing/2014/main" id="{8919095F-DD37-4980-84D8-84B747D5CB33}"/>
              </a:ext>
            </a:extLst>
          </p:cNvPr>
          <p:cNvGraphicFramePr/>
          <p:nvPr>
            <p:extLst>
              <p:ext uri="{D42A27DB-BD31-4B8C-83A1-F6EECF244321}">
                <p14:modId xmlns:p14="http://schemas.microsoft.com/office/powerpoint/2010/main" val="2070791868"/>
              </p:ext>
            </p:extLst>
          </p:nvPr>
        </p:nvGraphicFramePr>
        <p:xfrm>
          <a:off x="3894462" y="1851894"/>
          <a:ext cx="814283" cy="74566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8" name="Object 17">
            <a:extLst>
              <a:ext uri="{FF2B5EF4-FFF2-40B4-BE49-F238E27FC236}">
                <a16:creationId xmlns:a16="http://schemas.microsoft.com/office/drawing/2014/main" id="{AFBECBA9-1F13-465B-AB65-BFDFDF6511E8}"/>
              </a:ext>
            </a:extLst>
          </p:cNvPr>
          <p:cNvGraphicFramePr>
            <a:graphicFrameLocks noChangeAspect="1"/>
          </p:cNvGraphicFramePr>
          <p:nvPr>
            <p:extLst>
              <p:ext uri="{D42A27DB-BD31-4B8C-83A1-F6EECF244321}">
                <p14:modId xmlns:p14="http://schemas.microsoft.com/office/powerpoint/2010/main" val="902810282"/>
              </p:ext>
            </p:extLst>
          </p:nvPr>
        </p:nvGraphicFramePr>
        <p:xfrm>
          <a:off x="3930350" y="2565035"/>
          <a:ext cx="6059736" cy="2796552"/>
        </p:xfrm>
        <a:graphic>
          <a:graphicData uri="http://schemas.openxmlformats.org/presentationml/2006/ole">
            <mc:AlternateContent xmlns:mc="http://schemas.openxmlformats.org/markup-compatibility/2006">
              <mc:Choice xmlns:v="urn:schemas-microsoft-com:vml" Requires="v">
                <p:oleObj spid="_x0000_s1026" name="Document" r:id="rId10" imgW="5937085" imgH="2742710" progId="Word.Document.12">
                  <p:embed/>
                </p:oleObj>
              </mc:Choice>
              <mc:Fallback>
                <p:oleObj name="Document" r:id="rId10" imgW="5937085" imgH="2742710" progId="Word.Document.12">
                  <p:embed/>
                  <p:pic>
                    <p:nvPicPr>
                      <p:cNvPr id="18" name="Object 17">
                        <a:extLst>
                          <a:ext uri="{FF2B5EF4-FFF2-40B4-BE49-F238E27FC236}">
                            <a16:creationId xmlns:a16="http://schemas.microsoft.com/office/drawing/2014/main" id="{AFBECBA9-1F13-465B-AB65-BFDFDF6511E8}"/>
                          </a:ext>
                        </a:extLst>
                      </p:cNvPr>
                      <p:cNvPicPr/>
                      <p:nvPr/>
                    </p:nvPicPr>
                    <p:blipFill>
                      <a:blip r:embed="rId11"/>
                      <a:stretch>
                        <a:fillRect/>
                      </a:stretch>
                    </p:blipFill>
                    <p:spPr>
                      <a:xfrm>
                        <a:off x="3930350" y="2565035"/>
                        <a:ext cx="6059736" cy="2796552"/>
                      </a:xfrm>
                      <a:prstGeom prst="rect">
                        <a:avLst/>
                      </a:prstGeom>
                    </p:spPr>
                  </p:pic>
                </p:oleObj>
              </mc:Fallback>
            </mc:AlternateContent>
          </a:graphicData>
        </a:graphic>
      </p:graphicFrame>
    </p:spTree>
    <p:extLst>
      <p:ext uri="{BB962C8B-B14F-4D97-AF65-F5344CB8AC3E}">
        <p14:creationId xmlns:p14="http://schemas.microsoft.com/office/powerpoint/2010/main" val="228823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Text&#10;&#10;Description automatically generated with low confidence">
            <a:extLst>
              <a:ext uri="{FF2B5EF4-FFF2-40B4-BE49-F238E27FC236}">
                <a16:creationId xmlns:a16="http://schemas.microsoft.com/office/drawing/2014/main" id="{0B6D59C4-B6E5-4CC6-9C77-820E7B7242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9247" y="5129988"/>
            <a:ext cx="1417531" cy="419179"/>
          </a:xfrm>
          <a:prstGeom prst="rect">
            <a:avLst/>
          </a:prstGeom>
        </p:spPr>
      </p:pic>
      <p:pic>
        <p:nvPicPr>
          <p:cNvPr id="35" name="Picture 34" descr="A picture containing text&#10;&#10;Description automatically generated">
            <a:extLst>
              <a:ext uri="{FF2B5EF4-FFF2-40B4-BE49-F238E27FC236}">
                <a16:creationId xmlns:a16="http://schemas.microsoft.com/office/drawing/2014/main" id="{38FE90B9-60A5-4837-8C7C-ABA1346381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7461" y="5129988"/>
            <a:ext cx="2066477" cy="439461"/>
          </a:xfrm>
          <a:prstGeom prst="rect">
            <a:avLst/>
          </a:prstGeom>
        </p:spPr>
      </p:pic>
      <p:sp>
        <p:nvSpPr>
          <p:cNvPr id="2" name="Title 1"/>
          <p:cNvSpPr>
            <a:spLocks noGrp="1"/>
          </p:cNvSpPr>
          <p:nvPr>
            <p:ph type="title"/>
          </p:nvPr>
        </p:nvSpPr>
        <p:spPr>
          <a:xfrm>
            <a:off x="498194" y="20944"/>
            <a:ext cx="10972800" cy="1717448"/>
          </a:xfrm>
        </p:spPr>
        <p:txBody>
          <a:bodyPr>
            <a:normAutofit/>
          </a:bodyPr>
          <a:lstStyle/>
          <a:p>
            <a:r>
              <a:rPr lang="en-US" sz="4000" b="1" dirty="0"/>
              <a:t>Fall 2021 Highlights</a:t>
            </a:r>
            <a:br>
              <a:rPr lang="en-US" dirty="0"/>
            </a:br>
            <a:r>
              <a:rPr lang="en-US" sz="4000" b="1" dirty="0">
                <a:solidFill>
                  <a:srgbClr val="0070C0"/>
                </a:solidFill>
              </a:rPr>
              <a:t>Regional First Year: 1,800</a:t>
            </a:r>
          </a:p>
        </p:txBody>
      </p:sp>
      <p:sp>
        <p:nvSpPr>
          <p:cNvPr id="5" name="Slide Number Placeholder 4"/>
          <p:cNvSpPr>
            <a:spLocks noGrp="1"/>
          </p:cNvSpPr>
          <p:nvPr>
            <p:ph type="sldNum" sz="quarter" idx="12"/>
          </p:nvPr>
        </p:nvSpPr>
        <p:spPr/>
        <p:txBody>
          <a:bodyPr/>
          <a:lstStyle/>
          <a:p>
            <a:fld id="{28F38802-F61D-4A2D-B7DD-5B1727A7E1AC}" type="slidenum">
              <a:rPr lang="en-US" smtClean="0"/>
              <a:t>3</a:t>
            </a:fld>
            <a:endParaRPr lang="en-US"/>
          </a:p>
        </p:txBody>
      </p:sp>
      <p:sp>
        <p:nvSpPr>
          <p:cNvPr id="12"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pic>
        <p:nvPicPr>
          <p:cNvPr id="7" name="Picture 6"/>
          <p:cNvPicPr>
            <a:picLocks noChangeAspect="1"/>
          </p:cNvPicPr>
          <p:nvPr/>
        </p:nvPicPr>
        <p:blipFill>
          <a:blip r:embed="rId5">
            <a:clrChange>
              <a:clrFrom>
                <a:srgbClr val="FFFFFF"/>
              </a:clrFrom>
              <a:clrTo>
                <a:srgbClr val="FFFFFF">
                  <a:alpha val="0"/>
                </a:srgbClr>
              </a:clrTo>
            </a:clrChange>
          </a:blip>
          <a:stretch>
            <a:fillRect/>
          </a:stretch>
        </p:blipFill>
        <p:spPr>
          <a:xfrm rot="16200000">
            <a:off x="1411742" y="2149861"/>
            <a:ext cx="1469813" cy="2211110"/>
          </a:xfrm>
          <a:prstGeom prst="rect">
            <a:avLst/>
          </a:prstGeom>
        </p:spPr>
      </p:pic>
      <p:sp>
        <p:nvSpPr>
          <p:cNvPr id="13" name="TextBox 12"/>
          <p:cNvSpPr txBox="1"/>
          <p:nvPr/>
        </p:nvSpPr>
        <p:spPr>
          <a:xfrm>
            <a:off x="1116504" y="2194734"/>
            <a:ext cx="2060288" cy="400110"/>
          </a:xfrm>
          <a:prstGeom prst="rect">
            <a:avLst/>
          </a:prstGeom>
          <a:noFill/>
        </p:spPr>
        <p:txBody>
          <a:bodyPr wrap="square" rtlCol="0">
            <a:spAutoFit/>
          </a:bodyPr>
          <a:lstStyle/>
          <a:p>
            <a:r>
              <a:rPr lang="en-US" sz="2000" b="1" dirty="0">
                <a:solidFill>
                  <a:schemeClr val="tx2"/>
                </a:solidFill>
              </a:rPr>
              <a:t>93% CT Residents</a:t>
            </a:r>
            <a:endParaRPr lang="en-US" sz="1200" dirty="0">
              <a:solidFill>
                <a:schemeClr val="tx2"/>
              </a:solidFill>
            </a:endParaRPr>
          </a:p>
        </p:txBody>
      </p:sp>
      <p:pic>
        <p:nvPicPr>
          <p:cNvPr id="16" name="Picture 15"/>
          <p:cNvPicPr>
            <a:picLocks noChangeAspect="1"/>
          </p:cNvPicPr>
          <p:nvPr/>
        </p:nvPicPr>
        <p:blipFill rotWithShape="1">
          <a:blip r:embed="rId6"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5218" t="14848" r="4945" b="23939"/>
          <a:stretch/>
        </p:blipFill>
        <p:spPr>
          <a:xfrm>
            <a:off x="733191" y="4343992"/>
            <a:ext cx="2705829" cy="1991174"/>
          </a:xfrm>
          <a:prstGeom prst="rect">
            <a:avLst/>
          </a:prstGeom>
        </p:spPr>
      </p:pic>
      <p:sp>
        <p:nvSpPr>
          <p:cNvPr id="17" name="TextBox 16"/>
          <p:cNvSpPr txBox="1"/>
          <p:nvPr/>
        </p:nvSpPr>
        <p:spPr>
          <a:xfrm>
            <a:off x="673706" y="4514341"/>
            <a:ext cx="2824798" cy="923330"/>
          </a:xfrm>
          <a:prstGeom prst="rect">
            <a:avLst/>
          </a:prstGeom>
          <a:noFill/>
        </p:spPr>
        <p:txBody>
          <a:bodyPr wrap="square" rtlCol="0">
            <a:spAutoFit/>
          </a:bodyPr>
          <a:lstStyle/>
          <a:p>
            <a:pPr algn="ctr"/>
            <a:endParaRPr lang="en-US" sz="1200" b="1" dirty="0">
              <a:solidFill>
                <a:schemeClr val="bg1"/>
              </a:solidFill>
            </a:endParaRPr>
          </a:p>
          <a:p>
            <a:pPr algn="ctr"/>
            <a:r>
              <a:rPr lang="en-US" sz="1200" b="1" dirty="0">
                <a:solidFill>
                  <a:schemeClr val="bg1"/>
                </a:solidFill>
              </a:rPr>
              <a:t>34 Stamford Honors Students</a:t>
            </a:r>
          </a:p>
          <a:p>
            <a:pPr algn="ctr"/>
            <a:r>
              <a:rPr lang="en-US" sz="1200" b="1" dirty="0">
                <a:solidFill>
                  <a:schemeClr val="bg1"/>
                </a:solidFill>
              </a:rPr>
              <a:t>1127 SAT</a:t>
            </a:r>
          </a:p>
          <a:p>
            <a:endParaRPr lang="en-US" dirty="0"/>
          </a:p>
        </p:txBody>
      </p:sp>
      <p:sp>
        <p:nvSpPr>
          <p:cNvPr id="18" name="TextBox 17"/>
          <p:cNvSpPr txBox="1"/>
          <p:nvPr/>
        </p:nvSpPr>
        <p:spPr>
          <a:xfrm>
            <a:off x="9640078" y="2109009"/>
            <a:ext cx="2348791" cy="1200329"/>
          </a:xfrm>
          <a:prstGeom prst="rect">
            <a:avLst/>
          </a:prstGeom>
          <a:noFill/>
        </p:spPr>
        <p:txBody>
          <a:bodyPr wrap="square" rtlCol="0">
            <a:spAutoFit/>
          </a:bodyPr>
          <a:lstStyle/>
          <a:p>
            <a:pPr algn="ctr"/>
            <a:r>
              <a:rPr lang="en-US" sz="3600" b="1" dirty="0">
                <a:solidFill>
                  <a:srgbClr val="C00000"/>
                </a:solidFill>
              </a:rPr>
              <a:t>48%</a:t>
            </a:r>
            <a:r>
              <a:rPr lang="en-US" sz="2400" b="1" dirty="0">
                <a:solidFill>
                  <a:schemeClr val="tx2"/>
                </a:solidFill>
              </a:rPr>
              <a:t> </a:t>
            </a:r>
          </a:p>
          <a:p>
            <a:pPr algn="ctr"/>
            <a:r>
              <a:rPr lang="en-US" b="1" dirty="0">
                <a:solidFill>
                  <a:schemeClr val="tx2"/>
                </a:solidFill>
              </a:rPr>
              <a:t>Federal Pell </a:t>
            </a:r>
          </a:p>
          <a:p>
            <a:pPr algn="ctr"/>
            <a:r>
              <a:rPr lang="en-US" b="1" dirty="0">
                <a:solidFill>
                  <a:schemeClr val="tx2"/>
                </a:solidFill>
              </a:rPr>
              <a:t>Recipients</a:t>
            </a:r>
          </a:p>
        </p:txBody>
      </p:sp>
      <p:sp>
        <p:nvSpPr>
          <p:cNvPr id="9" name="TextBox 8"/>
          <p:cNvSpPr txBox="1"/>
          <p:nvPr/>
        </p:nvSpPr>
        <p:spPr>
          <a:xfrm>
            <a:off x="10063359" y="3527966"/>
            <a:ext cx="1502228" cy="1754326"/>
          </a:xfrm>
          <a:prstGeom prst="rect">
            <a:avLst/>
          </a:prstGeom>
          <a:noFill/>
        </p:spPr>
        <p:txBody>
          <a:bodyPr wrap="square" rtlCol="0">
            <a:spAutoFit/>
          </a:bodyPr>
          <a:lstStyle/>
          <a:p>
            <a:pPr algn="ctr"/>
            <a:r>
              <a:rPr lang="en-US" b="1" dirty="0">
                <a:solidFill>
                  <a:schemeClr val="tx2"/>
                </a:solidFill>
              </a:rPr>
              <a:t>More than</a:t>
            </a:r>
            <a:r>
              <a:rPr lang="en-US" sz="3600" b="1" dirty="0">
                <a:solidFill>
                  <a:schemeClr val="tx2"/>
                </a:solidFill>
              </a:rPr>
              <a:t> </a:t>
            </a:r>
          </a:p>
          <a:p>
            <a:pPr algn="ctr"/>
            <a:r>
              <a:rPr lang="en-US" sz="3600" b="1" dirty="0">
                <a:solidFill>
                  <a:srgbClr val="C00000"/>
                </a:solidFill>
              </a:rPr>
              <a:t>1 in 2</a:t>
            </a:r>
            <a:br>
              <a:rPr lang="en-US" b="1" dirty="0">
                <a:solidFill>
                  <a:schemeClr val="tx2"/>
                </a:solidFill>
              </a:rPr>
            </a:br>
            <a:r>
              <a:rPr lang="en-US" b="1" dirty="0">
                <a:solidFill>
                  <a:schemeClr val="tx2"/>
                </a:solidFill>
              </a:rPr>
              <a:t>First</a:t>
            </a:r>
            <a:br>
              <a:rPr lang="en-US" b="1" dirty="0">
                <a:solidFill>
                  <a:schemeClr val="tx2"/>
                </a:solidFill>
              </a:rPr>
            </a:br>
            <a:r>
              <a:rPr lang="en-US" b="1" dirty="0">
                <a:solidFill>
                  <a:schemeClr val="tx2"/>
                </a:solidFill>
              </a:rPr>
              <a:t>Generation</a:t>
            </a:r>
          </a:p>
        </p:txBody>
      </p:sp>
      <p:pic>
        <p:nvPicPr>
          <p:cNvPr id="6" name="Picture 5" descr="Chart, bar chart&#10;&#10;Description automatically generated">
            <a:extLst>
              <a:ext uri="{FF2B5EF4-FFF2-40B4-BE49-F238E27FC236}">
                <a16:creationId xmlns:a16="http://schemas.microsoft.com/office/drawing/2014/main" id="{D206DF04-4244-432C-B0AA-05F8C16D6A71}"/>
              </a:ext>
            </a:extLst>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592713" y="2330155"/>
            <a:ext cx="4306824" cy="2880360"/>
          </a:xfrm>
          <a:prstGeom prst="rect">
            <a:avLst/>
          </a:prstGeom>
        </p:spPr>
      </p:pic>
      <p:grpSp>
        <p:nvGrpSpPr>
          <p:cNvPr id="14" name="Canvas 2">
            <a:extLst>
              <a:ext uri="{FF2B5EF4-FFF2-40B4-BE49-F238E27FC236}">
                <a16:creationId xmlns:a16="http://schemas.microsoft.com/office/drawing/2014/main" id="{84AEC523-39BE-4C27-86C6-454EDBB32438}"/>
              </a:ext>
            </a:extLst>
          </p:cNvPr>
          <p:cNvGrpSpPr/>
          <p:nvPr/>
        </p:nvGrpSpPr>
        <p:grpSpPr>
          <a:xfrm>
            <a:off x="4429040" y="2615199"/>
            <a:ext cx="342504" cy="2369832"/>
            <a:chOff x="986932" y="571500"/>
            <a:chExt cx="384668" cy="2291222"/>
          </a:xfrm>
        </p:grpSpPr>
        <p:cxnSp>
          <p:nvCxnSpPr>
            <p:cNvPr id="15" name="Straight Connector 37">
              <a:extLst>
                <a:ext uri="{FF2B5EF4-FFF2-40B4-BE49-F238E27FC236}">
                  <a16:creationId xmlns:a16="http://schemas.microsoft.com/office/drawing/2014/main" id="{A76409B3-12AA-4936-8039-013E7A04E23B}"/>
                </a:ext>
              </a:extLst>
            </p:cNvPr>
            <p:cNvCxnSpPr/>
            <p:nvPr/>
          </p:nvCxnSpPr>
          <p:spPr>
            <a:xfrm rot="5400000">
              <a:off x="-152400" y="1716054"/>
              <a:ext cx="2286000" cy="7335"/>
            </a:xfrm>
            <a:prstGeom prst="curvedConnector3">
              <a:avLst>
                <a:gd name="adj1" fmla="val 50000"/>
              </a:avLst>
            </a:prstGeom>
            <a:ln w="38100">
              <a:solidFill>
                <a:srgbClr val="0070C0"/>
              </a:solidFill>
            </a:ln>
          </p:spPr>
          <p:style>
            <a:lnRef idx="3">
              <a:schemeClr val="accent5"/>
            </a:lnRef>
            <a:fillRef idx="0">
              <a:schemeClr val="accent5"/>
            </a:fillRef>
            <a:effectRef idx="2">
              <a:schemeClr val="accent5"/>
            </a:effectRef>
            <a:fontRef idx="minor">
              <a:schemeClr val="tx1"/>
            </a:fontRef>
          </p:style>
        </p:cxnSp>
        <p:cxnSp>
          <p:nvCxnSpPr>
            <p:cNvPr id="19" name="Straight Arrow Connector 18">
              <a:extLst>
                <a:ext uri="{FF2B5EF4-FFF2-40B4-BE49-F238E27FC236}">
                  <a16:creationId xmlns:a16="http://schemas.microsoft.com/office/drawing/2014/main" id="{C1C51342-7AD5-401C-A758-360D631B79CB}"/>
                </a:ext>
              </a:extLst>
            </p:cNvPr>
            <p:cNvCxnSpPr/>
            <p:nvPr/>
          </p:nvCxnSpPr>
          <p:spPr>
            <a:xfrm>
              <a:off x="990600" y="5715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F32BA0D-7AA1-4D1C-91D6-5CAFDADA44F2}"/>
                </a:ext>
              </a:extLst>
            </p:cNvPr>
            <p:cNvCxnSpPr/>
            <p:nvPr/>
          </p:nvCxnSpPr>
          <p:spPr>
            <a:xfrm>
              <a:off x="990600" y="1074375"/>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EFC3FA2-2B8B-4D09-AC70-FA8CB26D9E01}"/>
                </a:ext>
              </a:extLst>
            </p:cNvPr>
            <p:cNvCxnSpPr/>
            <p:nvPr/>
          </p:nvCxnSpPr>
          <p:spPr>
            <a:xfrm>
              <a:off x="990600" y="14859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72D9388-B506-4B1F-A571-E1CC0CCC89E1}"/>
                </a:ext>
              </a:extLst>
            </p:cNvPr>
            <p:cNvCxnSpPr/>
            <p:nvPr/>
          </p:nvCxnSpPr>
          <p:spPr>
            <a:xfrm>
              <a:off x="990600" y="19431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FB6AD56-56F9-4CBD-9515-D290F0BC8999}"/>
                </a:ext>
              </a:extLst>
            </p:cNvPr>
            <p:cNvCxnSpPr/>
            <p:nvPr/>
          </p:nvCxnSpPr>
          <p:spPr>
            <a:xfrm>
              <a:off x="990600" y="24003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C26B097-B7FB-483A-9FDC-1B6587948676}"/>
                </a:ext>
              </a:extLst>
            </p:cNvPr>
            <p:cNvCxnSpPr/>
            <p:nvPr/>
          </p:nvCxnSpPr>
          <p:spPr>
            <a:xfrm>
              <a:off x="990600" y="2857500"/>
              <a:ext cx="3810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31" name="TextBox 30">
            <a:extLst>
              <a:ext uri="{FF2B5EF4-FFF2-40B4-BE49-F238E27FC236}">
                <a16:creationId xmlns:a16="http://schemas.microsoft.com/office/drawing/2014/main" id="{897966BA-776D-41E5-8F36-464289DECEA2}"/>
              </a:ext>
            </a:extLst>
          </p:cNvPr>
          <p:cNvSpPr txBox="1"/>
          <p:nvPr/>
        </p:nvSpPr>
        <p:spPr>
          <a:xfrm>
            <a:off x="5479845" y="1839762"/>
            <a:ext cx="4513936" cy="584775"/>
          </a:xfrm>
          <a:prstGeom prst="rect">
            <a:avLst/>
          </a:prstGeom>
          <a:noFill/>
        </p:spPr>
        <p:txBody>
          <a:bodyPr wrap="square" rtlCol="0">
            <a:spAutoFit/>
          </a:bodyPr>
          <a:lstStyle/>
          <a:p>
            <a:pPr algn="just"/>
            <a:r>
              <a:rPr lang="en-US" sz="1600" b="1" dirty="0">
                <a:solidFill>
                  <a:srgbClr val="C00000"/>
                </a:solidFill>
              </a:rPr>
              <a:t>of First Year Students are</a:t>
            </a:r>
          </a:p>
          <a:p>
            <a:pPr algn="just"/>
            <a:r>
              <a:rPr lang="en-US" sz="1600" b="1" dirty="0">
                <a:solidFill>
                  <a:srgbClr val="C00000"/>
                </a:solidFill>
              </a:rPr>
              <a:t>Ethnic &amp; Racial Minorities</a:t>
            </a:r>
          </a:p>
        </p:txBody>
      </p:sp>
      <p:sp>
        <p:nvSpPr>
          <p:cNvPr id="32" name="TextBox 31">
            <a:extLst>
              <a:ext uri="{FF2B5EF4-FFF2-40B4-BE49-F238E27FC236}">
                <a16:creationId xmlns:a16="http://schemas.microsoft.com/office/drawing/2014/main" id="{E966EDDC-C1AD-4C31-A97D-5E8B4B95EEA1}"/>
              </a:ext>
            </a:extLst>
          </p:cNvPr>
          <p:cNvSpPr txBox="1"/>
          <p:nvPr/>
        </p:nvSpPr>
        <p:spPr>
          <a:xfrm>
            <a:off x="4518525" y="1865272"/>
            <a:ext cx="1134032" cy="523220"/>
          </a:xfrm>
          <a:prstGeom prst="rect">
            <a:avLst/>
          </a:prstGeom>
          <a:noFill/>
        </p:spPr>
        <p:txBody>
          <a:bodyPr wrap="square" rtlCol="0">
            <a:spAutoFit/>
          </a:bodyPr>
          <a:lstStyle/>
          <a:p>
            <a:r>
              <a:rPr lang="en-US" sz="2800" b="1" dirty="0">
                <a:solidFill>
                  <a:srgbClr val="0070C0"/>
                </a:solidFill>
              </a:rPr>
              <a:t>57.6%</a:t>
            </a:r>
            <a:endParaRPr lang="en-US" sz="2800" dirty="0">
              <a:solidFill>
                <a:srgbClr val="0070C0"/>
              </a:solidFill>
            </a:endParaRPr>
          </a:p>
        </p:txBody>
      </p:sp>
      <p:sp>
        <p:nvSpPr>
          <p:cNvPr id="33" name="TextBox 32">
            <a:extLst>
              <a:ext uri="{FF2B5EF4-FFF2-40B4-BE49-F238E27FC236}">
                <a16:creationId xmlns:a16="http://schemas.microsoft.com/office/drawing/2014/main" id="{E138CBDB-F951-47DA-AF6D-930D99C5883F}"/>
              </a:ext>
            </a:extLst>
          </p:cNvPr>
          <p:cNvSpPr txBox="1"/>
          <p:nvPr/>
        </p:nvSpPr>
        <p:spPr>
          <a:xfrm>
            <a:off x="4771544" y="5376542"/>
            <a:ext cx="5163027" cy="461665"/>
          </a:xfrm>
          <a:prstGeom prst="rect">
            <a:avLst/>
          </a:prstGeom>
          <a:noFill/>
        </p:spPr>
        <p:txBody>
          <a:bodyPr wrap="square" rtlCol="0">
            <a:spAutoFit/>
          </a:bodyPr>
          <a:lstStyle/>
          <a:p>
            <a:pPr algn="just"/>
            <a:r>
              <a:rPr lang="en-US" sz="1200" dirty="0">
                <a:solidFill>
                  <a:srgbClr val="C00000"/>
                </a:solidFill>
              </a:rPr>
              <a:t>Individual percentages add to greater than 57.6%, because a growing number of students identify with multiple races or ethnicities. </a:t>
            </a:r>
          </a:p>
        </p:txBody>
      </p:sp>
      <p:graphicFrame>
        <p:nvGraphicFramePr>
          <p:cNvPr id="34" name="Chart 33">
            <a:extLst>
              <a:ext uri="{FF2B5EF4-FFF2-40B4-BE49-F238E27FC236}">
                <a16:creationId xmlns:a16="http://schemas.microsoft.com/office/drawing/2014/main" id="{8CE6167D-2809-4A02-BCE8-437F9C5D3561}"/>
              </a:ext>
            </a:extLst>
          </p:cNvPr>
          <p:cNvGraphicFramePr/>
          <p:nvPr>
            <p:extLst>
              <p:ext uri="{D42A27DB-BD31-4B8C-83A1-F6EECF244321}">
                <p14:modId xmlns:p14="http://schemas.microsoft.com/office/powerpoint/2010/main" val="2092185227"/>
              </p:ext>
            </p:extLst>
          </p:nvPr>
        </p:nvGraphicFramePr>
        <p:xfrm>
          <a:off x="3839466" y="1748984"/>
          <a:ext cx="857250" cy="771525"/>
        </p:xfrm>
        <a:graphic>
          <a:graphicData uri="http://schemas.openxmlformats.org/drawingml/2006/chart">
            <c:chart xmlns:c="http://schemas.openxmlformats.org/drawingml/2006/chart" xmlns:r="http://schemas.openxmlformats.org/officeDocument/2006/relationships" r:id="rId8"/>
          </a:graphicData>
        </a:graphic>
      </p:graphicFrame>
      <p:pic>
        <p:nvPicPr>
          <p:cNvPr id="11" name="Picture 10">
            <a:extLst>
              <a:ext uri="{FF2B5EF4-FFF2-40B4-BE49-F238E27FC236}">
                <a16:creationId xmlns:a16="http://schemas.microsoft.com/office/drawing/2014/main" id="{B6AC8523-C654-4ADE-B7BB-1380BF4753FB}"/>
              </a:ext>
            </a:extLst>
          </p:cNvPr>
          <p:cNvPicPr>
            <a:picLocks noChangeAspect="1"/>
          </p:cNvPicPr>
          <p:nvPr/>
        </p:nvPicPr>
        <p:blipFill>
          <a:blip r:embed="rId9"/>
          <a:stretch>
            <a:fillRect/>
          </a:stretch>
        </p:blipFill>
        <p:spPr>
          <a:xfrm>
            <a:off x="4073373" y="2469027"/>
            <a:ext cx="6183325" cy="2854453"/>
          </a:xfrm>
          <a:prstGeom prst="rect">
            <a:avLst/>
          </a:prstGeom>
        </p:spPr>
      </p:pic>
    </p:spTree>
    <p:extLst>
      <p:ext uri="{BB962C8B-B14F-4D97-AF65-F5344CB8AC3E}">
        <p14:creationId xmlns:p14="http://schemas.microsoft.com/office/powerpoint/2010/main" val="128662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691321"/>
          </a:xfrm>
        </p:spPr>
        <p:txBody>
          <a:bodyPr>
            <a:normAutofit/>
          </a:bodyPr>
          <a:lstStyle/>
          <a:p>
            <a:r>
              <a:rPr lang="en-US" sz="4000" b="1" dirty="0"/>
              <a:t>Fall 2021 Highlights</a:t>
            </a:r>
            <a:br>
              <a:rPr lang="en-US" dirty="0"/>
            </a:br>
            <a:r>
              <a:rPr lang="en-US" sz="4000" b="1" dirty="0">
                <a:solidFill>
                  <a:srgbClr val="0070C0"/>
                </a:solidFill>
              </a:rPr>
              <a:t>Transfer Students: 869</a:t>
            </a:r>
          </a:p>
        </p:txBody>
      </p:sp>
      <p:sp>
        <p:nvSpPr>
          <p:cNvPr id="3" name="Content Placeholder 2"/>
          <p:cNvSpPr>
            <a:spLocks noGrp="1"/>
          </p:cNvSpPr>
          <p:nvPr>
            <p:ph idx="1"/>
          </p:nvPr>
        </p:nvSpPr>
        <p:spPr>
          <a:xfrm>
            <a:off x="1430482" y="1685588"/>
            <a:ext cx="10972800" cy="4212455"/>
          </a:xfrm>
        </p:spPr>
        <p:txBody>
          <a:bodyPr>
            <a:normAutofit fontScale="92500" lnSpcReduction="10000"/>
          </a:bodyPr>
          <a:lstStyle/>
          <a:p>
            <a:pPr marL="0" indent="0">
              <a:buNone/>
            </a:pPr>
            <a:endParaRPr lang="en-US" dirty="0"/>
          </a:p>
          <a:p>
            <a:r>
              <a:rPr lang="en-US" sz="2400" dirty="0">
                <a:solidFill>
                  <a:schemeClr val="tx1"/>
                </a:solidFill>
              </a:rPr>
              <a:t>657 Transfers at Storrs</a:t>
            </a:r>
          </a:p>
          <a:p>
            <a:pPr marL="0" indent="0">
              <a:buNone/>
            </a:pPr>
            <a:endParaRPr lang="en-US" sz="2400" dirty="0">
              <a:solidFill>
                <a:schemeClr val="tx1"/>
              </a:solidFill>
            </a:endParaRPr>
          </a:p>
          <a:p>
            <a:r>
              <a:rPr lang="en-US" sz="2400" dirty="0">
                <a:solidFill>
                  <a:schemeClr val="tx1"/>
                </a:solidFill>
              </a:rPr>
              <a:t>212 Transfers at the regional campuses</a:t>
            </a:r>
          </a:p>
          <a:p>
            <a:pPr marL="0" indent="0">
              <a:buNone/>
            </a:pPr>
            <a:endParaRPr lang="en-US" sz="2400" dirty="0">
              <a:solidFill>
                <a:srgbClr val="FF0000"/>
              </a:solidFill>
            </a:endParaRPr>
          </a:p>
          <a:p>
            <a:r>
              <a:rPr lang="en-US" sz="2400" dirty="0">
                <a:solidFill>
                  <a:schemeClr val="tx1"/>
                </a:solidFill>
              </a:rPr>
              <a:t>Transfers from 263 colleges &amp; universities</a:t>
            </a:r>
          </a:p>
          <a:p>
            <a:pPr marL="609585" lvl="1" indent="0">
              <a:buNone/>
            </a:pPr>
            <a:r>
              <a:rPr lang="en-US" sz="2400" dirty="0">
                <a:solidFill>
                  <a:schemeClr val="tx1"/>
                </a:solidFill>
              </a:rPr>
              <a:t>(Including all 12 Connecticut Community Colleges)</a:t>
            </a:r>
            <a:br>
              <a:rPr lang="en-US" sz="2400" dirty="0">
                <a:solidFill>
                  <a:srgbClr val="FF0000"/>
                </a:solidFill>
              </a:rPr>
            </a:br>
            <a:endParaRPr lang="en-US" sz="2400" dirty="0">
              <a:solidFill>
                <a:srgbClr val="FF0000"/>
              </a:solidFill>
            </a:endParaRPr>
          </a:p>
          <a:p>
            <a:r>
              <a:rPr lang="en-US" sz="2400" dirty="0">
                <a:solidFill>
                  <a:schemeClr val="tx1"/>
                </a:solidFill>
              </a:rPr>
              <a:t>82% are Connecticut residents; 18% nonresidents</a:t>
            </a:r>
            <a:br>
              <a:rPr lang="en-US" sz="2400" dirty="0">
                <a:solidFill>
                  <a:schemeClr val="tx1"/>
                </a:solidFill>
              </a:rPr>
            </a:br>
            <a:endParaRPr lang="en-US" sz="2400" dirty="0">
              <a:solidFill>
                <a:schemeClr val="tx1"/>
              </a:solidFill>
            </a:endParaRPr>
          </a:p>
          <a:p>
            <a:r>
              <a:rPr lang="en-US" sz="2400" dirty="0">
                <a:solidFill>
                  <a:schemeClr val="tx1"/>
                </a:solidFill>
              </a:rPr>
              <a:t>33% are Federal Pell Grant Recipients</a:t>
            </a:r>
          </a:p>
          <a:p>
            <a:pPr marL="0" indent="0">
              <a:buNone/>
            </a:pPr>
            <a:endParaRPr lang="en-US" dirty="0">
              <a:solidFill>
                <a:srgbClr val="FF0000"/>
              </a:solidFill>
            </a:endParaRPr>
          </a:p>
        </p:txBody>
      </p:sp>
      <p:sp>
        <p:nvSpPr>
          <p:cNvPr id="5" name="Slide Number Placeholder 4"/>
          <p:cNvSpPr>
            <a:spLocks noGrp="1"/>
          </p:cNvSpPr>
          <p:nvPr>
            <p:ph type="sldNum" sz="quarter" idx="12"/>
          </p:nvPr>
        </p:nvSpPr>
        <p:spPr/>
        <p:txBody>
          <a:bodyPr/>
          <a:lstStyle/>
          <a:p>
            <a:fld id="{28F38802-F61D-4A2D-B7DD-5B1727A7E1AC}" type="slidenum">
              <a:rPr lang="en-US" smtClean="0"/>
              <a:t>4</a:t>
            </a:fld>
            <a:endParaRPr lang="en-US"/>
          </a:p>
        </p:txBody>
      </p:sp>
      <p:sp>
        <p:nvSpPr>
          <p:cNvPr id="6"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369653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New Student Financial Aid Highlights</a:t>
            </a:r>
          </a:p>
        </p:txBody>
      </p:sp>
      <p:graphicFrame>
        <p:nvGraphicFramePr>
          <p:cNvPr id="4" name="Table 3"/>
          <p:cNvGraphicFramePr>
            <a:graphicFrameLocks noGrp="1"/>
          </p:cNvGraphicFramePr>
          <p:nvPr>
            <p:extLst>
              <p:ext uri="{D42A27DB-BD31-4B8C-83A1-F6EECF244321}">
                <p14:modId xmlns:p14="http://schemas.microsoft.com/office/powerpoint/2010/main" val="1704472346"/>
              </p:ext>
            </p:extLst>
          </p:nvPr>
        </p:nvGraphicFramePr>
        <p:xfrm>
          <a:off x="838200" y="1417639"/>
          <a:ext cx="10161035" cy="4074942"/>
        </p:xfrm>
        <a:graphic>
          <a:graphicData uri="http://schemas.openxmlformats.org/drawingml/2006/table">
            <a:tbl>
              <a:tblPr firstRow="1" bandRow="1">
                <a:tableStyleId>{5C22544A-7EE6-4342-B048-85BDC9FD1C3A}</a:tableStyleId>
              </a:tblPr>
              <a:tblGrid>
                <a:gridCol w="3762400">
                  <a:extLst>
                    <a:ext uri="{9D8B030D-6E8A-4147-A177-3AD203B41FA5}">
                      <a16:colId xmlns:a16="http://schemas.microsoft.com/office/drawing/2014/main" val="20000"/>
                    </a:ext>
                  </a:extLst>
                </a:gridCol>
                <a:gridCol w="1279727">
                  <a:extLst>
                    <a:ext uri="{9D8B030D-6E8A-4147-A177-3AD203B41FA5}">
                      <a16:colId xmlns:a16="http://schemas.microsoft.com/office/drawing/2014/main" val="1594539028"/>
                    </a:ext>
                  </a:extLst>
                </a:gridCol>
                <a:gridCol w="1279727">
                  <a:extLst>
                    <a:ext uri="{9D8B030D-6E8A-4147-A177-3AD203B41FA5}">
                      <a16:colId xmlns:a16="http://schemas.microsoft.com/office/drawing/2014/main" val="20001"/>
                    </a:ext>
                  </a:extLst>
                </a:gridCol>
                <a:gridCol w="1279727">
                  <a:extLst>
                    <a:ext uri="{9D8B030D-6E8A-4147-A177-3AD203B41FA5}">
                      <a16:colId xmlns:a16="http://schemas.microsoft.com/office/drawing/2014/main" val="3037846577"/>
                    </a:ext>
                  </a:extLst>
                </a:gridCol>
                <a:gridCol w="1166674">
                  <a:extLst>
                    <a:ext uri="{9D8B030D-6E8A-4147-A177-3AD203B41FA5}">
                      <a16:colId xmlns:a16="http://schemas.microsoft.com/office/drawing/2014/main" val="1815662389"/>
                    </a:ext>
                  </a:extLst>
                </a:gridCol>
                <a:gridCol w="1392780">
                  <a:extLst>
                    <a:ext uri="{9D8B030D-6E8A-4147-A177-3AD203B41FA5}">
                      <a16:colId xmlns:a16="http://schemas.microsoft.com/office/drawing/2014/main" val="2133353872"/>
                    </a:ext>
                  </a:extLst>
                </a:gridCol>
              </a:tblGrid>
              <a:tr h="438460">
                <a:tc>
                  <a:txBody>
                    <a:bodyPr/>
                    <a:lstStyle/>
                    <a:p>
                      <a:endParaRPr lang="en-US" sz="2000" dirty="0"/>
                    </a:p>
                  </a:txBody>
                  <a:tcPr/>
                </a:tc>
                <a:tc>
                  <a:txBody>
                    <a:bodyPr/>
                    <a:lstStyle/>
                    <a:p>
                      <a:pPr algn="ctr"/>
                      <a:r>
                        <a:rPr lang="en-US" sz="2000" dirty="0"/>
                        <a:t>Fall 2018</a:t>
                      </a:r>
                    </a:p>
                  </a:txBody>
                  <a:tcPr/>
                </a:tc>
                <a:tc>
                  <a:txBody>
                    <a:bodyPr/>
                    <a:lstStyle/>
                    <a:p>
                      <a:pPr algn="ctr"/>
                      <a:r>
                        <a:rPr lang="en-US" sz="2000" dirty="0"/>
                        <a:t>Fall 2019</a:t>
                      </a:r>
                    </a:p>
                  </a:txBody>
                  <a:tcPr/>
                </a:tc>
                <a:tc>
                  <a:txBody>
                    <a:bodyPr/>
                    <a:lstStyle/>
                    <a:p>
                      <a:pPr algn="ctr"/>
                      <a:r>
                        <a:rPr lang="en-US" sz="2000" dirty="0"/>
                        <a:t>Fall 2020</a:t>
                      </a:r>
                    </a:p>
                  </a:txBody>
                  <a:tcPr/>
                </a:tc>
                <a:tc>
                  <a:txBody>
                    <a:bodyPr/>
                    <a:lstStyle/>
                    <a:p>
                      <a:pPr algn="ctr"/>
                      <a:r>
                        <a:rPr lang="en-US" sz="2000" dirty="0"/>
                        <a:t>Fall 2021</a:t>
                      </a:r>
                    </a:p>
                  </a:txBody>
                  <a:tcPr/>
                </a:tc>
                <a:tc>
                  <a:txBody>
                    <a:bodyPr/>
                    <a:lstStyle/>
                    <a:p>
                      <a:pPr algn="ctr"/>
                      <a:r>
                        <a:rPr lang="en-US" sz="2000" dirty="0"/>
                        <a:t>Difference</a:t>
                      </a:r>
                    </a:p>
                  </a:txBody>
                  <a:tcPr/>
                </a:tc>
                <a:extLst>
                  <a:ext uri="{0D108BD9-81ED-4DB2-BD59-A6C34878D82A}">
                    <a16:rowId xmlns:a16="http://schemas.microsoft.com/office/drawing/2014/main" val="10000"/>
                  </a:ext>
                </a:extLst>
              </a:tr>
              <a:tr h="812401">
                <a:tc>
                  <a:txBody>
                    <a:bodyPr/>
                    <a:lstStyle/>
                    <a:p>
                      <a:pPr algn="l"/>
                      <a:r>
                        <a:rPr lang="en-US" sz="2000" dirty="0"/>
                        <a:t>New First Years receiving Federal Pell Grant</a:t>
                      </a:r>
                    </a:p>
                  </a:txBody>
                  <a:tcPr anchor="ctr"/>
                </a:tc>
                <a:tc>
                  <a:txBody>
                    <a:bodyPr/>
                    <a:lstStyle/>
                    <a:p>
                      <a:pPr algn="ctr"/>
                      <a:r>
                        <a:rPr lang="en-US" sz="2000" dirty="0"/>
                        <a:t>28%</a:t>
                      </a:r>
                    </a:p>
                  </a:txBody>
                  <a:tcPr anchor="ctr"/>
                </a:tc>
                <a:tc>
                  <a:txBody>
                    <a:bodyPr/>
                    <a:lstStyle/>
                    <a:p>
                      <a:pPr algn="ctr" fontAlgn="ctr"/>
                      <a:r>
                        <a:rPr lang="en-US" sz="2000" kern="1200" dirty="0">
                          <a:solidFill>
                            <a:schemeClr val="dk1"/>
                          </a:solidFill>
                          <a:latin typeface="+mn-lt"/>
                          <a:ea typeface="+mn-ea"/>
                          <a:cs typeface="+mn-cs"/>
                        </a:rPr>
                        <a:t>29%</a:t>
                      </a:r>
                    </a:p>
                  </a:txBody>
                  <a:tcPr marL="9525" marR="9525" marT="9525" marB="0" anchor="ctr"/>
                </a:tc>
                <a:tc>
                  <a:txBody>
                    <a:bodyPr/>
                    <a:lstStyle/>
                    <a:p>
                      <a:pPr algn="ctr"/>
                      <a:r>
                        <a:rPr lang="en-US" sz="2000" dirty="0"/>
                        <a:t>33%</a:t>
                      </a:r>
                    </a:p>
                  </a:txBody>
                  <a:tcPr anchor="ctr"/>
                </a:tc>
                <a:tc>
                  <a:txBody>
                    <a:bodyPr/>
                    <a:lstStyle/>
                    <a:p>
                      <a:pPr algn="ctr"/>
                      <a:r>
                        <a:rPr lang="en-US" sz="2000" dirty="0"/>
                        <a:t>32%</a:t>
                      </a:r>
                    </a:p>
                  </a:txBody>
                  <a:tcPr anchor="ctr"/>
                </a:tc>
                <a:tc>
                  <a:txBody>
                    <a:bodyPr/>
                    <a:lstStyle/>
                    <a:p>
                      <a:pPr algn="ctr"/>
                      <a:r>
                        <a:rPr lang="en-US" sz="2000" dirty="0"/>
                        <a:t>-1%</a:t>
                      </a:r>
                    </a:p>
                  </a:txBody>
                  <a:tcPr anchor="ctr"/>
                </a:tc>
                <a:extLst>
                  <a:ext uri="{0D108BD9-81ED-4DB2-BD59-A6C34878D82A}">
                    <a16:rowId xmlns:a16="http://schemas.microsoft.com/office/drawing/2014/main" val="10001"/>
                  </a:ext>
                </a:extLst>
              </a:tr>
              <a:tr h="812401">
                <a:tc>
                  <a:txBody>
                    <a:bodyPr/>
                    <a:lstStyle/>
                    <a:p>
                      <a:pPr algn="l"/>
                      <a:r>
                        <a:rPr lang="en-US" sz="2000" dirty="0"/>
                        <a:t>New First Years receiving some form of financial aid (loans, grants, scholarships, etc.)</a:t>
                      </a:r>
                    </a:p>
                  </a:txBody>
                  <a:tcPr anchor="ctr"/>
                </a:tc>
                <a:tc>
                  <a:txBody>
                    <a:bodyPr/>
                    <a:lstStyle/>
                    <a:p>
                      <a:pPr algn="ctr"/>
                      <a:r>
                        <a:rPr lang="en-US" sz="2000" dirty="0"/>
                        <a:t>75%</a:t>
                      </a:r>
                    </a:p>
                  </a:txBody>
                  <a:tcPr anchor="ctr"/>
                </a:tc>
                <a:tc>
                  <a:txBody>
                    <a:bodyPr/>
                    <a:lstStyle/>
                    <a:p>
                      <a:pPr algn="ctr" fontAlgn="ctr"/>
                      <a:r>
                        <a:rPr lang="en-US" sz="2000" kern="1200" dirty="0">
                          <a:solidFill>
                            <a:schemeClr val="dk1"/>
                          </a:solidFill>
                          <a:latin typeface="+mn-lt"/>
                          <a:ea typeface="+mn-ea"/>
                          <a:cs typeface="+mn-cs"/>
                        </a:rPr>
                        <a:t>84%</a:t>
                      </a:r>
                    </a:p>
                  </a:txBody>
                  <a:tcPr marL="9525" marR="9525" marT="9525" marB="0" anchor="ctr"/>
                </a:tc>
                <a:tc>
                  <a:txBody>
                    <a:bodyPr/>
                    <a:lstStyle/>
                    <a:p>
                      <a:pPr algn="ctr"/>
                      <a:r>
                        <a:rPr lang="en-US" sz="2000" dirty="0"/>
                        <a:t>87%</a:t>
                      </a:r>
                    </a:p>
                  </a:txBody>
                  <a:tcPr anchor="ctr"/>
                </a:tc>
                <a:tc>
                  <a:txBody>
                    <a:bodyPr/>
                    <a:lstStyle/>
                    <a:p>
                      <a:pPr algn="ctr"/>
                      <a:r>
                        <a:rPr lang="en-US" sz="2000" dirty="0"/>
                        <a:t>87%</a:t>
                      </a:r>
                    </a:p>
                  </a:txBody>
                  <a:tcPr anchor="ctr"/>
                </a:tc>
                <a:tc>
                  <a:txBody>
                    <a:bodyPr/>
                    <a:lstStyle/>
                    <a:p>
                      <a:pPr algn="ctr"/>
                      <a:r>
                        <a:rPr lang="en-US" sz="2000" dirty="0"/>
                        <a:t>0%</a:t>
                      </a:r>
                    </a:p>
                  </a:txBody>
                  <a:tcPr anchor="ctr"/>
                </a:tc>
                <a:extLst>
                  <a:ext uri="{0D108BD9-81ED-4DB2-BD59-A6C34878D82A}">
                    <a16:rowId xmlns:a16="http://schemas.microsoft.com/office/drawing/2014/main" val="2161165614"/>
                  </a:ext>
                </a:extLst>
              </a:tr>
              <a:tr h="812401">
                <a:tc>
                  <a:txBody>
                    <a:bodyPr/>
                    <a:lstStyle/>
                    <a:p>
                      <a:pPr algn="l"/>
                      <a:r>
                        <a:rPr lang="en-US" sz="2000" dirty="0"/>
                        <a:t>New Transfers receiving Federal Pell Grant</a:t>
                      </a:r>
                    </a:p>
                  </a:txBody>
                  <a:tcPr anchor="ctr"/>
                </a:tc>
                <a:tc>
                  <a:txBody>
                    <a:bodyPr/>
                    <a:lstStyle/>
                    <a:p>
                      <a:pPr algn="ctr"/>
                      <a:r>
                        <a:rPr lang="en-US" sz="2000" dirty="0"/>
                        <a:t>33%</a:t>
                      </a:r>
                    </a:p>
                  </a:txBody>
                  <a:tcPr anchor="ctr"/>
                </a:tc>
                <a:tc>
                  <a:txBody>
                    <a:bodyPr/>
                    <a:lstStyle/>
                    <a:p>
                      <a:pPr algn="ctr"/>
                      <a:r>
                        <a:rPr lang="en-US" sz="2000" dirty="0"/>
                        <a:t>30%</a:t>
                      </a:r>
                    </a:p>
                  </a:txBody>
                  <a:tcPr anchor="ctr"/>
                </a:tc>
                <a:tc>
                  <a:txBody>
                    <a:bodyPr/>
                    <a:lstStyle/>
                    <a:p>
                      <a:pPr algn="ctr"/>
                      <a:r>
                        <a:rPr lang="en-US" sz="2000" dirty="0"/>
                        <a:t>34%</a:t>
                      </a:r>
                    </a:p>
                  </a:txBody>
                  <a:tcPr anchor="ctr"/>
                </a:tc>
                <a:tc>
                  <a:txBody>
                    <a:bodyPr/>
                    <a:lstStyle/>
                    <a:p>
                      <a:pPr algn="ctr"/>
                      <a:r>
                        <a:rPr lang="en-US" sz="2000" dirty="0"/>
                        <a:t>33%</a:t>
                      </a:r>
                    </a:p>
                  </a:txBody>
                  <a:tcPr anchor="ctr"/>
                </a:tc>
                <a:tc>
                  <a:txBody>
                    <a:bodyPr/>
                    <a:lstStyle/>
                    <a:p>
                      <a:pPr algn="ctr"/>
                      <a:r>
                        <a:rPr lang="en-US" sz="2000" dirty="0"/>
                        <a:t>-1%</a:t>
                      </a:r>
                    </a:p>
                  </a:txBody>
                  <a:tcPr anchor="ctr"/>
                </a:tc>
                <a:extLst>
                  <a:ext uri="{0D108BD9-81ED-4DB2-BD59-A6C34878D82A}">
                    <a16:rowId xmlns:a16="http://schemas.microsoft.com/office/drawing/2014/main" val="10002"/>
                  </a:ext>
                </a:extLst>
              </a:tr>
              <a:tr h="8124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New Transfers receiving some form of financial aid (loans, grants, scholarships, etc.)</a:t>
                      </a:r>
                    </a:p>
                  </a:txBody>
                  <a:tcPr anchor="ctr"/>
                </a:tc>
                <a:tc>
                  <a:txBody>
                    <a:bodyPr/>
                    <a:lstStyle/>
                    <a:p>
                      <a:pPr algn="ctr"/>
                      <a:r>
                        <a:rPr lang="en-US" sz="2000" dirty="0"/>
                        <a:t>76%</a:t>
                      </a:r>
                    </a:p>
                  </a:txBody>
                  <a:tcPr anchor="ctr"/>
                </a:tc>
                <a:tc>
                  <a:txBody>
                    <a:bodyPr/>
                    <a:lstStyle/>
                    <a:p>
                      <a:pPr algn="ctr"/>
                      <a:r>
                        <a:rPr lang="en-US" sz="2000" dirty="0"/>
                        <a:t>74%</a:t>
                      </a:r>
                    </a:p>
                  </a:txBody>
                  <a:tcPr anchor="ctr"/>
                </a:tc>
                <a:tc>
                  <a:txBody>
                    <a:bodyPr/>
                    <a:lstStyle/>
                    <a:p>
                      <a:pPr algn="ctr"/>
                      <a:r>
                        <a:rPr lang="en-US" sz="2000" dirty="0"/>
                        <a:t>75%</a:t>
                      </a:r>
                    </a:p>
                  </a:txBody>
                  <a:tcPr anchor="ctr"/>
                </a:tc>
                <a:tc>
                  <a:txBody>
                    <a:bodyPr/>
                    <a:lstStyle/>
                    <a:p>
                      <a:pPr algn="ctr"/>
                      <a:r>
                        <a:rPr lang="en-US" sz="2000" dirty="0"/>
                        <a:t>74%</a:t>
                      </a:r>
                    </a:p>
                  </a:txBody>
                  <a:tcPr anchor="ctr"/>
                </a:tc>
                <a:tc>
                  <a:txBody>
                    <a:bodyPr/>
                    <a:lstStyle/>
                    <a:p>
                      <a:pPr algn="ctr"/>
                      <a:r>
                        <a:rPr lang="en-US" sz="2000" dirty="0"/>
                        <a:t>-1%</a:t>
                      </a:r>
                    </a:p>
                  </a:txBody>
                  <a:tcPr anchor="ctr"/>
                </a:tc>
                <a:extLst>
                  <a:ext uri="{0D108BD9-81ED-4DB2-BD59-A6C34878D82A}">
                    <a16:rowId xmlns:a16="http://schemas.microsoft.com/office/drawing/2014/main" val="10003"/>
                  </a:ext>
                </a:extLst>
              </a:tr>
            </a:tbl>
          </a:graphicData>
        </a:graphic>
      </p:graphicFrame>
      <p:sp>
        <p:nvSpPr>
          <p:cNvPr id="6"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107990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661"/>
            <a:ext cx="10972800" cy="1093567"/>
          </a:xfrm>
        </p:spPr>
        <p:txBody>
          <a:bodyPr>
            <a:normAutofit/>
          </a:bodyPr>
          <a:lstStyle/>
          <a:p>
            <a:pPr algn="ctr"/>
            <a:r>
              <a:rPr lang="en-US" sz="5400" dirty="0"/>
              <a:t>Fall 2021 Enrollment Summary</a:t>
            </a:r>
          </a:p>
        </p:txBody>
      </p:sp>
      <p:sp>
        <p:nvSpPr>
          <p:cNvPr id="3" name="Slide Number Placeholder 2"/>
          <p:cNvSpPr>
            <a:spLocks noGrp="1"/>
          </p:cNvSpPr>
          <p:nvPr>
            <p:ph type="sldNum" sz="quarter" idx="12"/>
          </p:nvPr>
        </p:nvSpPr>
        <p:spPr/>
        <p:txBody>
          <a:bodyPr/>
          <a:lstStyle/>
          <a:p>
            <a:fld id="{28F38802-F61D-4A2D-B7DD-5B1727A7E1AC}" type="slidenum">
              <a:rPr lang="en-US" smtClean="0"/>
              <a:t>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65651566"/>
              </p:ext>
            </p:extLst>
          </p:nvPr>
        </p:nvGraphicFramePr>
        <p:xfrm>
          <a:off x="2497872" y="1074489"/>
          <a:ext cx="7196255" cy="3980815"/>
        </p:xfrm>
        <a:graphic>
          <a:graphicData uri="http://schemas.openxmlformats.org/drawingml/2006/table">
            <a:tbl>
              <a:tblPr firstRow="1" bandRow="1">
                <a:tableStyleId>{5C22544A-7EE6-4342-B048-85BDC9FD1C3A}</a:tableStyleId>
              </a:tblPr>
              <a:tblGrid>
                <a:gridCol w="2427796">
                  <a:extLst>
                    <a:ext uri="{9D8B030D-6E8A-4147-A177-3AD203B41FA5}">
                      <a16:colId xmlns:a16="http://schemas.microsoft.com/office/drawing/2014/main" val="20000"/>
                    </a:ext>
                  </a:extLst>
                </a:gridCol>
                <a:gridCol w="1473856">
                  <a:extLst>
                    <a:ext uri="{9D8B030D-6E8A-4147-A177-3AD203B41FA5}">
                      <a16:colId xmlns:a16="http://schemas.microsoft.com/office/drawing/2014/main" val="1594539028"/>
                    </a:ext>
                  </a:extLst>
                </a:gridCol>
                <a:gridCol w="1645783">
                  <a:extLst>
                    <a:ext uri="{9D8B030D-6E8A-4147-A177-3AD203B41FA5}">
                      <a16:colId xmlns:a16="http://schemas.microsoft.com/office/drawing/2014/main" val="20001"/>
                    </a:ext>
                  </a:extLst>
                </a:gridCol>
                <a:gridCol w="1648820">
                  <a:extLst>
                    <a:ext uri="{9D8B030D-6E8A-4147-A177-3AD203B41FA5}">
                      <a16:colId xmlns:a16="http://schemas.microsoft.com/office/drawing/2014/main" val="20002"/>
                    </a:ext>
                  </a:extLst>
                </a:gridCol>
              </a:tblGrid>
              <a:tr h="685181">
                <a:tc>
                  <a:txBody>
                    <a:bodyPr/>
                    <a:lstStyle/>
                    <a:p>
                      <a:endParaRPr lang="en-US" sz="1800" dirty="0"/>
                    </a:p>
                  </a:txBody>
                  <a:tcPr/>
                </a:tc>
                <a:tc>
                  <a:txBody>
                    <a:bodyPr/>
                    <a:lstStyle/>
                    <a:p>
                      <a:pPr algn="ctr"/>
                      <a:r>
                        <a:rPr lang="en-US" sz="2000" dirty="0"/>
                        <a:t>Fall 2020</a:t>
                      </a:r>
                      <a:r>
                        <a:rPr lang="en-US" sz="2000" baseline="0" dirty="0"/>
                        <a:t> Actual</a:t>
                      </a:r>
                      <a:endParaRPr lang="en-US" sz="2000" dirty="0"/>
                    </a:p>
                  </a:txBody>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2000" dirty="0"/>
                        <a:t>Fall 2021 Target</a:t>
                      </a:r>
                    </a:p>
                  </a:txBody>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2000" dirty="0"/>
                        <a:t>Fall 2021</a:t>
                      </a:r>
                      <a:r>
                        <a:rPr lang="en-US" sz="2000" baseline="0" dirty="0"/>
                        <a:t> Actual</a:t>
                      </a:r>
                      <a:endParaRPr lang="en-US" sz="2000" dirty="0"/>
                    </a:p>
                  </a:txBody>
                  <a:tcPr/>
                </a:tc>
                <a:extLst>
                  <a:ext uri="{0D108BD9-81ED-4DB2-BD59-A6C34878D82A}">
                    <a16:rowId xmlns:a16="http://schemas.microsoft.com/office/drawing/2014/main" val="10000"/>
                  </a:ext>
                </a:extLst>
              </a:tr>
              <a:tr h="530835">
                <a:tc>
                  <a:txBody>
                    <a:bodyPr/>
                    <a:lstStyle/>
                    <a:p>
                      <a:r>
                        <a:rPr lang="en-US" sz="1800" dirty="0"/>
                        <a:t>Storrs First Year</a:t>
                      </a:r>
                    </a:p>
                  </a:txBody>
                  <a:tcPr/>
                </a:tc>
                <a:tc>
                  <a:txBody>
                    <a:bodyPr/>
                    <a:lstStyle/>
                    <a:p>
                      <a:pPr algn="ctr"/>
                      <a:r>
                        <a:rPr lang="en-US" sz="2000" dirty="0"/>
                        <a:t>3,825</a:t>
                      </a:r>
                    </a:p>
                  </a:txBody>
                  <a:tcPr/>
                </a:tc>
                <a:tc>
                  <a:txBody>
                    <a:bodyPr/>
                    <a:lstStyle/>
                    <a:p>
                      <a:pPr algn="ctr"/>
                      <a:r>
                        <a:rPr lang="en-US" sz="2000" dirty="0"/>
                        <a:t>3,675</a:t>
                      </a:r>
                    </a:p>
                  </a:txBody>
                  <a:tcPr/>
                </a:tc>
                <a:tc>
                  <a:txBody>
                    <a:bodyPr/>
                    <a:lstStyle/>
                    <a:p>
                      <a:pPr algn="ctr"/>
                      <a:r>
                        <a:rPr lang="en-US" sz="2000" dirty="0"/>
                        <a:t>3,695</a:t>
                      </a:r>
                    </a:p>
                  </a:txBody>
                  <a:tcPr/>
                </a:tc>
                <a:extLst>
                  <a:ext uri="{0D108BD9-81ED-4DB2-BD59-A6C34878D82A}">
                    <a16:rowId xmlns:a16="http://schemas.microsoft.com/office/drawing/2014/main" val="10001"/>
                  </a:ext>
                </a:extLst>
              </a:tr>
              <a:tr h="530835">
                <a:tc>
                  <a:txBody>
                    <a:bodyPr/>
                    <a:lstStyle/>
                    <a:p>
                      <a:r>
                        <a:rPr lang="en-US" sz="1800" dirty="0"/>
                        <a:t>Storrs</a:t>
                      </a:r>
                      <a:r>
                        <a:rPr lang="en-US" sz="1800" baseline="0" dirty="0"/>
                        <a:t> Transfers</a:t>
                      </a:r>
                      <a:endParaRPr lang="en-US" sz="1800" dirty="0"/>
                    </a:p>
                  </a:txBody>
                  <a:tcPr/>
                </a:tc>
                <a:tc>
                  <a:txBody>
                    <a:bodyPr/>
                    <a:lstStyle/>
                    <a:p>
                      <a:pPr algn="ctr"/>
                      <a:r>
                        <a:rPr lang="en-US" sz="2000" dirty="0"/>
                        <a:t>748</a:t>
                      </a:r>
                    </a:p>
                  </a:txBody>
                  <a:tcPr/>
                </a:tc>
                <a:tc>
                  <a:txBody>
                    <a:bodyPr/>
                    <a:lstStyle/>
                    <a:p>
                      <a:pPr algn="ctr"/>
                      <a:r>
                        <a:rPr lang="en-US" sz="2000" dirty="0"/>
                        <a:t>750</a:t>
                      </a:r>
                    </a:p>
                  </a:txBody>
                  <a:tcPr/>
                </a:tc>
                <a:tc>
                  <a:txBody>
                    <a:bodyPr/>
                    <a:lstStyle/>
                    <a:p>
                      <a:pPr algn="ctr"/>
                      <a:r>
                        <a:rPr lang="en-US" sz="2000" dirty="0"/>
                        <a:t>657</a:t>
                      </a:r>
                    </a:p>
                  </a:txBody>
                  <a:tcPr/>
                </a:tc>
                <a:extLst>
                  <a:ext uri="{0D108BD9-81ED-4DB2-BD59-A6C34878D82A}">
                    <a16:rowId xmlns:a16="http://schemas.microsoft.com/office/drawing/2014/main" val="10002"/>
                  </a:ext>
                </a:extLst>
              </a:tr>
              <a:tr h="530835">
                <a:tc>
                  <a:txBody>
                    <a:bodyPr/>
                    <a:lstStyle/>
                    <a:p>
                      <a:r>
                        <a:rPr lang="en-US" sz="1800" dirty="0"/>
                        <a:t>Regional First Year</a:t>
                      </a:r>
                    </a:p>
                  </a:txBody>
                  <a:tcPr/>
                </a:tc>
                <a:tc>
                  <a:txBody>
                    <a:bodyPr/>
                    <a:lstStyle/>
                    <a:p>
                      <a:pPr algn="ctr"/>
                      <a:r>
                        <a:rPr lang="en-US" sz="2000" dirty="0">
                          <a:solidFill>
                            <a:schemeClr val="tx1"/>
                          </a:solidFill>
                        </a:rPr>
                        <a:t>1,795</a:t>
                      </a:r>
                    </a:p>
                  </a:txBody>
                  <a:tcPr/>
                </a:tc>
                <a:tc>
                  <a:txBody>
                    <a:bodyPr/>
                    <a:lstStyle/>
                    <a:p>
                      <a:pPr algn="ctr"/>
                      <a:r>
                        <a:rPr lang="en-US" sz="2000" dirty="0">
                          <a:solidFill>
                            <a:schemeClr val="tx1"/>
                          </a:solidFill>
                        </a:rPr>
                        <a:t>1,800</a:t>
                      </a:r>
                    </a:p>
                  </a:txBody>
                  <a:tcPr/>
                </a:tc>
                <a:tc>
                  <a:txBody>
                    <a:bodyPr/>
                    <a:lstStyle/>
                    <a:p>
                      <a:pPr algn="ctr"/>
                      <a:r>
                        <a:rPr lang="en-US" sz="2000" dirty="0">
                          <a:solidFill>
                            <a:schemeClr val="tx1"/>
                          </a:solidFill>
                        </a:rPr>
                        <a:t>1,599</a:t>
                      </a:r>
                    </a:p>
                  </a:txBody>
                  <a:tcPr/>
                </a:tc>
                <a:extLst>
                  <a:ext uri="{0D108BD9-81ED-4DB2-BD59-A6C34878D82A}">
                    <a16:rowId xmlns:a16="http://schemas.microsoft.com/office/drawing/2014/main" val="10003"/>
                  </a:ext>
                </a:extLst>
              </a:tr>
              <a:tr h="530835">
                <a:tc>
                  <a:txBody>
                    <a:bodyPr/>
                    <a:lstStyle/>
                    <a:p>
                      <a:r>
                        <a:rPr lang="en-US" sz="1800" dirty="0"/>
                        <a:t>Storrs Spring</a:t>
                      </a:r>
                      <a:r>
                        <a:rPr lang="en-US" sz="1800" baseline="0" dirty="0"/>
                        <a:t> Admission</a:t>
                      </a:r>
                      <a:endParaRPr lang="en-US" sz="1800" dirty="0"/>
                    </a:p>
                  </a:txBody>
                  <a:tcPr/>
                </a:tc>
                <a:tc>
                  <a:txBody>
                    <a:bodyPr/>
                    <a:lstStyle/>
                    <a:p>
                      <a:pPr algn="ctr"/>
                      <a:r>
                        <a:rPr lang="en-US" sz="2000" dirty="0"/>
                        <a:t>226</a:t>
                      </a:r>
                    </a:p>
                  </a:txBody>
                  <a:tcPr/>
                </a:tc>
                <a:tc>
                  <a:txBody>
                    <a:bodyPr/>
                    <a:lstStyle/>
                    <a:p>
                      <a:pPr algn="ctr"/>
                      <a:r>
                        <a:rPr lang="en-US" sz="2000" dirty="0"/>
                        <a:t>175</a:t>
                      </a:r>
                    </a:p>
                  </a:txBody>
                  <a:tcPr/>
                </a:tc>
                <a:tc>
                  <a:txBody>
                    <a:bodyPr/>
                    <a:lstStyle/>
                    <a:p>
                      <a:pPr algn="ctr"/>
                      <a:r>
                        <a:rPr lang="en-US" sz="2000" dirty="0"/>
                        <a:t>205</a:t>
                      </a:r>
                    </a:p>
                  </a:txBody>
                  <a:tcPr/>
                </a:tc>
                <a:extLst>
                  <a:ext uri="{0D108BD9-81ED-4DB2-BD59-A6C34878D82A}">
                    <a16:rowId xmlns:a16="http://schemas.microsoft.com/office/drawing/2014/main" val="1088099447"/>
                  </a:ext>
                </a:extLst>
              </a:tr>
              <a:tr h="530835">
                <a:tc>
                  <a:txBody>
                    <a:bodyPr/>
                    <a:lstStyle/>
                    <a:p>
                      <a:r>
                        <a:rPr lang="en-US" sz="1800" dirty="0"/>
                        <a:t>Regional Transfers</a:t>
                      </a:r>
                    </a:p>
                  </a:txBody>
                  <a:tcPr/>
                </a:tc>
                <a:tc>
                  <a:txBody>
                    <a:bodyPr/>
                    <a:lstStyle/>
                    <a:p>
                      <a:pPr algn="ctr"/>
                      <a:r>
                        <a:rPr lang="en-US" sz="2000" dirty="0"/>
                        <a:t>247</a:t>
                      </a:r>
                    </a:p>
                  </a:txBody>
                  <a:tcPr/>
                </a:tc>
                <a:tc>
                  <a:txBody>
                    <a:bodyPr/>
                    <a:lstStyle/>
                    <a:p>
                      <a:pPr algn="ctr"/>
                      <a:r>
                        <a:rPr lang="en-US" sz="2000" dirty="0"/>
                        <a:t>200</a:t>
                      </a:r>
                    </a:p>
                  </a:txBody>
                  <a:tcPr/>
                </a:tc>
                <a:tc>
                  <a:txBody>
                    <a:bodyPr/>
                    <a:lstStyle/>
                    <a:p>
                      <a:pPr algn="ctr"/>
                      <a:r>
                        <a:rPr lang="en-US" sz="2000" dirty="0"/>
                        <a:t>212</a:t>
                      </a:r>
                    </a:p>
                  </a:txBody>
                  <a:tcPr/>
                </a:tc>
                <a:extLst>
                  <a:ext uri="{0D108BD9-81ED-4DB2-BD59-A6C34878D82A}">
                    <a16:rowId xmlns:a16="http://schemas.microsoft.com/office/drawing/2014/main" val="10004"/>
                  </a:ext>
                </a:extLst>
              </a:tr>
              <a:tr h="625600">
                <a:tc>
                  <a:txBody>
                    <a:bodyPr/>
                    <a:lstStyle/>
                    <a:p>
                      <a:r>
                        <a:rPr lang="en-US" sz="1800" b="1" dirty="0"/>
                        <a:t>Total New Students</a:t>
                      </a:r>
                    </a:p>
                  </a:txBody>
                  <a:tcPr/>
                </a:tc>
                <a:tc>
                  <a:txBody>
                    <a:bodyPr/>
                    <a:lstStyle/>
                    <a:p>
                      <a:pPr algn="ctr"/>
                      <a:r>
                        <a:rPr lang="en-US" sz="2000" b="1" dirty="0"/>
                        <a:t>6,841</a:t>
                      </a:r>
                    </a:p>
                  </a:txBody>
                  <a:tcPr/>
                </a:tc>
                <a:tc>
                  <a:txBody>
                    <a:bodyPr/>
                    <a:lstStyle/>
                    <a:p>
                      <a:pPr algn="ctr"/>
                      <a:r>
                        <a:rPr lang="en-US" sz="2000" b="1" dirty="0"/>
                        <a:t>6,425</a:t>
                      </a:r>
                    </a:p>
                  </a:txBody>
                  <a:tcPr/>
                </a:tc>
                <a:tc>
                  <a:txBody>
                    <a:bodyPr/>
                    <a:lstStyle/>
                    <a:p>
                      <a:pPr algn="ctr"/>
                      <a:r>
                        <a:rPr lang="en-US" sz="2000" b="1" dirty="0"/>
                        <a:t>6,368</a:t>
                      </a:r>
                    </a:p>
                  </a:txBody>
                  <a:tcPr/>
                </a:tc>
                <a:extLst>
                  <a:ext uri="{0D108BD9-81ED-4DB2-BD59-A6C34878D82A}">
                    <a16:rowId xmlns:a16="http://schemas.microsoft.com/office/drawing/2014/main" val="10005"/>
                  </a:ext>
                </a:extLst>
              </a:tr>
            </a:tbl>
          </a:graphicData>
        </a:graphic>
      </p:graphicFrame>
      <p:sp>
        <p:nvSpPr>
          <p:cNvPr id="6" name="Date Placeholder 5"/>
          <p:cNvSpPr>
            <a:spLocks noGrp="1"/>
          </p:cNvSpPr>
          <p:nvPr>
            <p:ph type="dt" sz="half" idx="10"/>
          </p:nvPr>
        </p:nvSpPr>
        <p:spPr>
          <a:xfrm>
            <a:off x="801624" y="6411214"/>
            <a:ext cx="2743200" cy="365125"/>
          </a:xfrm>
        </p:spPr>
        <p:txBody>
          <a:bodyPr/>
          <a:lstStyle/>
          <a:p>
            <a:r>
              <a:rPr lang="en-US" dirty="0"/>
              <a:t>Preliminary Data</a:t>
            </a:r>
          </a:p>
          <a:p>
            <a:r>
              <a:rPr lang="en-US" dirty="0"/>
              <a:t>* Degree Seeking Only</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6047512"/>
              </p:ext>
            </p:extLst>
          </p:nvPr>
        </p:nvGraphicFramePr>
        <p:xfrm>
          <a:off x="1901180" y="5150069"/>
          <a:ext cx="8258820" cy="950249"/>
        </p:xfrm>
        <a:graphic>
          <a:graphicData uri="http://schemas.openxmlformats.org/drawingml/2006/table">
            <a:tbl>
              <a:tblPr firstRow="1" bandRow="1">
                <a:tableStyleId>{5C22544A-7EE6-4342-B048-85BDC9FD1C3A}</a:tableStyleId>
              </a:tblPr>
              <a:tblGrid>
                <a:gridCol w="2342055">
                  <a:extLst>
                    <a:ext uri="{9D8B030D-6E8A-4147-A177-3AD203B41FA5}">
                      <a16:colId xmlns:a16="http://schemas.microsoft.com/office/drawing/2014/main" val="2127817488"/>
                    </a:ext>
                  </a:extLst>
                </a:gridCol>
                <a:gridCol w="1969831">
                  <a:extLst>
                    <a:ext uri="{9D8B030D-6E8A-4147-A177-3AD203B41FA5}">
                      <a16:colId xmlns:a16="http://schemas.microsoft.com/office/drawing/2014/main" val="3115528869"/>
                    </a:ext>
                  </a:extLst>
                </a:gridCol>
                <a:gridCol w="1973467">
                  <a:extLst>
                    <a:ext uri="{9D8B030D-6E8A-4147-A177-3AD203B41FA5}">
                      <a16:colId xmlns:a16="http://schemas.microsoft.com/office/drawing/2014/main" val="3270805140"/>
                    </a:ext>
                  </a:extLst>
                </a:gridCol>
                <a:gridCol w="1973467">
                  <a:extLst>
                    <a:ext uri="{9D8B030D-6E8A-4147-A177-3AD203B41FA5}">
                      <a16:colId xmlns:a16="http://schemas.microsoft.com/office/drawing/2014/main" val="3951553205"/>
                    </a:ext>
                  </a:extLst>
                </a:gridCol>
              </a:tblGrid>
              <a:tr h="478618">
                <a:tc>
                  <a:txBody>
                    <a:bodyPr/>
                    <a:lstStyle/>
                    <a:p>
                      <a:endParaRPr lang="en-US" sz="1800" dirty="0"/>
                    </a:p>
                  </a:txBody>
                  <a:tcPr/>
                </a:tc>
                <a:tc>
                  <a:txBody>
                    <a:bodyPr/>
                    <a:lstStyle/>
                    <a:p>
                      <a:pPr algn="ctr"/>
                      <a:r>
                        <a:rPr lang="en-US" sz="2000" dirty="0"/>
                        <a:t>Fall 2019</a:t>
                      </a:r>
                    </a:p>
                  </a:txBody>
                  <a:tcPr/>
                </a:tc>
                <a:tc>
                  <a:txBody>
                    <a:bodyPr/>
                    <a:lstStyle/>
                    <a:p>
                      <a:pPr algn="ctr"/>
                      <a:r>
                        <a:rPr lang="en-US" sz="2000" dirty="0"/>
                        <a:t>Fall 2020</a:t>
                      </a:r>
                    </a:p>
                  </a:txBody>
                  <a:tcPr/>
                </a:tc>
                <a:tc>
                  <a:txBody>
                    <a:bodyPr/>
                    <a:lstStyle/>
                    <a:p>
                      <a:pPr algn="ctr"/>
                      <a:r>
                        <a:rPr lang="en-US" sz="2000" dirty="0"/>
                        <a:t>Fall 2021</a:t>
                      </a:r>
                    </a:p>
                  </a:txBody>
                  <a:tcPr/>
                </a:tc>
                <a:extLst>
                  <a:ext uri="{0D108BD9-81ED-4DB2-BD59-A6C34878D82A}">
                    <a16:rowId xmlns:a16="http://schemas.microsoft.com/office/drawing/2014/main" val="322784501"/>
                  </a:ext>
                </a:extLst>
              </a:tr>
              <a:tr h="471631">
                <a:tc>
                  <a:txBody>
                    <a:bodyPr/>
                    <a:lstStyle/>
                    <a:p>
                      <a:r>
                        <a:rPr lang="en-US" sz="1800" b="1" dirty="0"/>
                        <a:t>Total</a:t>
                      </a:r>
                      <a:r>
                        <a:rPr lang="en-US" sz="1800" b="1" baseline="0" dirty="0"/>
                        <a:t> Undergraduates*</a:t>
                      </a:r>
                      <a:endParaRPr lang="en-US" sz="1800" b="1" dirty="0"/>
                    </a:p>
                  </a:txBody>
                  <a:tcPr/>
                </a:tc>
                <a:tc>
                  <a:txBody>
                    <a:bodyPr/>
                    <a:lstStyle/>
                    <a:p>
                      <a:pPr algn="ctr"/>
                      <a:r>
                        <a:rPr lang="en-US" sz="2000" b="1" dirty="0"/>
                        <a:t>23,430</a:t>
                      </a:r>
                    </a:p>
                  </a:txBody>
                  <a:tcPr/>
                </a:tc>
                <a:tc>
                  <a:txBody>
                    <a:bodyPr/>
                    <a:lstStyle/>
                    <a:p>
                      <a:pPr algn="ctr"/>
                      <a:r>
                        <a:rPr lang="en-US" sz="2000" b="1" dirty="0"/>
                        <a:t>23,952</a:t>
                      </a:r>
                    </a:p>
                  </a:txBody>
                  <a:tcPr/>
                </a:tc>
                <a:tc>
                  <a:txBody>
                    <a:bodyPr/>
                    <a:lstStyle/>
                    <a:p>
                      <a:pPr algn="ctr"/>
                      <a:r>
                        <a:rPr lang="en-US" sz="2000" b="1"/>
                        <a:t>23,467</a:t>
                      </a:r>
                      <a:endParaRPr lang="en-US" sz="2000" b="1" dirty="0"/>
                    </a:p>
                  </a:txBody>
                  <a:tcPr/>
                </a:tc>
                <a:extLst>
                  <a:ext uri="{0D108BD9-81ED-4DB2-BD59-A6C34878D82A}">
                    <a16:rowId xmlns:a16="http://schemas.microsoft.com/office/drawing/2014/main" val="569942846"/>
                  </a:ext>
                </a:extLst>
              </a:tr>
            </a:tbl>
          </a:graphicData>
        </a:graphic>
      </p:graphicFrame>
    </p:spTree>
    <p:extLst>
      <p:ext uri="{BB962C8B-B14F-4D97-AF65-F5344CB8AC3E}">
        <p14:creationId xmlns:p14="http://schemas.microsoft.com/office/powerpoint/2010/main" val="262369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10;&#10;Description automatically generated">
            <a:extLst>
              <a:ext uri="{FF2B5EF4-FFF2-40B4-BE49-F238E27FC236}">
                <a16:creationId xmlns:a16="http://schemas.microsoft.com/office/drawing/2014/main" id="{583930B5-F2F3-467F-960F-6DC10AF5CA78}"/>
              </a:ext>
            </a:extLst>
          </p:cNvPr>
          <p:cNvPicPr/>
          <p:nvPr/>
        </p:nvPicPr>
        <p:blipFill rotWithShape="1">
          <a:blip r:embed="rId3">
            <a:extLst>
              <a:ext uri="{28A0092B-C50C-407E-A947-70E740481C1C}">
                <a14:useLocalDpi xmlns:a14="http://schemas.microsoft.com/office/drawing/2010/main" val="0"/>
              </a:ext>
            </a:extLst>
          </a:blip>
          <a:srcRect l="50843" t="35938" r="908" b="24329"/>
          <a:stretch/>
        </p:blipFill>
        <p:spPr bwMode="auto">
          <a:xfrm>
            <a:off x="6120057" y="4211701"/>
            <a:ext cx="2998970" cy="2548759"/>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title"/>
          </p:nvPr>
        </p:nvSpPr>
        <p:spPr>
          <a:xfrm>
            <a:off x="634114" y="97540"/>
            <a:ext cx="10972800" cy="1143000"/>
          </a:xfrm>
        </p:spPr>
        <p:txBody>
          <a:bodyPr>
            <a:normAutofit/>
          </a:bodyPr>
          <a:lstStyle/>
          <a:p>
            <a:pPr algn="ctr"/>
            <a:r>
              <a:rPr lang="en-US" sz="5400" b="1" dirty="0"/>
              <a:t>Questions?</a:t>
            </a:r>
          </a:p>
        </p:txBody>
      </p:sp>
      <p:sp>
        <p:nvSpPr>
          <p:cNvPr id="3" name="Content Placeholder 2"/>
          <p:cNvSpPr>
            <a:spLocks noGrp="1"/>
          </p:cNvSpPr>
          <p:nvPr>
            <p:ph idx="1"/>
          </p:nvPr>
        </p:nvSpPr>
        <p:spPr>
          <a:xfrm>
            <a:off x="2759229" y="1240540"/>
            <a:ext cx="6721657" cy="4730913"/>
          </a:xfrm>
        </p:spPr>
        <p:txBody>
          <a:bodyPr>
            <a:normAutofit/>
          </a:bodyPr>
          <a:lstStyle/>
          <a:p>
            <a:pPr marL="0" indent="0" algn="ctr">
              <a:buNone/>
            </a:pPr>
            <a:r>
              <a:rPr lang="en-US" sz="3200" b="1" dirty="0">
                <a:solidFill>
                  <a:srgbClr val="C00000"/>
                </a:solidFill>
              </a:rPr>
              <a:t>  Nathan Fuerst, Vice President</a:t>
            </a:r>
          </a:p>
          <a:p>
            <a:pPr marL="0" indent="0" algn="ctr">
              <a:buNone/>
            </a:pPr>
            <a:r>
              <a:rPr lang="en-US" sz="2400" dirty="0"/>
              <a:t>Division of Enrollment Planning &amp; Management</a:t>
            </a:r>
            <a:endParaRPr lang="en-US" sz="2400" dirty="0">
              <a:hlinkClick r:id="rId4"/>
            </a:endParaRPr>
          </a:p>
          <a:p>
            <a:pPr marL="0" indent="0" algn="ctr">
              <a:buNone/>
            </a:pPr>
            <a:r>
              <a:rPr lang="en-US" sz="2400" dirty="0">
                <a:hlinkClick r:id="rId4"/>
              </a:rPr>
              <a:t>nathan.fuerst@uconn.edu</a:t>
            </a:r>
            <a:endParaRPr lang="en-US" sz="2400" dirty="0"/>
          </a:p>
          <a:p>
            <a:pPr marL="0" indent="0" algn="ctr">
              <a:buNone/>
            </a:pPr>
            <a:r>
              <a:rPr lang="en-US" sz="2400" dirty="0"/>
              <a:t>486-1463</a:t>
            </a:r>
          </a:p>
          <a:p>
            <a:pPr marL="0" indent="0" algn="ctr">
              <a:buNone/>
            </a:pPr>
            <a:endParaRPr lang="en-US" sz="1700" dirty="0"/>
          </a:p>
          <a:p>
            <a:pPr marL="0" indent="0" algn="ctr">
              <a:buNone/>
            </a:pPr>
            <a:r>
              <a:rPr lang="en-US" sz="2800" b="1" u="sng" dirty="0">
                <a:solidFill>
                  <a:schemeClr val="accent1"/>
                </a:solidFill>
              </a:rPr>
              <a:t>Fall 2022 Class</a:t>
            </a:r>
            <a:br>
              <a:rPr lang="en-US" sz="2800" b="1" u="sng" dirty="0">
                <a:solidFill>
                  <a:schemeClr val="accent1"/>
                </a:solidFill>
              </a:rPr>
            </a:br>
            <a:r>
              <a:rPr lang="en-US" sz="1800" dirty="0">
                <a:solidFill>
                  <a:schemeClr val="bg1">
                    <a:lumMod val="50000"/>
                  </a:schemeClr>
                </a:solidFill>
                <a:hlinkClick r:id="rId5">
                  <a:extLst>
                    <a:ext uri="{A12FA001-AC4F-418D-AE19-62706E023703}">
                      <ahyp:hlinkClr xmlns:ahyp="http://schemas.microsoft.com/office/drawing/2018/hyperlinkcolor" val="tx"/>
                    </a:ext>
                  </a:extLst>
                </a:hlinkClick>
              </a:rPr>
              <a:t>https://admissions.uconn.edu/</a:t>
            </a:r>
            <a:r>
              <a:rPr lang="en-US" sz="1800" dirty="0">
                <a:solidFill>
                  <a:schemeClr val="bg1">
                    <a:lumMod val="50000"/>
                  </a:schemeClr>
                </a:solidFill>
              </a:rPr>
              <a:t>  </a:t>
            </a:r>
            <a:br>
              <a:rPr lang="en-US" sz="2800" b="1" u="sng" dirty="0">
                <a:solidFill>
                  <a:schemeClr val="accent1"/>
                </a:solidFill>
              </a:rPr>
            </a:br>
            <a:endParaRPr lang="en-US" b="1" dirty="0"/>
          </a:p>
          <a:p>
            <a:pPr marL="0" indent="0" algn="ctr">
              <a:buNone/>
            </a:pPr>
            <a:endParaRPr lang="en-US" b="1" dirty="0"/>
          </a:p>
        </p:txBody>
      </p:sp>
      <p:pic>
        <p:nvPicPr>
          <p:cNvPr id="7" name="Picture 6" descr="Graphical user interface, text&#10;&#10;Description automatically generated">
            <a:extLst>
              <a:ext uri="{FF2B5EF4-FFF2-40B4-BE49-F238E27FC236}">
                <a16:creationId xmlns:a16="http://schemas.microsoft.com/office/drawing/2014/main" id="{583930B5-F2F3-467F-960F-6DC10AF5CA78}"/>
              </a:ext>
            </a:extLst>
          </p:cNvPr>
          <p:cNvPicPr/>
          <p:nvPr/>
        </p:nvPicPr>
        <p:blipFill rotWithShape="1">
          <a:blip r:embed="rId3">
            <a:extLst>
              <a:ext uri="{28A0092B-C50C-407E-A947-70E740481C1C}">
                <a14:useLocalDpi xmlns:a14="http://schemas.microsoft.com/office/drawing/2010/main" val="0"/>
              </a:ext>
            </a:extLst>
          </a:blip>
          <a:srcRect l="49979" r="3720" b="60013"/>
          <a:stretch/>
        </p:blipFill>
        <p:spPr bwMode="auto">
          <a:xfrm>
            <a:off x="3097030" y="4480560"/>
            <a:ext cx="2998970" cy="2377440"/>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28F38802-F61D-4A2D-B7DD-5B1727A7E1AC}" type="slidenum">
              <a:rPr lang="en-US" smtClean="0"/>
              <a:t>7</a:t>
            </a:fld>
            <a:endParaRPr lang="en-US" dirty="0"/>
          </a:p>
        </p:txBody>
      </p:sp>
    </p:spTree>
    <p:extLst>
      <p:ext uri="{BB962C8B-B14F-4D97-AF65-F5344CB8AC3E}">
        <p14:creationId xmlns:p14="http://schemas.microsoft.com/office/powerpoint/2010/main" val="29120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Tables</a:t>
            </a:r>
          </a:p>
        </p:txBody>
      </p:sp>
      <p:sp>
        <p:nvSpPr>
          <p:cNvPr id="3" name="Content Placeholder 2"/>
          <p:cNvSpPr>
            <a:spLocks noGrp="1"/>
          </p:cNvSpPr>
          <p:nvPr>
            <p:ph idx="1"/>
          </p:nvPr>
        </p:nvSpPr>
        <p:spPr/>
        <p:txBody>
          <a:bodyPr/>
          <a:lstStyle/>
          <a:p>
            <a:r>
              <a:rPr lang="en-US" dirty="0"/>
              <a:t>First Year Application Trends</a:t>
            </a:r>
          </a:p>
          <a:p>
            <a:r>
              <a:rPr lang="en-US" dirty="0"/>
              <a:t>Storrs First Year Enrollment Detail</a:t>
            </a:r>
          </a:p>
          <a:p>
            <a:r>
              <a:rPr lang="en-US" dirty="0"/>
              <a:t>Storrs First Year by Ethnicity/Race</a:t>
            </a:r>
          </a:p>
          <a:p>
            <a:r>
              <a:rPr lang="en-US" dirty="0"/>
              <a:t>Storrs First Year by Schools &amp; Colleges</a:t>
            </a:r>
          </a:p>
          <a:p>
            <a:r>
              <a:rPr lang="en-US" dirty="0"/>
              <a:t>Regional First Year Overall</a:t>
            </a:r>
          </a:p>
          <a:p>
            <a:r>
              <a:rPr lang="en-US" dirty="0"/>
              <a:t>Regional First Year by Campus</a:t>
            </a:r>
          </a:p>
          <a:p>
            <a:r>
              <a:rPr lang="en-US" dirty="0"/>
              <a:t>Regional First Year by Ethnicity/Race</a:t>
            </a:r>
          </a:p>
          <a:p>
            <a:r>
              <a:rPr lang="en-US" dirty="0"/>
              <a:t>Storrs Spring Admission Cohort</a:t>
            </a:r>
          </a:p>
          <a:p>
            <a:r>
              <a:rPr lang="en-US" dirty="0"/>
              <a:t>New Transfers Enrollment</a:t>
            </a:r>
          </a:p>
          <a:p>
            <a:r>
              <a:rPr lang="en-US" dirty="0"/>
              <a:t>Definitions</a:t>
            </a:r>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28F38802-F61D-4A2D-B7DD-5B1727A7E1AC}" type="slidenum">
              <a:rPr lang="en-US" smtClean="0"/>
              <a:t>8</a:t>
            </a:fld>
            <a:endParaRPr lang="en-US"/>
          </a:p>
        </p:txBody>
      </p:sp>
    </p:spTree>
    <p:extLst>
      <p:ext uri="{BB962C8B-B14F-4D97-AF65-F5344CB8AC3E}">
        <p14:creationId xmlns:p14="http://schemas.microsoft.com/office/powerpoint/2010/main" val="153141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Year Application Trends</a:t>
            </a:r>
          </a:p>
        </p:txBody>
      </p:sp>
      <p:graphicFrame>
        <p:nvGraphicFramePr>
          <p:cNvPr id="4" name="Table 3"/>
          <p:cNvGraphicFramePr>
            <a:graphicFrameLocks noGrp="1"/>
          </p:cNvGraphicFramePr>
          <p:nvPr>
            <p:extLst>
              <p:ext uri="{D42A27DB-BD31-4B8C-83A1-F6EECF244321}">
                <p14:modId xmlns:p14="http://schemas.microsoft.com/office/powerpoint/2010/main" val="1442775519"/>
              </p:ext>
            </p:extLst>
          </p:nvPr>
        </p:nvGraphicFramePr>
        <p:xfrm>
          <a:off x="1799122" y="1545310"/>
          <a:ext cx="8593755" cy="3767380"/>
        </p:xfrm>
        <a:graphic>
          <a:graphicData uri="http://schemas.openxmlformats.org/drawingml/2006/table">
            <a:tbl>
              <a:tblPr firstRow="1" bandRow="1">
                <a:tableStyleId>{5C22544A-7EE6-4342-B048-85BDC9FD1C3A}</a:tableStyleId>
              </a:tblPr>
              <a:tblGrid>
                <a:gridCol w="1667273">
                  <a:extLst>
                    <a:ext uri="{9D8B030D-6E8A-4147-A177-3AD203B41FA5}">
                      <a16:colId xmlns:a16="http://schemas.microsoft.com/office/drawing/2014/main" val="20000"/>
                    </a:ext>
                  </a:extLst>
                </a:gridCol>
                <a:gridCol w="1336329">
                  <a:extLst>
                    <a:ext uri="{9D8B030D-6E8A-4147-A177-3AD203B41FA5}">
                      <a16:colId xmlns:a16="http://schemas.microsoft.com/office/drawing/2014/main" val="20003"/>
                    </a:ext>
                  </a:extLst>
                </a:gridCol>
                <a:gridCol w="1422985">
                  <a:extLst>
                    <a:ext uri="{9D8B030D-6E8A-4147-A177-3AD203B41FA5}">
                      <a16:colId xmlns:a16="http://schemas.microsoft.com/office/drawing/2014/main" val="20004"/>
                    </a:ext>
                  </a:extLst>
                </a:gridCol>
                <a:gridCol w="1389056">
                  <a:extLst>
                    <a:ext uri="{9D8B030D-6E8A-4147-A177-3AD203B41FA5}">
                      <a16:colId xmlns:a16="http://schemas.microsoft.com/office/drawing/2014/main" val="2737042814"/>
                    </a:ext>
                  </a:extLst>
                </a:gridCol>
                <a:gridCol w="1389056">
                  <a:extLst>
                    <a:ext uri="{9D8B030D-6E8A-4147-A177-3AD203B41FA5}">
                      <a16:colId xmlns:a16="http://schemas.microsoft.com/office/drawing/2014/main" val="638515279"/>
                    </a:ext>
                  </a:extLst>
                </a:gridCol>
                <a:gridCol w="1389056">
                  <a:extLst>
                    <a:ext uri="{9D8B030D-6E8A-4147-A177-3AD203B41FA5}">
                      <a16:colId xmlns:a16="http://schemas.microsoft.com/office/drawing/2014/main" val="2490775250"/>
                    </a:ext>
                  </a:extLst>
                </a:gridCol>
              </a:tblGrid>
              <a:tr h="531382">
                <a:tc>
                  <a:txBody>
                    <a:bodyPr/>
                    <a:lstStyle/>
                    <a:p>
                      <a:endParaRPr lang="en-US" sz="2000" dirty="0"/>
                    </a:p>
                  </a:txBody>
                  <a:tcPr/>
                </a:tc>
                <a:tc>
                  <a:txBody>
                    <a:bodyPr/>
                    <a:lstStyle/>
                    <a:p>
                      <a:pPr algn="ctr"/>
                      <a:r>
                        <a:rPr lang="en-US" sz="2400" dirty="0"/>
                        <a:t>Fall 2017</a:t>
                      </a:r>
                    </a:p>
                  </a:txBody>
                  <a:tcPr/>
                </a:tc>
                <a:tc>
                  <a:txBody>
                    <a:bodyPr/>
                    <a:lstStyle/>
                    <a:p>
                      <a:pPr algn="ctr"/>
                      <a:r>
                        <a:rPr lang="en-US" sz="2400" dirty="0"/>
                        <a:t>Fall 2018</a:t>
                      </a:r>
                    </a:p>
                  </a:txBody>
                  <a:tcPr/>
                </a:tc>
                <a:tc>
                  <a:txBody>
                    <a:bodyPr/>
                    <a:lstStyle/>
                    <a:p>
                      <a:pPr algn="ctr"/>
                      <a:r>
                        <a:rPr lang="en-US" sz="2400" dirty="0"/>
                        <a:t>Fall 2019</a:t>
                      </a:r>
                    </a:p>
                  </a:txBody>
                  <a:tcPr/>
                </a:tc>
                <a:tc>
                  <a:txBody>
                    <a:bodyPr/>
                    <a:lstStyle/>
                    <a:p>
                      <a:pPr algn="ctr"/>
                      <a:r>
                        <a:rPr lang="en-US" sz="2400" dirty="0"/>
                        <a:t>Fall 2020</a:t>
                      </a:r>
                    </a:p>
                  </a:txBody>
                  <a:tcPr/>
                </a:tc>
                <a:tc>
                  <a:txBody>
                    <a:bodyPr/>
                    <a:lstStyle/>
                    <a:p>
                      <a:pPr algn="ctr"/>
                      <a:r>
                        <a:rPr lang="en-US" sz="2400" dirty="0"/>
                        <a:t>Fall 2021</a:t>
                      </a:r>
                    </a:p>
                  </a:txBody>
                  <a:tcPr/>
                </a:tc>
                <a:extLst>
                  <a:ext uri="{0D108BD9-81ED-4DB2-BD59-A6C34878D82A}">
                    <a16:rowId xmlns:a16="http://schemas.microsoft.com/office/drawing/2014/main" val="10000"/>
                  </a:ext>
                </a:extLst>
              </a:tr>
              <a:tr h="531382">
                <a:tc>
                  <a:txBody>
                    <a:bodyPr/>
                    <a:lstStyle/>
                    <a:p>
                      <a:r>
                        <a:rPr lang="en-US" sz="2000" dirty="0"/>
                        <a:t>Storrs</a:t>
                      </a:r>
                    </a:p>
                  </a:txBody>
                  <a:tcPr/>
                </a:tc>
                <a:tc>
                  <a:txBody>
                    <a:bodyPr/>
                    <a:lstStyle/>
                    <a:p>
                      <a:pPr algn="ctr"/>
                      <a:r>
                        <a:rPr lang="en-US" sz="2000" dirty="0"/>
                        <a:t>34,198</a:t>
                      </a:r>
                    </a:p>
                  </a:txBody>
                  <a:tcPr/>
                </a:tc>
                <a:tc>
                  <a:txBody>
                    <a:bodyPr/>
                    <a:lstStyle/>
                    <a:p>
                      <a:pPr algn="ctr"/>
                      <a:r>
                        <a:rPr lang="en-US" sz="2000" dirty="0"/>
                        <a:t>34,885</a:t>
                      </a:r>
                    </a:p>
                  </a:txBody>
                  <a:tcPr/>
                </a:tc>
                <a:tc>
                  <a:txBody>
                    <a:bodyPr/>
                    <a:lstStyle/>
                    <a:p>
                      <a:pPr algn="ctr"/>
                      <a:r>
                        <a:rPr lang="en-US" sz="2000" dirty="0"/>
                        <a:t>35,079</a:t>
                      </a:r>
                    </a:p>
                  </a:txBody>
                  <a:tcPr/>
                </a:tc>
                <a:tc>
                  <a:txBody>
                    <a:bodyPr/>
                    <a:lstStyle/>
                    <a:p>
                      <a:pPr algn="ctr"/>
                      <a:r>
                        <a:rPr lang="en-US" sz="2000" dirty="0"/>
                        <a:t>34,434</a:t>
                      </a:r>
                    </a:p>
                  </a:txBody>
                  <a:tcPr/>
                </a:tc>
                <a:tc>
                  <a:txBody>
                    <a:bodyPr/>
                    <a:lstStyle/>
                    <a:p>
                      <a:pPr algn="ctr"/>
                      <a:r>
                        <a:rPr lang="en-US" sz="2000" dirty="0"/>
                        <a:t>36,751</a:t>
                      </a:r>
                    </a:p>
                  </a:txBody>
                  <a:tcPr/>
                </a:tc>
                <a:extLst>
                  <a:ext uri="{0D108BD9-81ED-4DB2-BD59-A6C34878D82A}">
                    <a16:rowId xmlns:a16="http://schemas.microsoft.com/office/drawing/2014/main" val="10001"/>
                  </a:ext>
                </a:extLst>
              </a:tr>
              <a:tr h="531382">
                <a:tc>
                  <a:txBody>
                    <a:bodyPr/>
                    <a:lstStyle/>
                    <a:p>
                      <a:r>
                        <a:rPr lang="en-US" sz="2000" dirty="0"/>
                        <a:t>Avery</a:t>
                      </a:r>
                      <a:r>
                        <a:rPr lang="en-US" sz="2000" baseline="0" dirty="0"/>
                        <a:t> Point</a:t>
                      </a:r>
                      <a:endParaRPr lang="en-US" sz="2000" dirty="0"/>
                    </a:p>
                  </a:txBody>
                  <a:tcPr/>
                </a:tc>
                <a:tc>
                  <a:txBody>
                    <a:bodyPr/>
                    <a:lstStyle/>
                    <a:p>
                      <a:pPr algn="ctr"/>
                      <a:r>
                        <a:rPr lang="en-US" sz="2000" dirty="0"/>
                        <a:t>224</a:t>
                      </a:r>
                    </a:p>
                  </a:txBody>
                  <a:tcPr/>
                </a:tc>
                <a:tc>
                  <a:txBody>
                    <a:bodyPr/>
                    <a:lstStyle/>
                    <a:p>
                      <a:pPr algn="ctr"/>
                      <a:r>
                        <a:rPr lang="en-US" sz="2000" dirty="0"/>
                        <a:t>230</a:t>
                      </a:r>
                    </a:p>
                  </a:txBody>
                  <a:tcPr/>
                </a:tc>
                <a:tc>
                  <a:txBody>
                    <a:bodyPr/>
                    <a:lstStyle/>
                    <a:p>
                      <a:pPr algn="ctr"/>
                      <a:r>
                        <a:rPr lang="en-US" sz="2000" dirty="0"/>
                        <a:t>199</a:t>
                      </a:r>
                    </a:p>
                  </a:txBody>
                  <a:tcPr/>
                </a:tc>
                <a:tc>
                  <a:txBody>
                    <a:bodyPr/>
                    <a:lstStyle/>
                    <a:p>
                      <a:pPr algn="ctr"/>
                      <a:r>
                        <a:rPr lang="en-US" sz="2000" dirty="0"/>
                        <a:t>206</a:t>
                      </a:r>
                    </a:p>
                  </a:txBody>
                  <a:tcPr/>
                </a:tc>
                <a:tc>
                  <a:txBody>
                    <a:bodyPr/>
                    <a:lstStyle/>
                    <a:p>
                      <a:pPr algn="ctr"/>
                      <a:r>
                        <a:rPr lang="en-US" sz="2000" dirty="0"/>
                        <a:t>199</a:t>
                      </a:r>
                    </a:p>
                  </a:txBody>
                  <a:tcPr/>
                </a:tc>
                <a:extLst>
                  <a:ext uri="{0D108BD9-81ED-4DB2-BD59-A6C34878D82A}">
                    <a16:rowId xmlns:a16="http://schemas.microsoft.com/office/drawing/2014/main" val="10002"/>
                  </a:ext>
                </a:extLst>
              </a:tr>
              <a:tr h="531382">
                <a:tc>
                  <a:txBody>
                    <a:bodyPr/>
                    <a:lstStyle/>
                    <a:p>
                      <a:r>
                        <a:rPr lang="en-US" sz="2000" dirty="0"/>
                        <a:t>Hartford</a:t>
                      </a:r>
                    </a:p>
                  </a:txBody>
                  <a:tcPr/>
                </a:tc>
                <a:tc>
                  <a:txBody>
                    <a:bodyPr/>
                    <a:lstStyle/>
                    <a:p>
                      <a:pPr algn="ctr"/>
                      <a:r>
                        <a:rPr lang="en-US" sz="2000" dirty="0"/>
                        <a:t>322</a:t>
                      </a:r>
                    </a:p>
                  </a:txBody>
                  <a:tcPr/>
                </a:tc>
                <a:tc>
                  <a:txBody>
                    <a:bodyPr/>
                    <a:lstStyle/>
                    <a:p>
                      <a:pPr algn="ctr"/>
                      <a:r>
                        <a:rPr lang="en-US" sz="2000" dirty="0"/>
                        <a:t>358</a:t>
                      </a:r>
                    </a:p>
                  </a:txBody>
                  <a:tcPr/>
                </a:tc>
                <a:tc>
                  <a:txBody>
                    <a:bodyPr/>
                    <a:lstStyle/>
                    <a:p>
                      <a:pPr algn="ctr"/>
                      <a:r>
                        <a:rPr lang="en-US" sz="2000" dirty="0"/>
                        <a:t>362</a:t>
                      </a:r>
                    </a:p>
                  </a:txBody>
                  <a:tcPr/>
                </a:tc>
                <a:tc>
                  <a:txBody>
                    <a:bodyPr/>
                    <a:lstStyle/>
                    <a:p>
                      <a:pPr algn="ctr"/>
                      <a:r>
                        <a:rPr lang="en-US" sz="2000" dirty="0"/>
                        <a:t>360</a:t>
                      </a:r>
                    </a:p>
                  </a:txBody>
                  <a:tcPr/>
                </a:tc>
                <a:tc>
                  <a:txBody>
                    <a:bodyPr/>
                    <a:lstStyle/>
                    <a:p>
                      <a:pPr algn="ctr"/>
                      <a:r>
                        <a:rPr lang="en-US" sz="2000" dirty="0"/>
                        <a:t>357</a:t>
                      </a:r>
                    </a:p>
                  </a:txBody>
                  <a:tcPr/>
                </a:tc>
                <a:extLst>
                  <a:ext uri="{0D108BD9-81ED-4DB2-BD59-A6C34878D82A}">
                    <a16:rowId xmlns:a16="http://schemas.microsoft.com/office/drawing/2014/main" val="10003"/>
                  </a:ext>
                </a:extLst>
              </a:tr>
              <a:tr h="579088">
                <a:tc>
                  <a:txBody>
                    <a:bodyPr/>
                    <a:lstStyle/>
                    <a:p>
                      <a:r>
                        <a:rPr lang="en-US" sz="2000" dirty="0"/>
                        <a:t>Stamford</a:t>
                      </a:r>
                    </a:p>
                  </a:txBody>
                  <a:tcPr/>
                </a:tc>
                <a:tc>
                  <a:txBody>
                    <a:bodyPr/>
                    <a:lstStyle/>
                    <a:p>
                      <a:pPr algn="ctr"/>
                      <a:r>
                        <a:rPr lang="en-US" sz="2000" dirty="0"/>
                        <a:t>1,896</a:t>
                      </a:r>
                    </a:p>
                  </a:txBody>
                  <a:tcPr/>
                </a:tc>
                <a:tc>
                  <a:txBody>
                    <a:bodyPr/>
                    <a:lstStyle/>
                    <a:p>
                      <a:pPr algn="ctr"/>
                      <a:r>
                        <a:rPr lang="en-US" sz="2000" dirty="0"/>
                        <a:t>2,317</a:t>
                      </a:r>
                    </a:p>
                  </a:txBody>
                  <a:tcPr/>
                </a:tc>
                <a:tc>
                  <a:txBody>
                    <a:bodyPr/>
                    <a:lstStyle/>
                    <a:p>
                      <a:pPr algn="ctr"/>
                      <a:r>
                        <a:rPr lang="en-US" sz="2000" dirty="0"/>
                        <a:t>1,139</a:t>
                      </a:r>
                    </a:p>
                  </a:txBody>
                  <a:tcPr/>
                </a:tc>
                <a:tc>
                  <a:txBody>
                    <a:bodyPr/>
                    <a:lstStyle/>
                    <a:p>
                      <a:pPr algn="ctr"/>
                      <a:r>
                        <a:rPr lang="en-US" sz="2000" dirty="0"/>
                        <a:t>1,293</a:t>
                      </a:r>
                    </a:p>
                  </a:txBody>
                  <a:tcPr/>
                </a:tc>
                <a:tc>
                  <a:txBody>
                    <a:bodyPr/>
                    <a:lstStyle/>
                    <a:p>
                      <a:pPr algn="ctr"/>
                      <a:r>
                        <a:rPr lang="en-US" sz="2000" dirty="0"/>
                        <a:t>1,374</a:t>
                      </a:r>
                    </a:p>
                  </a:txBody>
                  <a:tcPr/>
                </a:tc>
                <a:extLst>
                  <a:ext uri="{0D108BD9-81ED-4DB2-BD59-A6C34878D82A}">
                    <a16:rowId xmlns:a16="http://schemas.microsoft.com/office/drawing/2014/main" val="10004"/>
                  </a:ext>
                </a:extLst>
              </a:tr>
              <a:tr h="531382">
                <a:tc>
                  <a:txBody>
                    <a:bodyPr/>
                    <a:lstStyle/>
                    <a:p>
                      <a:r>
                        <a:rPr lang="en-US" sz="2000" dirty="0"/>
                        <a:t>Waterbury</a:t>
                      </a:r>
                    </a:p>
                  </a:txBody>
                  <a:tcPr/>
                </a:tc>
                <a:tc>
                  <a:txBody>
                    <a:bodyPr/>
                    <a:lstStyle/>
                    <a:p>
                      <a:pPr algn="ctr"/>
                      <a:r>
                        <a:rPr lang="en-US" sz="2000" dirty="0"/>
                        <a:t>256</a:t>
                      </a:r>
                    </a:p>
                  </a:txBody>
                  <a:tcPr/>
                </a:tc>
                <a:tc>
                  <a:txBody>
                    <a:bodyPr/>
                    <a:lstStyle/>
                    <a:p>
                      <a:pPr algn="ctr"/>
                      <a:r>
                        <a:rPr lang="en-US" sz="2000" dirty="0"/>
                        <a:t>239</a:t>
                      </a:r>
                    </a:p>
                  </a:txBody>
                  <a:tcPr/>
                </a:tc>
                <a:tc>
                  <a:txBody>
                    <a:bodyPr/>
                    <a:lstStyle/>
                    <a:p>
                      <a:pPr algn="ctr"/>
                      <a:r>
                        <a:rPr lang="en-US" sz="2000" dirty="0"/>
                        <a:t>245</a:t>
                      </a:r>
                    </a:p>
                  </a:txBody>
                  <a:tcPr/>
                </a:tc>
                <a:tc>
                  <a:txBody>
                    <a:bodyPr/>
                    <a:lstStyle/>
                    <a:p>
                      <a:pPr algn="ctr"/>
                      <a:r>
                        <a:rPr lang="en-US" sz="2000" dirty="0"/>
                        <a:t>256</a:t>
                      </a:r>
                    </a:p>
                  </a:txBody>
                  <a:tcPr/>
                </a:tc>
                <a:tc>
                  <a:txBody>
                    <a:bodyPr/>
                    <a:lstStyle/>
                    <a:p>
                      <a:pPr algn="ctr"/>
                      <a:r>
                        <a:rPr lang="en-US" sz="2000" dirty="0"/>
                        <a:t>246</a:t>
                      </a:r>
                    </a:p>
                  </a:txBody>
                  <a:tcPr/>
                </a:tc>
                <a:extLst>
                  <a:ext uri="{0D108BD9-81ED-4DB2-BD59-A6C34878D82A}">
                    <a16:rowId xmlns:a16="http://schemas.microsoft.com/office/drawing/2014/main" val="10005"/>
                  </a:ext>
                </a:extLst>
              </a:tr>
              <a:tr h="531382">
                <a:tc>
                  <a:txBody>
                    <a:bodyPr/>
                    <a:lstStyle/>
                    <a:p>
                      <a:r>
                        <a:rPr lang="en-US" sz="2000" b="1" dirty="0"/>
                        <a:t>All</a:t>
                      </a:r>
                      <a:r>
                        <a:rPr lang="en-US" sz="2000" b="1" baseline="0" dirty="0"/>
                        <a:t> Campuses</a:t>
                      </a:r>
                      <a:endParaRPr lang="en-US" sz="2000" b="1" dirty="0"/>
                    </a:p>
                  </a:txBody>
                  <a:tcPr/>
                </a:tc>
                <a:tc>
                  <a:txBody>
                    <a:bodyPr/>
                    <a:lstStyle/>
                    <a:p>
                      <a:pPr algn="ctr"/>
                      <a:r>
                        <a:rPr lang="en-US" sz="2000" b="1" dirty="0"/>
                        <a:t>36,896</a:t>
                      </a:r>
                    </a:p>
                  </a:txBody>
                  <a:tcPr/>
                </a:tc>
                <a:tc>
                  <a:txBody>
                    <a:bodyPr/>
                    <a:lstStyle/>
                    <a:p>
                      <a:pPr algn="ctr"/>
                      <a:r>
                        <a:rPr lang="en-US" sz="2000" b="1" dirty="0"/>
                        <a:t>38,029</a:t>
                      </a:r>
                    </a:p>
                  </a:txBody>
                  <a:tcPr/>
                </a:tc>
                <a:tc>
                  <a:txBody>
                    <a:bodyPr/>
                    <a:lstStyle/>
                    <a:p>
                      <a:pPr algn="ctr"/>
                      <a:r>
                        <a:rPr lang="en-US" sz="2000" b="1" dirty="0"/>
                        <a:t>37,041</a:t>
                      </a:r>
                    </a:p>
                  </a:txBody>
                  <a:tcPr/>
                </a:tc>
                <a:tc>
                  <a:txBody>
                    <a:bodyPr/>
                    <a:lstStyle/>
                    <a:p>
                      <a:pPr algn="ctr"/>
                      <a:r>
                        <a:rPr lang="en-US" sz="2000" b="1" dirty="0"/>
                        <a:t>36,549</a:t>
                      </a:r>
                    </a:p>
                  </a:txBody>
                  <a:tcPr/>
                </a:tc>
                <a:tc>
                  <a:txBody>
                    <a:bodyPr/>
                    <a:lstStyle/>
                    <a:p>
                      <a:pPr algn="ctr"/>
                      <a:r>
                        <a:rPr lang="en-US" sz="2000" b="1" dirty="0"/>
                        <a:t>38,927</a:t>
                      </a:r>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a:xfrm>
            <a:off x="838200" y="6356350"/>
            <a:ext cx="2743200" cy="365125"/>
          </a:xfrm>
        </p:spPr>
        <p:txBody>
          <a:bodyPr/>
          <a:lstStyle/>
          <a:p>
            <a:r>
              <a:rPr lang="en-US" dirty="0"/>
              <a:t>Preliminary Data</a:t>
            </a:r>
          </a:p>
          <a:p>
            <a:endParaRPr lang="en-US" dirty="0"/>
          </a:p>
        </p:txBody>
      </p:sp>
    </p:spTree>
    <p:extLst>
      <p:ext uri="{BB962C8B-B14F-4D97-AF65-F5344CB8AC3E}">
        <p14:creationId xmlns:p14="http://schemas.microsoft.com/office/powerpoint/2010/main" val="3258625449"/>
      </p:ext>
    </p:extLst>
  </p:cSld>
  <p:clrMapOvr>
    <a:masterClrMapping/>
  </p:clrMapOvr>
</p:sld>
</file>

<file path=ppt/theme/theme1.xml><?xml version="1.0" encoding="utf-8"?>
<a:theme xmlns:a="http://schemas.openxmlformats.org/drawingml/2006/main" name="white-oakleaf-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white-oakleaf-wideformat-temp</Template>
  <TotalTime>134542</TotalTime>
  <Words>1383</Words>
  <Application>Microsoft Office PowerPoint</Application>
  <PresentationFormat>Widescreen</PresentationFormat>
  <Paragraphs>571</Paragraphs>
  <Slides>18</Slides>
  <Notes>15</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white-oakleaf-template</vt:lpstr>
      <vt:lpstr>1_Custom Design</vt:lpstr>
      <vt:lpstr>Custom Design</vt:lpstr>
      <vt:lpstr>Document</vt:lpstr>
      <vt:lpstr>            Preliminary New Student Enrollment Update  Fall 2021</vt:lpstr>
      <vt:lpstr>Fall 2021 Highlights Storrs First Year: 3,695</vt:lpstr>
      <vt:lpstr>Fall 2021 Highlights Regional First Year: 1,800</vt:lpstr>
      <vt:lpstr>Fall 2021 Highlights Transfer Students: 869</vt:lpstr>
      <vt:lpstr>New Student Financial Aid Highlights</vt:lpstr>
      <vt:lpstr>Fall 2021 Enrollment Summary</vt:lpstr>
      <vt:lpstr>Questions?</vt:lpstr>
      <vt:lpstr>Supplemental Tables</vt:lpstr>
      <vt:lpstr>First Year Application Trends</vt:lpstr>
      <vt:lpstr>Storrs First Year Enrollment Detail</vt:lpstr>
      <vt:lpstr>Storrs First Year by Ethnicity/Race*</vt:lpstr>
      <vt:lpstr>Storrs First Year Schools &amp; Colleges</vt:lpstr>
      <vt:lpstr>Regional First Year Overall</vt:lpstr>
      <vt:lpstr>Regional First Year by Campus  (Excludes Storrs Spring Admits)</vt:lpstr>
      <vt:lpstr>Regional First Year by Ethnicity/Race*</vt:lpstr>
      <vt:lpstr>Storrs Spring Admission Cohort</vt:lpstr>
      <vt:lpstr>New Transfers Enrollment</vt:lpstr>
      <vt:lpstr>Definitions</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Student Enrollment Update</dc:title>
  <dc:creator>Fuerst, Nathan</dc:creator>
  <cp:lastModifiedBy>Cheryl Galli</cp:lastModifiedBy>
  <cp:revision>215</cp:revision>
  <cp:lastPrinted>2021-09-08T18:50:18Z</cp:lastPrinted>
  <dcterms:created xsi:type="dcterms:W3CDTF">2015-09-03T13:38:57Z</dcterms:created>
  <dcterms:modified xsi:type="dcterms:W3CDTF">2021-09-13T17:43:52Z</dcterms:modified>
</cp:coreProperties>
</file>