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94" r:id="rId5"/>
    <p:sldId id="278" r:id="rId6"/>
    <p:sldId id="298" r:id="rId7"/>
    <p:sldId id="292" r:id="rId8"/>
    <p:sldId id="299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1" r:id="rId18"/>
    <p:sldId id="309" r:id="rId19"/>
    <p:sldId id="310" r:id="rId20"/>
    <p:sldId id="312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27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F7F24-4C91-4C07-A933-3ACB804BA3C4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B3B48-AFD5-47D4-85F9-C061E12A53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7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711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7377-2AE9-8840-A159-579853B72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3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7377-2AE9-8840-A159-579853B72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6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7377-2AE9-8840-A159-579853B72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3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7377-2AE9-8840-A159-579853B72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8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Programs; Online MBA,</a:t>
            </a:r>
            <a:r>
              <a:rPr lang="en-US" baseline="0" dirty="0"/>
              <a:t> Nurse Leader, Nurse Educator, Personalized Nutrition, Graduate Certificates in Dementia Care, Remote Sensing and Geospatial Data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7377-2AE9-8840-A159-579853B72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2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7377-2AE9-8840-A159-579853B72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7377-2AE9-8840-A159-579853B72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028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37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6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318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9038"/>
            <a:ext cx="5384800" cy="4525433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59038"/>
            <a:ext cx="5384800" cy="452543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2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4585"/>
            <a:ext cx="5386917" cy="64134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534585"/>
            <a:ext cx="5389033" cy="641349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5934"/>
            <a:ext cx="5389033" cy="3949700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5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8"/>
            <a:ext cx="73152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6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3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8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8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766" y="0"/>
            <a:ext cx="12237767" cy="160020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9038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5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0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p.cetl.uconn.edu/resources/documenting-your-teaching/student-evaluation-of-teaching-plus/" TargetMode="External"/><Relationship Id="rId2" Type="http://schemas.openxmlformats.org/officeDocument/2006/relationships/hyperlink" Target="https://oire.uconn.edu/s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p.cetl.uconn.edu/mid-semester-formative-feedbac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 amt="50000"/>
          </a:blip>
          <a:srcRect t="1310" b="14420"/>
          <a:stretch/>
        </p:blipFill>
        <p:spPr>
          <a:xfrm>
            <a:off x="21" y="2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9005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buClr>
                <a:srgbClr val="FFFFFF"/>
              </a:buClr>
            </a:pPr>
            <a:br>
              <a:rPr lang="en" sz="5333" dirty="0"/>
            </a:br>
            <a:br>
              <a:rPr lang="en" sz="5333" dirty="0"/>
            </a:br>
            <a:r>
              <a:rPr lang="en" sz="5333" dirty="0"/>
              <a:t>Supporting faculty and student success </a:t>
            </a:r>
            <a:br>
              <a:rPr lang="en" sz="5333" dirty="0"/>
            </a:br>
            <a:r>
              <a:rPr lang="en" sz="5333" dirty="0"/>
              <a:t> </a:t>
            </a:r>
            <a:endParaRPr sz="5333"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304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ts val="1400"/>
            </a:pPr>
            <a:endParaRPr sz="1467" dirty="0"/>
          </a:p>
          <a:p>
            <a:pPr marL="0" indent="0">
              <a:spcBef>
                <a:spcPts val="0"/>
              </a:spcBef>
              <a:buSzPts val="1400"/>
            </a:pPr>
            <a:endParaRPr lang="en" sz="1867" dirty="0"/>
          </a:p>
          <a:p>
            <a:pPr marL="0" indent="0">
              <a:spcBef>
                <a:spcPts val="0"/>
              </a:spcBef>
              <a:buSzPts val="1400"/>
            </a:pPr>
            <a:r>
              <a:rPr lang="en" sz="1867" dirty="0"/>
              <a:t>Peter Diplock, Associate Vice Provost </a:t>
            </a:r>
          </a:p>
          <a:p>
            <a:pPr marL="0" indent="0">
              <a:spcBef>
                <a:spcPts val="0"/>
              </a:spcBef>
              <a:buSzPts val="1400"/>
            </a:pPr>
            <a:r>
              <a:rPr lang="en" sz="1867" dirty="0"/>
              <a:t>Center for Excellence in Teaching and Learning (CETL)</a:t>
            </a:r>
            <a:endParaRPr sz="1867" dirty="0"/>
          </a:p>
          <a:p>
            <a:pPr marL="0" indent="0" algn="l">
              <a:spcBef>
                <a:spcPts val="0"/>
              </a:spcBef>
              <a:buSzPts val="1400"/>
            </a:pPr>
            <a:r>
              <a:rPr lang="en" sz="1867" u="sng" dirty="0"/>
              <a:t> </a:t>
            </a:r>
            <a:endParaRPr sz="1867" u="sng" dirty="0"/>
          </a:p>
          <a:p>
            <a:pPr marL="0" indent="0">
              <a:buClr>
                <a:srgbClr val="FFFFFF"/>
              </a:buClr>
              <a:buSzPts val="1400"/>
            </a:pPr>
            <a:r>
              <a:rPr lang="en" sz="1867" dirty="0">
                <a:solidFill>
                  <a:srgbClr val="FFFFFF"/>
                </a:solidFill>
              </a:rPr>
              <a:t>University of Connecticut Senate Presentation 10-02-21</a:t>
            </a:r>
          </a:p>
          <a:p>
            <a:pPr marL="0" indent="0">
              <a:buClr>
                <a:srgbClr val="FFFFFF"/>
              </a:buClr>
              <a:buSzPts val="1400"/>
            </a:pPr>
            <a:endParaRPr sz="1467" dirty="0"/>
          </a:p>
          <a:p>
            <a:pPr marL="0" indent="0">
              <a:buSzPts val="500"/>
            </a:pPr>
            <a:endParaRPr sz="667" dirty="0">
              <a:solidFill>
                <a:srgbClr val="FFFFFF"/>
              </a:solidFill>
            </a:endParaRPr>
          </a:p>
          <a:p>
            <a:pPr marL="0" indent="0">
              <a:buSzPts val="500"/>
            </a:pPr>
            <a:endParaRPr sz="667" dirty="0">
              <a:solidFill>
                <a:srgbClr val="FFFFFF"/>
              </a:solidFill>
            </a:endParaRPr>
          </a:p>
        </p:txBody>
      </p:sp>
      <p:cxnSp>
        <p:nvCxnSpPr>
          <p:cNvPr id="106" name="Google Shape;106;p1"/>
          <p:cNvCxnSpPr/>
          <p:nvPr/>
        </p:nvCxnSpPr>
        <p:spPr>
          <a:xfrm>
            <a:off x="2463000" y="6019733"/>
            <a:ext cx="7152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0686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59038"/>
            <a:ext cx="5384800" cy="505527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4081 students (99% completion rate)</a:t>
            </a:r>
          </a:p>
          <a:p>
            <a:r>
              <a:rPr lang="en-US" sz="3200" dirty="0"/>
              <a:t>1093 faculty and staff (45% completion rate)</a:t>
            </a:r>
          </a:p>
          <a:p>
            <a:endParaRPr lang="en-US" sz="3200" dirty="0"/>
          </a:p>
          <a:p>
            <a:r>
              <a:rPr lang="en-US" sz="3200" dirty="0"/>
              <a:t>636 students (98% completion rate)</a:t>
            </a: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180" y="-1"/>
            <a:ext cx="12255180" cy="287583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659038"/>
            <a:ext cx="5384800" cy="496383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Spring 2020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Summer 2020	</a:t>
            </a:r>
          </a:p>
        </p:txBody>
      </p:sp>
    </p:spTree>
    <p:extLst>
      <p:ext uri="{BB962C8B-B14F-4D97-AF65-F5344CB8AC3E}">
        <p14:creationId xmlns:p14="http://schemas.microsoft.com/office/powerpoint/2010/main" val="324334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U.S. Anti-Black Racism Pop Up Course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00" dirty="0"/>
              <a:t>1405 students (97% completion)</a:t>
            </a:r>
          </a:p>
          <a:p>
            <a:r>
              <a:rPr lang="en-US" sz="2600" dirty="0"/>
              <a:t>511 faculty/staff (21% completion)</a:t>
            </a:r>
          </a:p>
          <a:p>
            <a:r>
              <a:rPr lang="en-US" sz="2600" dirty="0"/>
              <a:t>1092 students (98% completion)</a:t>
            </a:r>
          </a:p>
          <a:p>
            <a:r>
              <a:rPr lang="en-US" sz="2600" dirty="0"/>
              <a:t>145 faculty/staff (31% completion)</a:t>
            </a:r>
          </a:p>
          <a:p>
            <a:r>
              <a:rPr lang="en-US" sz="2600" dirty="0"/>
              <a:t>827 students enrolled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9" y="4590804"/>
            <a:ext cx="11525202" cy="22206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Fall 2020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Spring 2021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Fall 2021</a:t>
            </a:r>
          </a:p>
        </p:txBody>
      </p:sp>
    </p:spTree>
    <p:extLst>
      <p:ext uri="{BB962C8B-B14F-4D97-AF65-F5344CB8AC3E}">
        <p14:creationId xmlns:p14="http://schemas.microsoft.com/office/powerpoint/2010/main" val="93197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Climate Crisis: Take Action Pop Up Course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1253 students (92% completion)</a:t>
            </a:r>
          </a:p>
          <a:p>
            <a:r>
              <a:rPr lang="en-US" dirty="0"/>
              <a:t>72 faculty and staff (24% completion)</a:t>
            </a:r>
          </a:p>
          <a:p>
            <a:r>
              <a:rPr lang="en-US" dirty="0"/>
              <a:t>1123 students enrolled fall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Spring 2021</a:t>
            </a:r>
          </a:p>
          <a:p>
            <a:pPr marL="0" indent="0">
              <a:buNone/>
            </a:pPr>
            <a:r>
              <a:rPr lang="en-US" sz="3600" dirty="0"/>
              <a:t>Fall 2021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047515"/>
            <a:ext cx="11582400" cy="27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Pop Up Courses Spring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Anti-Asian Racism (first seven weeks)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Anti-Semitism (second seven weeks)</a:t>
            </a:r>
          </a:p>
        </p:txBody>
      </p:sp>
    </p:spTree>
    <p:extLst>
      <p:ext uri="{BB962C8B-B14F-4D97-AF65-F5344CB8AC3E}">
        <p14:creationId xmlns:p14="http://schemas.microsoft.com/office/powerpoint/2010/main" val="208384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Summer &amp; Winter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Winter 2021 down 18% from Winter 2020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Summer 2021 down 18% from Summer 2020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898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University Writing Center </a:t>
            </a:r>
            <a:br>
              <a:rPr lang="en-US" dirty="0"/>
            </a:br>
            <a:r>
              <a:rPr lang="en-US" dirty="0"/>
              <a:t>Racism in the Margins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33" y="1606731"/>
            <a:ext cx="9428871" cy="52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Q Center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73" y="1633683"/>
            <a:ext cx="11665156" cy="52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Advising: NEXUS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58938"/>
            <a:ext cx="8282354" cy="50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39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 amt="50000"/>
          </a:blip>
          <a:srcRect t="1310" b="14420"/>
          <a:stretch/>
        </p:blipFill>
        <p:spPr>
          <a:xfrm>
            <a:off x="20" y="0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1524000" y="1369049"/>
            <a:ext cx="9144000" cy="18713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" sz="5333" dirty="0"/>
              <a:t>Questions? </a:t>
            </a:r>
            <a:endParaRPr sz="5333"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304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ts val="1400"/>
            </a:pPr>
            <a:endParaRPr sz="1467" dirty="0"/>
          </a:p>
          <a:p>
            <a:pPr marL="0" indent="0">
              <a:spcBef>
                <a:spcPts val="0"/>
              </a:spcBef>
              <a:buSzPts val="1400"/>
            </a:pPr>
            <a:endParaRPr lang="en" sz="1867" dirty="0"/>
          </a:p>
          <a:p>
            <a:pPr marL="0" indent="0">
              <a:spcBef>
                <a:spcPts val="0"/>
              </a:spcBef>
              <a:buSzPts val="1400"/>
            </a:pPr>
            <a:r>
              <a:rPr lang="en" sz="1867" dirty="0"/>
              <a:t>Peter Diplock, Associate Vice Provost </a:t>
            </a:r>
          </a:p>
          <a:p>
            <a:pPr marL="0" indent="0">
              <a:spcBef>
                <a:spcPts val="0"/>
              </a:spcBef>
              <a:buSzPts val="1400"/>
            </a:pPr>
            <a:r>
              <a:rPr lang="en" sz="1867" dirty="0"/>
              <a:t>Center for Excellence in Teaching and Learning (CETL)</a:t>
            </a:r>
            <a:endParaRPr sz="1867" dirty="0"/>
          </a:p>
          <a:p>
            <a:pPr marL="0" indent="0" algn="l">
              <a:spcBef>
                <a:spcPts val="0"/>
              </a:spcBef>
              <a:buSzPts val="1400"/>
            </a:pPr>
            <a:r>
              <a:rPr lang="en" sz="1867" u="sng" dirty="0"/>
              <a:t> </a:t>
            </a:r>
            <a:endParaRPr sz="1867" u="sng" dirty="0"/>
          </a:p>
          <a:p>
            <a:pPr marL="0" indent="0">
              <a:buClr>
                <a:srgbClr val="FFFFFF"/>
              </a:buClr>
              <a:buSzPts val="1400"/>
            </a:pPr>
            <a:endParaRPr sz="1467" dirty="0"/>
          </a:p>
          <a:p>
            <a:pPr marL="0" lvl="0" indent="0">
              <a:buClr>
                <a:srgbClr val="FFFFFF"/>
              </a:buClr>
              <a:buSzPts val="1400"/>
            </a:pPr>
            <a:r>
              <a:rPr lang="en-US" sz="1867" dirty="0">
                <a:solidFill>
                  <a:srgbClr val="FFFFFF"/>
                </a:solidFill>
              </a:rPr>
              <a:t>University of Connecticut Senate Presentation 10-02-21</a:t>
            </a:r>
          </a:p>
          <a:p>
            <a:pPr marL="0" lvl="0" indent="0">
              <a:buClr>
                <a:srgbClr val="FFFFFF"/>
              </a:buClr>
              <a:buSzPts val="1400"/>
            </a:pPr>
            <a:endParaRPr lang="en-US" sz="1467" dirty="0">
              <a:solidFill>
                <a:prstClr val="black"/>
              </a:solidFill>
            </a:endParaRPr>
          </a:p>
          <a:p>
            <a:pPr marL="0" indent="0">
              <a:buSzPts val="500"/>
            </a:pPr>
            <a:endParaRPr sz="667" dirty="0">
              <a:solidFill>
                <a:srgbClr val="FFFFFF"/>
              </a:solidFill>
            </a:endParaRPr>
          </a:p>
          <a:p>
            <a:pPr marL="0" indent="0">
              <a:buSzPts val="500"/>
            </a:pPr>
            <a:endParaRPr sz="66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3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Resources to Support Faculty Success </a:t>
            </a:r>
            <a:br>
              <a:rPr lang="en-US" dirty="0"/>
            </a:br>
            <a:r>
              <a:rPr lang="en-US" dirty="0"/>
              <a:t>‘in the classroom’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1728592"/>
            <a:ext cx="10108504" cy="4847571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Confidential one-on-one Consultations </a:t>
            </a:r>
            <a:r>
              <a:rPr lang="en-US" sz="2400" dirty="0"/>
              <a:t>(SET’s, teaching portfolios, instructional and classroom management strategies, etc.)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Teaching Observations </a:t>
            </a:r>
            <a:r>
              <a:rPr lang="en-US" sz="2400" dirty="0"/>
              <a:t>(not for SET+)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Workshops, Teaching Talks, Faculty Learning Communities, Interactive Webinars, Reading Groups 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&gt;9,000 registrants (faculty, staff, TA’s) for CETL events last year (</a:t>
            </a:r>
            <a:r>
              <a:rPr lang="en-US" sz="2400" b="1" u="sng" dirty="0">
                <a:solidFill>
                  <a:schemeClr val="tx2"/>
                </a:solidFill>
              </a:rPr>
              <a:t>fins.uconn.edu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Technology for remote instruction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Equity minded and inclusive teaching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Evidence based practices that improve teaching and learning outcomes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Instructional design/course design support </a:t>
            </a:r>
            <a:r>
              <a:rPr lang="en-US" sz="2400" dirty="0"/>
              <a:t>for online and blended courses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53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Popular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1728592"/>
            <a:ext cx="10108504" cy="48475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HuskyCT basics </a:t>
            </a:r>
          </a:p>
          <a:p>
            <a:r>
              <a:rPr lang="en-US" sz="2400" dirty="0"/>
              <a:t>Organizing course material in HuskyCT</a:t>
            </a:r>
          </a:p>
          <a:p>
            <a:r>
              <a:rPr lang="en-US" sz="2400" dirty="0"/>
              <a:t>Kaltura: Creating and sharing videos in your class</a:t>
            </a:r>
          </a:p>
          <a:p>
            <a:r>
              <a:rPr lang="en-US" sz="2400" dirty="0"/>
              <a:t>Adapting to teaching with a mask on</a:t>
            </a:r>
          </a:p>
          <a:p>
            <a:r>
              <a:rPr lang="en-US" sz="2400" dirty="0"/>
              <a:t>Facilitating class discussions</a:t>
            </a:r>
          </a:p>
          <a:p>
            <a:r>
              <a:rPr lang="en-US" sz="2400" dirty="0"/>
              <a:t>Equity and Inclusive Teaching in Distance Learning: A Practical Overview</a:t>
            </a:r>
          </a:p>
          <a:p>
            <a:r>
              <a:rPr lang="en-US" sz="2400" dirty="0"/>
              <a:t>Principles of Universal Design to Support Learners with Disabilities</a:t>
            </a:r>
          </a:p>
          <a:p>
            <a:r>
              <a:rPr lang="en-US" sz="2400" dirty="0"/>
              <a:t>Bringing antiracist pedagogy to every classroom</a:t>
            </a:r>
          </a:p>
          <a:p>
            <a:r>
              <a:rPr lang="en-US" sz="2400" dirty="0"/>
              <a:t>Racism in the margins: Antiracist approaches to writing instruction</a:t>
            </a:r>
          </a:p>
          <a:p>
            <a:r>
              <a:rPr lang="en-US" sz="2400" dirty="0"/>
              <a:t>Writing an effective diversity statement</a:t>
            </a:r>
          </a:p>
          <a:p>
            <a:r>
              <a:rPr lang="en-US" sz="2400" dirty="0"/>
              <a:t>Writing an effective teaching philosophy statement</a:t>
            </a:r>
          </a:p>
          <a:p>
            <a:r>
              <a:rPr lang="en-US" sz="2400" dirty="0"/>
              <a:t>The teaching persona</a:t>
            </a:r>
          </a:p>
          <a:p>
            <a:r>
              <a:rPr lang="en-US" sz="2400" dirty="0"/>
              <a:t>First impressions-first day of class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52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67" dirty="0"/>
              <a:t>Evaluation of Teaching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713701"/>
            <a:ext cx="10972800" cy="4834169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altLang="en-US" sz="2533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Student Evaluations of Teaching </a:t>
            </a:r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(SET’s)</a:t>
            </a:r>
          </a:p>
          <a:p>
            <a:pPr lvl="2"/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work with individual faculty to extract meaningful insights from SET’s</a:t>
            </a:r>
          </a:p>
          <a:p>
            <a:pPr lvl="2"/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also provide a ‘CETL SET reader program’ that provides faculty with an opportunity to get ‘themed’ insights</a:t>
            </a:r>
          </a:p>
          <a:p>
            <a:pPr lvl="2"/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work with individual faculty to improve quality and quantity of student response </a:t>
            </a:r>
          </a:p>
          <a:p>
            <a:pPr marL="914400" lvl="2" indent="0">
              <a:buNone/>
            </a:pP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SET +</a:t>
            </a:r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(recognition that SET’s should not be used as the sole criterion of teaching effectiveness)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Engagement with academic departments to develop strategies and measures  </a:t>
            </a:r>
          </a:p>
          <a:p>
            <a:pPr lvl="2"/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One size does not fit all (department culture and context matters)</a:t>
            </a:r>
          </a:p>
          <a:p>
            <a:pPr lvl="2"/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Typically involves collaboration between CETL staff and department committee charged with SET+ </a:t>
            </a:r>
          </a:p>
          <a:p>
            <a:pPr lvl="2"/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Examples include peer-based observation, learning materials review, teaching portfolios, </a:t>
            </a:r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formative assessment of teaching combined with reflection and action plan</a:t>
            </a:r>
            <a:endParaRPr lang="en-US" altLang="en-US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CETL staff do not do classroom observations for SET+ purposes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533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6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eCampus: Support for Course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1728592"/>
            <a:ext cx="10108504" cy="484757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Multiple levels of support across all modalities including $7,500 course development stipend for select online courses (high demand/high enrollment summer-winter, graduate programs)</a:t>
            </a: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Team of experienced, creative, and supportive Instructional Designers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r>
              <a:rPr lang="en-US" sz="2400" dirty="0"/>
              <a:t>Team of experienced, creative, and supportive Educational Technologists and Media Producers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961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275167"/>
            <a:ext cx="11476892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1728592"/>
            <a:ext cx="10108504" cy="484757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546" y="1"/>
            <a:ext cx="122535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eCampus: Support for Course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1728592"/>
            <a:ext cx="10108504" cy="484757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566" y="0"/>
            <a:ext cx="123095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1728592"/>
            <a:ext cx="10108504" cy="484757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565" y="0"/>
            <a:ext cx="1230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1728592"/>
            <a:ext cx="10108504" cy="484757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564" y="0"/>
            <a:ext cx="89648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7280" y="156754"/>
            <a:ext cx="334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UCONN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280" y="2534194"/>
            <a:ext cx="3344720" cy="32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539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5CFA28836D14C98A3BB8CF05ED6E7" ma:contentTypeVersion="13" ma:contentTypeDescription="Create a new document." ma:contentTypeScope="" ma:versionID="ff38bbdd14e587148bf5bcc95608ee26">
  <xsd:schema xmlns:xsd="http://www.w3.org/2001/XMLSchema" xmlns:xs="http://www.w3.org/2001/XMLSchema" xmlns:p="http://schemas.microsoft.com/office/2006/metadata/properties" xmlns:ns3="7e76e5a3-714d-44b6-859f-8162731a6947" xmlns:ns4="3db0677f-84e9-46a0-9b4f-0ace2427221d" targetNamespace="http://schemas.microsoft.com/office/2006/metadata/properties" ma:root="true" ma:fieldsID="421309102f77261a18ec4bda35499fa5" ns3:_="" ns4:_="">
    <xsd:import namespace="7e76e5a3-714d-44b6-859f-8162731a6947"/>
    <xsd:import namespace="3db0677f-84e9-46a0-9b4f-0ace242722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6e5a3-714d-44b6-859f-8162731a6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0677f-84e9-46a0-9b4f-0ace242722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9E5A75-3544-46CC-BC16-0820FD912731}">
  <ds:schemaRefs>
    <ds:schemaRef ds:uri="http://purl.org/dc/terms/"/>
    <ds:schemaRef ds:uri="http://schemas.openxmlformats.org/package/2006/metadata/core-properties"/>
    <ds:schemaRef ds:uri="7e76e5a3-714d-44b6-859f-8162731a694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3db0677f-84e9-46a0-9b4f-0ace2427221d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81D30E-88B7-43C4-A0F5-8B4634653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6e5a3-714d-44b6-859f-8162731a6947"/>
    <ds:schemaRef ds:uri="3db0677f-84e9-46a0-9b4f-0ace24272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D2AB09-C151-4802-A298-194A68121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649</Words>
  <Application>Microsoft Office PowerPoint</Application>
  <PresentationFormat>Widescreen</PresentationFormat>
  <Paragraphs>120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1_Custom Design</vt:lpstr>
      <vt:lpstr>  Supporting faculty and student success   </vt:lpstr>
      <vt:lpstr>Resources to Support Faculty Success  ‘in the classroom’</vt:lpstr>
      <vt:lpstr>Popular Stuff</vt:lpstr>
      <vt:lpstr>Evaluation of Teaching</vt:lpstr>
      <vt:lpstr>eCampus: Support for Course Development</vt:lpstr>
      <vt:lpstr>PowerPoint Presentation</vt:lpstr>
      <vt:lpstr>eCampus: Support for Course Development</vt:lpstr>
      <vt:lpstr>PowerPoint Presentation</vt:lpstr>
      <vt:lpstr>PowerPoint Presentation</vt:lpstr>
      <vt:lpstr>PowerPoint Presentation</vt:lpstr>
      <vt:lpstr>U.S. Anti-Black Racism Pop Up Course</vt:lpstr>
      <vt:lpstr>Climate Crisis: Take Action Pop Up Course</vt:lpstr>
      <vt:lpstr>Upcoming Pop Up Courses Spring 2022</vt:lpstr>
      <vt:lpstr>Summer &amp; Winter Programs </vt:lpstr>
      <vt:lpstr>University Writing Center  Racism in the Margins</vt:lpstr>
      <vt:lpstr>University Q Center</vt:lpstr>
      <vt:lpstr>University Advising: NEXUS</vt:lpstr>
      <vt:lpstr>Questions? 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Diplock, Peter</dc:creator>
  <cp:lastModifiedBy>Cheryl Galli</cp:lastModifiedBy>
  <cp:revision>41</cp:revision>
  <cp:lastPrinted>2019-11-21T18:54:49Z</cp:lastPrinted>
  <dcterms:created xsi:type="dcterms:W3CDTF">2019-11-21T17:29:21Z</dcterms:created>
  <dcterms:modified xsi:type="dcterms:W3CDTF">2021-10-26T12:13:23Z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0x0101003CA5CFA28836D14C98A3BB8CF05ED6E7</vt:lpwstr>
  </property>
</Properties>
</file>