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9" r:id="rId5"/>
    <p:sldMasterId id="2147493467" r:id="rId6"/>
  </p:sldMasterIdLst>
  <p:notesMasterIdLst>
    <p:notesMasterId r:id="rId21"/>
  </p:notesMasterIdLst>
  <p:handoutMasterIdLst>
    <p:handoutMasterId r:id="rId22"/>
  </p:handoutMasterIdLst>
  <p:sldIdLst>
    <p:sldId id="259" r:id="rId7"/>
    <p:sldId id="275" r:id="rId8"/>
    <p:sldId id="278" r:id="rId9"/>
    <p:sldId id="276" r:id="rId10"/>
    <p:sldId id="279" r:id="rId11"/>
    <p:sldId id="280" r:id="rId12"/>
    <p:sldId id="265" r:id="rId13"/>
    <p:sldId id="273" r:id="rId14"/>
    <p:sldId id="281" r:id="rId15"/>
    <p:sldId id="282" r:id="rId16"/>
    <p:sldId id="257" r:id="rId17"/>
    <p:sldId id="283" r:id="rId18"/>
    <p:sldId id="284" r:id="rId19"/>
    <p:sldId id="28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8"/>
    <a:srgbClr val="0F193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19" d="100"/>
          <a:sy n="119" d="100"/>
        </p:scale>
        <p:origin x="101" y="15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0BE6C-4C0C-8046-BBFD-371AD798216A}" type="datetimeFigureOut">
              <a:rPr lang="en-US" smtClean="0"/>
              <a:t>3/7/2022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E34EB-3592-4108-B169-B0B4E8151660}"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6D983-2DC3-42EF-B91C-A50FF0635C4A}" type="slidenum">
              <a:rPr lang="en-US" smtClean="0"/>
              <a:t>‹#›</a:t>
            </a:fld>
            <a:endParaRPr lang="en-US"/>
          </a:p>
        </p:txBody>
      </p:sp>
    </p:spTree>
    <p:extLst>
      <p:ext uri="{BB962C8B-B14F-4D97-AF65-F5344CB8AC3E}">
        <p14:creationId xmlns:p14="http://schemas.microsoft.com/office/powerpoint/2010/main" val="67413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46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16D983-2DC3-42EF-B91C-A50FF0635C4A}" type="slidenum">
              <a:rPr lang="en-US" smtClean="0"/>
              <a:t>3</a:t>
            </a:fld>
            <a:endParaRPr lang="en-US"/>
          </a:p>
        </p:txBody>
      </p:sp>
    </p:spTree>
    <p:extLst>
      <p:ext uri="{BB962C8B-B14F-4D97-AF65-F5344CB8AC3E}">
        <p14:creationId xmlns:p14="http://schemas.microsoft.com/office/powerpoint/2010/main" val="115083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6D983-2DC3-42EF-B91C-A50FF0635C4A}" type="slidenum">
              <a:rPr lang="en-US" smtClean="0"/>
              <a:t>4</a:t>
            </a:fld>
            <a:endParaRPr lang="en-US" dirty="0"/>
          </a:p>
        </p:txBody>
      </p:sp>
    </p:spTree>
    <p:extLst>
      <p:ext uri="{BB962C8B-B14F-4D97-AF65-F5344CB8AC3E}">
        <p14:creationId xmlns:p14="http://schemas.microsoft.com/office/powerpoint/2010/main" val="148493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a:t>
            </a:r>
            <a:r>
              <a:rPr lang="en-US" b="1" dirty="0"/>
              <a:t>Honors and Enrichment Programs</a:t>
            </a:r>
            <a:r>
              <a:rPr lang="en-US" dirty="0"/>
              <a:t>, our emphasis over the past year has been on reviewing our programs and services to enhance</a:t>
            </a:r>
            <a:r>
              <a:rPr lang="en-US" baseline="0" dirty="0"/>
              <a:t> access and inclusion, ensuring that opportunities for enriched learning and purposeful exploration are available to all UConn students</a:t>
            </a:r>
            <a:r>
              <a:rPr lang="en-US" dirty="0"/>
              <a:t>.</a:t>
            </a:r>
          </a:p>
          <a:p>
            <a:pPr marL="171450" indent="-171450">
              <a:buFontTx/>
              <a:buChar char="-"/>
            </a:pPr>
            <a:r>
              <a:rPr lang="en-US" dirty="0"/>
              <a:t>The revised</a:t>
            </a:r>
            <a:r>
              <a:rPr lang="en-US" baseline="0" dirty="0"/>
              <a:t> </a:t>
            </a:r>
            <a:r>
              <a:rPr lang="en-US" dirty="0"/>
              <a:t>University Scholar application integrates an overall statement of interests, learning plan,</a:t>
            </a:r>
            <a:r>
              <a:rPr lang="en-US" baseline="0" dirty="0"/>
              <a:t> and</a:t>
            </a:r>
            <a:r>
              <a:rPr lang="en-US" dirty="0"/>
              <a:t> project plan. This allows for a more</a:t>
            </a:r>
            <a:r>
              <a:rPr lang="en-US" baseline="0" dirty="0"/>
              <a:t> holistic review by the committee as the application now contextualizes </a:t>
            </a:r>
            <a:r>
              <a:rPr lang="en-US" dirty="0"/>
              <a:t>the</a:t>
            </a:r>
            <a:r>
              <a:rPr lang="en-US" baseline="0" dirty="0"/>
              <a:t> </a:t>
            </a:r>
            <a:r>
              <a:rPr lang="en-US" dirty="0"/>
              <a:t>student’s project within their past learning experiences and their broader academic goals for their final three semesters.</a:t>
            </a:r>
          </a:p>
          <a:p>
            <a:pPr marL="171450" indent="-171450">
              <a:buFontTx/>
              <a:buChar char="-"/>
            </a:pPr>
            <a:r>
              <a:rPr lang="en-US" dirty="0"/>
              <a:t>In Pre-Professional Advising, </a:t>
            </a:r>
            <a:r>
              <a:rPr lang="en-US" sz="1200" kern="1200" dirty="0">
                <a:solidFill>
                  <a:schemeClr val="tx1"/>
                </a:solidFill>
                <a:effectLst/>
                <a:latin typeface="+mn-lt"/>
                <a:ea typeface="+mn-ea"/>
                <a:cs typeface="+mn-cs"/>
              </a:rPr>
              <a:t>changes to the pre-med</a:t>
            </a:r>
            <a:r>
              <a:rPr lang="en-US" sz="1200" kern="1200" baseline="0" dirty="0">
                <a:solidFill>
                  <a:schemeClr val="tx1"/>
                </a:solidFill>
                <a:effectLst/>
                <a:latin typeface="+mn-lt"/>
                <a:ea typeface="+mn-ea"/>
                <a:cs typeface="+mn-cs"/>
              </a:rPr>
              <a:t> and pre-dent applicant advising model</a:t>
            </a:r>
            <a:r>
              <a:rPr lang="en-US" sz="1200" kern="1200" dirty="0">
                <a:solidFill>
                  <a:schemeClr val="tx1"/>
                </a:solidFill>
                <a:effectLst/>
                <a:latin typeface="+mn-lt"/>
                <a:ea typeface="+mn-ea"/>
                <a:cs typeface="+mn-cs"/>
              </a:rPr>
              <a:t> included the development of a competency-based applicant portfolio and review process, comprehensive advisor review of all materials, enhanced individualized coaching appointments with applicants, the opportunity to meet with more than one advisor on staff, and a shift to a strengths-based, non-evaluative cover letter for applicants to health professions schools.</a:t>
            </a:r>
          </a:p>
          <a:p>
            <a:pPr marL="171450" indent="-171450">
              <a:buFontTx/>
              <a:buChar char="-"/>
            </a:pPr>
            <a:r>
              <a:rPr lang="en-US" sz="1200" kern="1200" dirty="0">
                <a:solidFill>
                  <a:schemeClr val="tx1"/>
                </a:solidFill>
                <a:effectLst/>
                <a:latin typeface="+mn-lt"/>
                <a:ea typeface="+mn-ea"/>
                <a:cs typeface="+mn-cs"/>
              </a:rPr>
              <a:t>The BOLD Women’s Leadership Network</a:t>
            </a:r>
            <a:r>
              <a:rPr lang="en-US" sz="1200" kern="1200" baseline="0" dirty="0">
                <a:solidFill>
                  <a:schemeClr val="tx1"/>
                </a:solidFill>
                <a:effectLst/>
                <a:latin typeface="+mn-lt"/>
                <a:ea typeface="+mn-ea"/>
                <a:cs typeface="+mn-cs"/>
              </a:rPr>
              <a:t> program collaborated with Educational Leadership on the Emerging Women’s Leadership Graduate Certificate. Post-graduate fellows from UConn’s BOLD program and other BOLD programs will be able to enroll in this program, providing a supportive structure for their exploration of leadership during their fellowships at non-profit organizations. The certificate will also be available to other interested students </a:t>
            </a:r>
            <a:r>
              <a:rPr lang="en-US" sz="1200" u="none" kern="1200" baseline="0" dirty="0">
                <a:solidFill>
                  <a:schemeClr val="tx1"/>
                </a:solidFill>
                <a:effectLst/>
                <a:latin typeface="+mn-lt"/>
                <a:ea typeface="+mn-ea"/>
                <a:cs typeface="+mn-cs"/>
              </a:rPr>
              <a:t>once it is approved and </a:t>
            </a:r>
            <a:r>
              <a:rPr lang="en-US" sz="1200" kern="1200" baseline="0" dirty="0">
                <a:solidFill>
                  <a:schemeClr val="tx1"/>
                </a:solidFill>
                <a:effectLst/>
                <a:latin typeface="+mn-lt"/>
                <a:ea typeface="+mn-ea"/>
                <a:cs typeface="+mn-cs"/>
              </a:rPr>
              <a:t>finalized later this year.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u="none" kern="1200" baseline="0" dirty="0">
                <a:solidFill>
                  <a:srgbClr val="FF0000"/>
                </a:solidFill>
                <a:effectLst/>
                <a:latin typeface="+mn-lt"/>
                <a:ea typeface="+mn-ea"/>
                <a:cs typeface="+mn-cs"/>
              </a:rPr>
              <a:t>DEI efforts included staff trainings on implicit bias and reviewing our application and selection processes across EP units. As an example, we have eliminated the need for faculty/staff recommendations from some programs as a result of research that suggests this may be a barrier for minoritized and 1</a:t>
            </a:r>
            <a:r>
              <a:rPr lang="en-US" sz="1200" i="0" u="none" kern="1200" baseline="30000" dirty="0">
                <a:solidFill>
                  <a:srgbClr val="FF0000"/>
                </a:solidFill>
                <a:effectLst/>
                <a:latin typeface="+mn-lt"/>
                <a:ea typeface="+mn-ea"/>
                <a:cs typeface="+mn-cs"/>
              </a:rPr>
              <a:t>st</a:t>
            </a:r>
            <a:r>
              <a:rPr lang="en-US" sz="1200" i="0" u="none" kern="1200" baseline="0" dirty="0">
                <a:solidFill>
                  <a:srgbClr val="FF0000"/>
                </a:solidFill>
                <a:effectLst/>
                <a:latin typeface="+mn-lt"/>
                <a:ea typeface="+mn-ea"/>
                <a:cs typeface="+mn-cs"/>
              </a:rPr>
              <a:t> Gen students. In reviewing our processes, if we found that recommendations were having little to no effect on the outcome of the application, we eliminated this requirement to eliminate potential barriers. </a:t>
            </a:r>
            <a:endParaRPr lang="en-US" sz="1200" b="0" i="0" u="none" dirty="0">
              <a:solidFill>
                <a:srgbClr val="FF0000"/>
              </a:solidFill>
              <a:effectLst/>
              <a:latin typeface="Calibri" panose="020F0502020204030204" pitchFamily="34" charset="0"/>
              <a:ea typeface="Calibri" panose="020F0502020204030204" pitchFamily="34" charset="0"/>
            </a:endParaRPr>
          </a:p>
          <a:p>
            <a:pPr marL="171450" indent="-171450">
              <a:buFontTx/>
              <a:buChar char="-"/>
            </a:pPr>
            <a:r>
              <a:rPr lang="en-US" sz="1200" kern="1200" baseline="0" dirty="0" err="1">
                <a:solidFill>
                  <a:schemeClr val="tx1"/>
                </a:solidFill>
                <a:effectLst/>
                <a:latin typeface="+mn-lt"/>
                <a:ea typeface="+mn-ea"/>
                <a:cs typeface="+mn-cs"/>
              </a:rPr>
              <a:t>Sena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Wazer</a:t>
            </a:r>
            <a:r>
              <a:rPr lang="en-US" sz="1200" kern="1200" baseline="0" dirty="0">
                <a:solidFill>
                  <a:schemeClr val="tx1"/>
                </a:solidFill>
                <a:effectLst/>
                <a:latin typeface="+mn-lt"/>
                <a:ea typeface="+mn-ea"/>
                <a:cs typeface="+mn-cs"/>
              </a:rPr>
              <a:t> ‘22 (CLAS) and Sage Phillips ‘22 (CLAS), pictured here, became UConn’s 8</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and 9</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recipients of the Truman Scholarship, marking the first time two UConn students received this award in the same year.</a:t>
            </a:r>
          </a:p>
          <a:p>
            <a:pPr marL="0" indent="0">
              <a:buFontTx/>
              <a:buNone/>
            </a:pPr>
            <a:endParaRPr lang="en-US" sz="1200"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Other highlights include:</a:t>
            </a:r>
          </a:p>
          <a:p>
            <a:pPr marL="342900" marR="0" lvl="0" indent="-342900">
              <a:spcBef>
                <a:spcPts val="0"/>
              </a:spcBef>
              <a:spcAft>
                <a:spcPts val="0"/>
              </a:spcAft>
              <a:buFont typeface="+mj-lt"/>
              <a:buAutoNum type="arabicPeriod"/>
              <a:tabLst>
                <a:tab pos="457200" algn="l"/>
              </a:tabLst>
            </a:pPr>
            <a:r>
              <a:rPr lang="en-US" b="1" kern="1200" baseline="0" dirty="0">
                <a:solidFill>
                  <a:schemeClr val="tx1"/>
                </a:solidFill>
                <a:effectLst/>
                <a:latin typeface="+mn-lt"/>
                <a:ea typeface="+mn-ea"/>
                <a:cs typeface="+mn-cs"/>
              </a:rPr>
              <a:t>Total Honors first-year admission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Enrollment at Storrs and Stamford 2020 vs. 2021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(bold type used to indicate important</a:t>
            </a:r>
            <a:r>
              <a:rPr lang="en-US" sz="1100" b="0" baseline="0" dirty="0">
                <a:effectLst/>
                <a:latin typeface="Calibri" panose="020F0502020204030204" pitchFamily="34" charset="0"/>
                <a:ea typeface="Times New Roman" panose="02020603050405020304" pitchFamily="18" charset="0"/>
                <a:cs typeface="Times New Roman" panose="02020603050405020304" pitchFamily="18" charset="0"/>
              </a:rPr>
              <a:t> changes in numbers)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200" kern="1200" dirty="0">
                <a:solidFill>
                  <a:schemeClr val="tx1"/>
                </a:solidFill>
                <a:effectLst/>
                <a:latin typeface="+mn-lt"/>
                <a:ea typeface="+mn-ea"/>
                <a:cs typeface="+mn-cs"/>
              </a:rPr>
              <a:t>Total Honors Enrollment: 591 to </a:t>
            </a:r>
            <a:r>
              <a:rPr lang="en-US" sz="1200" b="1" kern="1200" dirty="0">
                <a:solidFill>
                  <a:schemeClr val="tx1"/>
                </a:solidFill>
                <a:effectLst/>
                <a:latin typeface="+mn-lt"/>
                <a:ea typeface="+mn-ea"/>
                <a:cs typeface="+mn-cs"/>
              </a:rPr>
              <a:t>566</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First-Generation: (10% to </a:t>
            </a:r>
            <a:r>
              <a:rPr lang="en-US" sz="1200" b="1" kern="12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Minority (44% to </a:t>
            </a:r>
            <a:r>
              <a:rPr lang="en-US" sz="1200" b="1" kern="1200" dirty="0">
                <a:solidFill>
                  <a:schemeClr val="tx1"/>
                </a:solidFill>
                <a:effectLst/>
                <a:latin typeface="+mn-lt"/>
                <a:ea typeface="+mn-ea"/>
                <a:cs typeface="+mn-cs"/>
              </a:rPr>
              <a:t>58%</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American Indian (0% to 0%; no change)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Asian (24% to 19%; -5%)</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Black (4% to </a:t>
            </a:r>
            <a:r>
              <a:rPr lang="en-US" sz="1200" b="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Hawaiian (0% to .2%; +.2%)</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Hispanic (10% to </a:t>
            </a:r>
            <a:r>
              <a:rPr lang="en-US" sz="1200" b="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Multiple (6% to 5%; -1%)</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International (1.9% to .2%; -1.7%)</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Unknown (.5% to .2%; -.3%)</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White (54% to 41%; -13%)</a:t>
            </a:r>
            <a:endParaRPr lang="en-US" sz="1050" kern="1200" dirty="0">
              <a:solidFill>
                <a:schemeClr val="tx1"/>
              </a:solidFill>
              <a:effectLst/>
              <a:latin typeface="+mn-lt"/>
              <a:ea typeface="+mn-ea"/>
              <a:cs typeface="+mn-cs"/>
            </a:endParaRPr>
          </a:p>
          <a:p>
            <a:pPr marL="457200" lvl="1" indent="0">
              <a:buFontTx/>
              <a:buNone/>
            </a:pPr>
            <a:endParaRPr lang="en-US" kern="1200" baseline="0" dirty="0">
              <a:solidFill>
                <a:schemeClr val="tx1"/>
              </a:solidFill>
              <a:effectLst/>
              <a:latin typeface="+mn-lt"/>
              <a:ea typeface="+mn-ea"/>
              <a:cs typeface="+mn-cs"/>
            </a:endParaRPr>
          </a:p>
          <a:p>
            <a:pPr marL="228600" lvl="0" indent="-228600">
              <a:buFont typeface="+mj-lt"/>
              <a:buAutoNum type="arabicPeriod" startAt="2"/>
            </a:pPr>
            <a:r>
              <a:rPr lang="en-US" kern="1200" baseline="0" dirty="0">
                <a:solidFill>
                  <a:schemeClr val="tx1"/>
                </a:solidFill>
                <a:effectLst/>
                <a:latin typeface="+mn-lt"/>
                <a:ea typeface="+mn-ea"/>
                <a:cs typeface="+mn-cs"/>
              </a:rPr>
              <a:t>Additional student staff members hired as peer advisors in order to support students in the transition to the new Honors graduation requirements.</a:t>
            </a:r>
          </a:p>
          <a:p>
            <a:pPr marL="228600" lvl="0" indent="-228600">
              <a:buFont typeface="+mj-lt"/>
              <a:buAutoNum type="arabicPeriod" startAt="3"/>
            </a:pPr>
            <a:r>
              <a:rPr lang="en-US" kern="1200" baseline="0" dirty="0">
                <a:solidFill>
                  <a:schemeClr val="tx1"/>
                </a:solidFill>
                <a:effectLst/>
                <a:latin typeface="+mn-lt"/>
                <a:ea typeface="+mn-ea"/>
                <a:cs typeface="+mn-cs"/>
              </a:rPr>
              <a:t>Strong financial support ($630,000) for students involved in undergraduate research across our 10 funding programs continued. This is an indication of research mentors’ on-going commitment to engage students in inquiry across our campuses, despite the challenges of the pandemic, as well as the commitment of donors and the university to fund these LTE experiences for students.</a:t>
            </a:r>
            <a:endParaRPr lang="en-US" dirty="0"/>
          </a:p>
        </p:txBody>
      </p:sp>
      <p:sp>
        <p:nvSpPr>
          <p:cNvPr id="4" name="Slide Number Placeholder 3"/>
          <p:cNvSpPr>
            <a:spLocks noGrp="1"/>
          </p:cNvSpPr>
          <p:nvPr>
            <p:ph type="sldNum" sz="quarter" idx="10"/>
          </p:nvPr>
        </p:nvSpPr>
        <p:spPr/>
        <p:txBody>
          <a:bodyPr/>
          <a:lstStyle/>
          <a:p>
            <a:fld id="{3A16D983-2DC3-42EF-B91C-A50FF0635C4A}" type="slidenum">
              <a:rPr lang="en-US" smtClean="0"/>
              <a:t>10</a:t>
            </a:fld>
            <a:endParaRPr lang="en-US"/>
          </a:p>
        </p:txBody>
      </p:sp>
    </p:spTree>
    <p:extLst>
      <p:ext uri="{BB962C8B-B14F-4D97-AF65-F5344CB8AC3E}">
        <p14:creationId xmlns:p14="http://schemas.microsoft.com/office/powerpoint/2010/main" val="317751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a:t>
            </a:r>
          </a:p>
        </p:txBody>
      </p:sp>
      <p:sp>
        <p:nvSpPr>
          <p:cNvPr id="3" name="Content Placeholder 2"/>
          <p:cNvSpPr>
            <a:spLocks noGrp="1"/>
          </p:cNvSpPr>
          <p:nvPr>
            <p:ph sz="half" idx="1"/>
          </p:nvPr>
        </p:nvSpPr>
        <p:spPr>
          <a:xfrm>
            <a:off x="457200" y="1244277"/>
            <a:ext cx="4038600" cy="339407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44277"/>
            <a:ext cx="4038600" cy="3394075"/>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p:txBody>
          <a:bodyPr/>
          <a:lstStyle/>
          <a:p>
            <a:fld id="{3C30CA21-89C5-A040-B01E-D208A7FA3D8D}"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Text Placeholder 2"/>
          <p:cNvSpPr>
            <a:spLocks noGrp="1"/>
          </p:cNvSpPr>
          <p:nvPr>
            <p:ph type="body" idx="1" hasCustomPrompt="1"/>
          </p:nvPr>
        </p:nvSpPr>
        <p:spPr>
          <a:xfrm>
            <a:off x="457200" y="1150938"/>
            <a:ext cx="4040188"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4" name="Content Placeholder 3"/>
          <p:cNvSpPr>
            <a:spLocks noGrp="1"/>
          </p:cNvSpPr>
          <p:nvPr>
            <p:ph sz="half" idx="2"/>
          </p:nvPr>
        </p:nvSpPr>
        <p:spPr>
          <a:xfrm>
            <a:off x="457200" y="1631950"/>
            <a:ext cx="4040188"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150938"/>
            <a:ext cx="4041775"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6" name="Content Placeholder 5"/>
          <p:cNvSpPr>
            <a:spLocks noGrp="1"/>
          </p:cNvSpPr>
          <p:nvPr>
            <p:ph sz="quarter" idx="4"/>
          </p:nvPr>
        </p:nvSpPr>
        <p:spPr>
          <a:xfrm>
            <a:off x="4645025" y="1631950"/>
            <a:ext cx="4041775"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3/7/2022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44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20015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457200" y="1244277"/>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3/7/2022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3/7/2022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nline.uconn.edu/"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9" y="922411"/>
            <a:ext cx="8364072" cy="118022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b="1" dirty="0"/>
              <a:t>Regional Campuses</a:t>
            </a:r>
          </a:p>
        </p:txBody>
      </p:sp>
      <p:sp>
        <p:nvSpPr>
          <p:cNvPr id="5" name="Title 1"/>
          <p:cNvSpPr txBox="1">
            <a:spLocks/>
          </p:cNvSpPr>
          <p:nvPr/>
        </p:nvSpPr>
        <p:spPr>
          <a:xfrm>
            <a:off x="457199" y="239514"/>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3600" dirty="0"/>
              <a:t>Report to the University Senate on the</a:t>
            </a:r>
          </a:p>
        </p:txBody>
      </p:sp>
      <p:sp>
        <p:nvSpPr>
          <p:cNvPr id="6" name="Title 1"/>
          <p:cNvSpPr txBox="1">
            <a:spLocks/>
          </p:cNvSpPr>
          <p:nvPr/>
        </p:nvSpPr>
        <p:spPr>
          <a:xfrm>
            <a:off x="457199" y="3086824"/>
            <a:ext cx="840318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400" dirty="0">
                <a:solidFill>
                  <a:schemeClr val="bg1">
                    <a:lumMod val="75000"/>
                  </a:schemeClr>
                </a:solidFill>
              </a:rPr>
              <a:t>Carl Lejuez, Provost</a:t>
            </a:r>
          </a:p>
        </p:txBody>
      </p:sp>
      <p:sp>
        <p:nvSpPr>
          <p:cNvPr id="7" name="Title 1"/>
          <p:cNvSpPr txBox="1">
            <a:spLocks/>
          </p:cNvSpPr>
          <p:nvPr/>
        </p:nvSpPr>
        <p:spPr>
          <a:xfrm>
            <a:off x="457200" y="4012806"/>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400" dirty="0">
                <a:solidFill>
                  <a:schemeClr val="bg1">
                    <a:lumMod val="75000"/>
                  </a:schemeClr>
                </a:solidFill>
              </a:rPr>
              <a:t>March 7, 2022</a:t>
            </a:r>
          </a:p>
        </p:txBody>
      </p:sp>
    </p:spTree>
    <p:extLst>
      <p:ext uri="{BB962C8B-B14F-4D97-AF65-F5344CB8AC3E}">
        <p14:creationId xmlns:p14="http://schemas.microsoft.com/office/powerpoint/2010/main" val="4406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206375"/>
            <a:ext cx="8229600" cy="857250"/>
          </a:xfrm>
        </p:spPr>
        <p:txBody>
          <a:bodyPr>
            <a:noAutofit/>
          </a:bodyPr>
          <a:lstStyle/>
          <a:p>
            <a:pPr>
              <a:lnSpc>
                <a:spcPts val="4000"/>
              </a:lnSpc>
            </a:pPr>
            <a:r>
              <a:rPr lang="en-US" sz="2800" dirty="0"/>
              <a:t>Honors and Enrichment Programs</a:t>
            </a:r>
          </a:p>
        </p:txBody>
      </p:sp>
      <p:sp>
        <p:nvSpPr>
          <p:cNvPr id="8" name="TextBox 7">
            <a:extLst>
              <a:ext uri="{FF2B5EF4-FFF2-40B4-BE49-F238E27FC236}">
                <a16:creationId xmlns:a16="http://schemas.microsoft.com/office/drawing/2014/main" id="{322DB5A0-4AA7-4762-B1F1-ADD4F0CF6C09}"/>
              </a:ext>
            </a:extLst>
          </p:cNvPr>
          <p:cNvSpPr txBox="1"/>
          <p:nvPr/>
        </p:nvSpPr>
        <p:spPr>
          <a:xfrm>
            <a:off x="104917" y="1196816"/>
            <a:ext cx="572519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Calibri"/>
              </a:rPr>
              <a:t>Office Accomplishments</a:t>
            </a:r>
          </a:p>
          <a:p>
            <a:pPr marL="344488" marR="0" lvl="1" indent="-173038" algn="l" defTabSz="457200" rtl="0" eaLnBrk="1" fontAlgn="auto" latinLnBrk="0" hangingPunct="1">
              <a:lnSpc>
                <a:spcPct val="100000"/>
              </a:lnSpc>
              <a:spcBef>
                <a:spcPts val="0"/>
              </a:spcBef>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Implemented a new application for the University Scholar Program that enhances the holistic review of applicants.</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Calibri"/>
              </a:rPr>
              <a:t>New Initiatives</a:t>
            </a:r>
          </a:p>
          <a:p>
            <a:pPr marL="34448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Redesigned medical and dental applicant advising to be more competency-based, developmental, and student-centered.</a:t>
            </a:r>
            <a:endParaRPr kumimoji="0" lang="en-US" sz="12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Calibri"/>
              </a:rPr>
              <a:t>Partnerships</a:t>
            </a:r>
          </a:p>
          <a:p>
            <a:pPr marL="34448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BOLD collaborated with Educational Leadership to develop a Graduate Certificate in Emerging Women’s Leadership.</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Calibri"/>
              </a:rPr>
              <a:t>DEI</a:t>
            </a:r>
          </a:p>
          <a:p>
            <a:pPr marL="34448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Cross-EP effort to implement implicit bias mitigation strategies (e.g., in review and selection committee processes).</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Calibri"/>
              </a:rPr>
              <a:t>Individual Accomplishments</a:t>
            </a:r>
          </a:p>
          <a:p>
            <a:pPr marL="344488" lvl="1" indent="-173038">
              <a:buFont typeface="Arial"/>
              <a:buChar char="•"/>
              <a:defRPr/>
            </a:pPr>
            <a:r>
              <a:rPr kumimoji="0" lang="en-US" sz="1600" b="0" i="0" u="none" strike="noStrike" kern="1200" cap="none" spc="0" normalizeH="0" baseline="0" noProof="0" dirty="0" err="1">
                <a:ln>
                  <a:noFill/>
                </a:ln>
                <a:solidFill>
                  <a:prstClr val="black"/>
                </a:solidFill>
                <a:effectLst/>
                <a:uLnTx/>
                <a:uFillTx/>
                <a:latin typeface="Calibri"/>
                <a:ea typeface="+mn-ea"/>
                <a:cs typeface="Calibri"/>
              </a:rPr>
              <a:t>Sena</a:t>
            </a:r>
            <a:r>
              <a:rPr kumimoji="0" lang="en-US" sz="1600" b="0" i="0" u="none" strike="noStrike" kern="1200" cap="none" spc="0" normalizeH="0" baseline="0" noProof="0" dirty="0">
                <a:ln>
                  <a:noFill/>
                </a:ln>
                <a:solidFill>
                  <a:prstClr val="black"/>
                </a:solidFill>
                <a:effectLst/>
                <a:uLnTx/>
                <a:uFillTx/>
                <a:latin typeface="Calibri"/>
                <a:ea typeface="+mn-ea"/>
                <a:cs typeface="Calibri"/>
              </a:rPr>
              <a:t> </a:t>
            </a:r>
            <a:r>
              <a:rPr kumimoji="0" lang="en-US" sz="1600" b="0" i="0" u="none" strike="noStrike" kern="1200" cap="none" spc="0" normalizeH="0" baseline="0" noProof="0" dirty="0" err="1">
                <a:ln>
                  <a:noFill/>
                </a:ln>
                <a:solidFill>
                  <a:prstClr val="black"/>
                </a:solidFill>
                <a:effectLst/>
                <a:uLnTx/>
                <a:uFillTx/>
                <a:latin typeface="Calibri"/>
                <a:ea typeface="+mn-ea"/>
                <a:cs typeface="Calibri"/>
              </a:rPr>
              <a:t>Wazer</a:t>
            </a:r>
            <a:r>
              <a:rPr kumimoji="0" lang="en-US" sz="1600" b="0" i="0" u="none" strike="noStrike" kern="1200" cap="none" spc="0" normalizeH="0" baseline="0" noProof="0" dirty="0">
                <a:ln>
                  <a:noFill/>
                </a:ln>
                <a:solidFill>
                  <a:prstClr val="black"/>
                </a:solidFill>
                <a:effectLst/>
                <a:uLnTx/>
                <a:uFillTx/>
                <a:latin typeface="Calibri"/>
                <a:ea typeface="+mn-ea"/>
                <a:cs typeface="Calibri"/>
              </a:rPr>
              <a:t> </a:t>
            </a:r>
            <a:r>
              <a:rPr lang="en-US" sz="1600" dirty="0">
                <a:solidFill>
                  <a:prstClr val="black"/>
                </a:solidFill>
                <a:cs typeface="Calibri"/>
              </a:rPr>
              <a:t>’22 and Sage Phillips ’22 were </a:t>
            </a:r>
            <a:r>
              <a:rPr kumimoji="0" lang="en-US" sz="1600" b="0" i="0" u="none" strike="noStrike" kern="1200" cap="none" spc="0" normalizeH="0" baseline="0" noProof="0" dirty="0">
                <a:ln>
                  <a:noFill/>
                </a:ln>
                <a:solidFill>
                  <a:prstClr val="black"/>
                </a:solidFill>
                <a:effectLst/>
                <a:uLnTx/>
                <a:uFillTx/>
                <a:latin typeface="Calibri"/>
                <a:ea typeface="+mn-ea"/>
                <a:cs typeface="Calibri"/>
              </a:rPr>
              <a:t>named Truman Scholars, the</a:t>
            </a:r>
            <a:r>
              <a:rPr kumimoji="0" lang="en-US" sz="1600" b="0" i="0" u="none" strike="noStrike" kern="1200" cap="none" spc="0" normalizeH="0" noProof="0" dirty="0">
                <a:ln>
                  <a:noFill/>
                </a:ln>
                <a:solidFill>
                  <a:prstClr val="black"/>
                </a:solidFill>
                <a:effectLst/>
                <a:uLnTx/>
                <a:uFillTx/>
                <a:latin typeface="Calibri"/>
                <a:ea typeface="+mn-ea"/>
                <a:cs typeface="Calibri"/>
              </a:rPr>
              <a:t> first time UConn had two Scholars in one year</a:t>
            </a:r>
            <a:r>
              <a:rPr kumimoji="0" lang="en-US" sz="1600" b="0" i="0" u="none" strike="noStrike" kern="1200" cap="none" spc="0" normalizeH="0" baseline="0" noProof="0" dirty="0">
                <a:ln>
                  <a:noFill/>
                </a:ln>
                <a:solidFill>
                  <a:prstClr val="black"/>
                </a:solidFill>
                <a:effectLst/>
                <a:uLnTx/>
                <a:uFillTx/>
                <a:latin typeface="Calibri"/>
                <a:ea typeface="+mn-ea"/>
                <a:cs typeface="Calibri"/>
              </a:rPr>
              <a:t>.</a:t>
            </a:r>
          </a:p>
        </p:txBody>
      </p:sp>
      <p:sp>
        <p:nvSpPr>
          <p:cNvPr id="11" name="Rectangle 10">
            <a:extLst>
              <a:ext uri="{FF2B5EF4-FFF2-40B4-BE49-F238E27FC236}">
                <a16:creationId xmlns:a16="http://schemas.microsoft.com/office/drawing/2014/main" id="{FC422E16-D069-4AE0-AE5A-7CD5137B4A93}"/>
              </a:ext>
            </a:extLst>
          </p:cNvPr>
          <p:cNvSpPr/>
          <p:nvPr/>
        </p:nvSpPr>
        <p:spPr>
          <a:xfrm>
            <a:off x="6034250" y="1379470"/>
            <a:ext cx="2903904" cy="1479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alibri"/>
                <a:cs typeface="Calibri"/>
              </a:rPr>
              <a:t>Honors 1</a:t>
            </a:r>
            <a:r>
              <a:rPr lang="en-US" sz="1400" baseline="30000" dirty="0">
                <a:solidFill>
                  <a:srgbClr val="002060"/>
                </a:solidFill>
                <a:latin typeface="Calibri"/>
                <a:cs typeface="Calibri"/>
              </a:rPr>
              <a:t>st</a:t>
            </a:r>
            <a:r>
              <a:rPr lang="en-US" sz="1400" dirty="0">
                <a:solidFill>
                  <a:srgbClr val="002060"/>
                </a:solidFill>
                <a:latin typeface="Calibri"/>
                <a:cs typeface="Calibri"/>
              </a:rPr>
              <a:t> year incoming class Fall 2021 moved to </a:t>
            </a:r>
            <a:r>
              <a:rPr lang="en-US" sz="1400" b="1" dirty="0">
                <a:solidFill>
                  <a:srgbClr val="002060"/>
                </a:solidFill>
                <a:latin typeface="Calibri"/>
                <a:cs typeface="Calibri"/>
              </a:rPr>
              <a:t>test-optional</a:t>
            </a:r>
            <a:r>
              <a:rPr lang="en-US" sz="1400" dirty="0">
                <a:solidFill>
                  <a:srgbClr val="002060"/>
                </a:solidFill>
                <a:latin typeface="Calibri"/>
                <a:cs typeface="Calibri"/>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alibri"/>
                <a:cs typeface="Calibri"/>
              </a:rPr>
              <a:t>566 students (Storrs and Stamford)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alibri"/>
                <a:cs typeface="Calibri"/>
              </a:rPr>
              <a:t>58% minoritized students</a:t>
            </a:r>
            <a:br>
              <a:rPr lang="en-US" sz="1400" dirty="0">
                <a:solidFill>
                  <a:srgbClr val="002060"/>
                </a:solidFill>
                <a:latin typeface="Calibri"/>
                <a:cs typeface="Calibri"/>
              </a:rPr>
            </a:br>
            <a:r>
              <a:rPr lang="en-US" sz="1400" dirty="0">
                <a:solidFill>
                  <a:srgbClr val="002060"/>
                </a:solidFill>
                <a:latin typeface="Calibri"/>
                <a:cs typeface="Calibri"/>
              </a:rPr>
              <a:t>22% first-generation students</a:t>
            </a: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C038631-8A22-49CF-BB19-EA0DBC990C1E}"/>
              </a:ext>
            </a:extLst>
          </p:cNvPr>
          <p:cNvSpPr/>
          <p:nvPr/>
        </p:nvSpPr>
        <p:spPr>
          <a:xfrm>
            <a:off x="6034250" y="3010313"/>
            <a:ext cx="2875235" cy="9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a:ea typeface="+mn-ea"/>
                <a:cs typeface="Calibri"/>
              </a:rPr>
              <a:t>16 Honors (GPS) </a:t>
            </a:r>
            <a:r>
              <a:rPr kumimoji="0" lang="en-US" sz="1400" b="1" i="0" u="none" strike="noStrike" kern="1200" cap="none" spc="0" normalizeH="0" baseline="0" noProof="0" dirty="0">
                <a:ln>
                  <a:noFill/>
                </a:ln>
                <a:solidFill>
                  <a:srgbClr val="002060"/>
                </a:solidFill>
                <a:effectLst/>
                <a:uLnTx/>
                <a:uFillTx/>
                <a:latin typeface="Calibri"/>
                <a:ea typeface="+mn-ea"/>
                <a:cs typeface="Calibri"/>
              </a:rPr>
              <a:t>peer advisors </a:t>
            </a:r>
            <a:r>
              <a:rPr kumimoji="0" lang="en-US" sz="1400" b="0" i="0" u="none" strike="noStrike" kern="1200" cap="none" spc="0" normalizeH="0" baseline="0" noProof="0" dirty="0">
                <a:ln>
                  <a:noFill/>
                </a:ln>
                <a:solidFill>
                  <a:srgbClr val="002060"/>
                </a:solidFill>
                <a:effectLst/>
                <a:uLnTx/>
                <a:uFillTx/>
                <a:latin typeface="Calibri"/>
                <a:ea typeface="+mn-ea"/>
                <a:cs typeface="Calibri"/>
              </a:rPr>
              <a:t>hired to help students across the campuses navigate the new Honors requirements.</a:t>
            </a:r>
            <a:endParaRPr kumimoji="0" lang="en-US" sz="1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7300227-BF45-46AF-A284-901F30377985}"/>
              </a:ext>
            </a:extLst>
          </p:cNvPr>
          <p:cNvSpPr/>
          <p:nvPr/>
        </p:nvSpPr>
        <p:spPr>
          <a:xfrm>
            <a:off x="6034249" y="4093368"/>
            <a:ext cx="2875235" cy="9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a:ea typeface="+mn-ea"/>
                <a:cs typeface="Calibri"/>
              </a:rPr>
              <a:t>Disbursed</a:t>
            </a:r>
            <a:r>
              <a:rPr kumimoji="0" lang="en-US" sz="1400" b="0" i="0" u="none" strike="noStrike" kern="1200" cap="none" spc="0" normalizeH="0" noProof="0" dirty="0">
                <a:ln>
                  <a:noFill/>
                </a:ln>
                <a:solidFill>
                  <a:srgbClr val="002060"/>
                </a:solidFill>
                <a:effectLst/>
                <a:uLnTx/>
                <a:uFillTx/>
                <a:latin typeface="Calibri"/>
                <a:ea typeface="+mn-ea"/>
                <a:cs typeface="Calibri"/>
              </a:rPr>
              <a:t> over $630,000 in support of </a:t>
            </a:r>
            <a:r>
              <a:rPr kumimoji="0" lang="en-US" sz="1400" b="1" i="0" u="none" strike="noStrike" kern="1200" cap="none" spc="0" normalizeH="0" noProof="0" dirty="0">
                <a:ln>
                  <a:noFill/>
                </a:ln>
                <a:solidFill>
                  <a:srgbClr val="002060"/>
                </a:solidFill>
                <a:effectLst/>
                <a:uLnTx/>
                <a:uFillTx/>
                <a:latin typeface="Calibri"/>
                <a:ea typeface="+mn-ea"/>
                <a:cs typeface="Calibri"/>
              </a:rPr>
              <a:t>undergraduate research </a:t>
            </a:r>
            <a:r>
              <a:rPr kumimoji="0" lang="en-US" sz="1400" b="0" i="0" u="none" strike="noStrike" kern="1200" cap="none" spc="0" normalizeH="0" noProof="0" dirty="0">
                <a:ln>
                  <a:noFill/>
                </a:ln>
                <a:solidFill>
                  <a:srgbClr val="002060"/>
                </a:solidFill>
                <a:effectLst/>
                <a:uLnTx/>
                <a:uFillTx/>
                <a:latin typeface="Calibri"/>
                <a:ea typeface="+mn-ea"/>
                <a:cs typeface="Calibri"/>
              </a:rPr>
              <a:t>across 207 awards in 10 funding programs.</a:t>
            </a: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021" y="17308"/>
            <a:ext cx="1765031" cy="1175952"/>
          </a:xfrm>
          <a:prstGeom prst="rect">
            <a:avLst/>
          </a:prstGeom>
        </p:spPr>
      </p:pic>
    </p:spTree>
    <p:extLst>
      <p:ext uri="{BB962C8B-B14F-4D97-AF65-F5344CB8AC3E}">
        <p14:creationId xmlns:p14="http://schemas.microsoft.com/office/powerpoint/2010/main" val="373753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169906"/>
            <a:ext cx="8229600" cy="857250"/>
          </a:xfrm>
        </p:spPr>
        <p:txBody>
          <a:bodyPr>
            <a:normAutofit/>
          </a:bodyPr>
          <a:lstStyle/>
          <a:p>
            <a:r>
              <a:rPr lang="en-US" sz="3200" dirty="0"/>
              <a:t>Institute for Student Success</a:t>
            </a:r>
          </a:p>
        </p:txBody>
      </p:sp>
      <p:sp>
        <p:nvSpPr>
          <p:cNvPr id="8" name="TextBox 7">
            <a:extLst>
              <a:ext uri="{FF2B5EF4-FFF2-40B4-BE49-F238E27FC236}">
                <a16:creationId xmlns:a16="http://schemas.microsoft.com/office/drawing/2014/main" id="{322DB5A0-4AA7-4762-B1F1-ADD4F0CF6C09}"/>
              </a:ext>
            </a:extLst>
          </p:cNvPr>
          <p:cNvSpPr txBox="1"/>
          <p:nvPr/>
        </p:nvSpPr>
        <p:spPr>
          <a:xfrm>
            <a:off x="92867" y="1298870"/>
            <a:ext cx="5836132" cy="3844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p>
            <a:pPr defTabSz="457189">
              <a:defRPr/>
            </a:pPr>
            <a:r>
              <a:rPr lang="en-US" sz="1650" b="1" dirty="0"/>
              <a:t>Office Accomplishments</a:t>
            </a:r>
          </a:p>
          <a:p>
            <a:pPr marL="344480" lvl="1" indent="-173034" defTabSz="457189">
              <a:buFont typeface="Arial"/>
              <a:buChar char="•"/>
              <a:defRPr/>
            </a:pPr>
            <a:r>
              <a:rPr lang="en-US" sz="1350" dirty="0"/>
              <a:t>Received $2.5 million 5-year renewal for the NSF-funded LSAMP program</a:t>
            </a:r>
          </a:p>
          <a:p>
            <a:pPr marL="344480" lvl="1" indent="-173034" defTabSz="457189">
              <a:buFont typeface="Arial"/>
              <a:buChar char="•"/>
              <a:defRPr/>
            </a:pPr>
            <a:r>
              <a:rPr lang="en-US" sz="1350" dirty="0"/>
              <a:t>Awarded $4.23 Million in additional grants to promote college access &amp; success for underrepresented students at UConn and across the State</a:t>
            </a:r>
          </a:p>
          <a:p>
            <a:pPr defTabSz="457189">
              <a:spcBef>
                <a:spcPts val="450"/>
              </a:spcBef>
              <a:defRPr/>
            </a:pPr>
            <a:r>
              <a:rPr lang="en-US" sz="1650" b="1" dirty="0"/>
              <a:t>New Initiatives</a:t>
            </a:r>
          </a:p>
          <a:p>
            <a:pPr marL="344480" lvl="1" indent="-173034" defTabSz="457189">
              <a:buFont typeface="Arial"/>
              <a:buChar char="•"/>
              <a:defRPr/>
            </a:pPr>
            <a:r>
              <a:rPr lang="en-US" sz="1350" dirty="0"/>
              <a:t>Expanded pre-college access programming to all 5 UConn campuses, serving 1400+ middle &amp; high school students across the state</a:t>
            </a:r>
          </a:p>
          <a:p>
            <a:pPr marL="344480" lvl="1" indent="-173034" defTabSz="457189">
              <a:buFont typeface="Arial"/>
              <a:buChar char="•"/>
              <a:defRPr/>
            </a:pPr>
            <a:r>
              <a:rPr lang="en-US" sz="1350" dirty="0"/>
              <a:t>Launched 2 First Gen FYE and First Gen First Year Writing sections</a:t>
            </a:r>
          </a:p>
          <a:p>
            <a:pPr marL="344480" lvl="1" indent="-173034" defTabSz="457189">
              <a:buFont typeface="Arial"/>
              <a:buChar char="•"/>
              <a:defRPr/>
            </a:pPr>
            <a:r>
              <a:rPr lang="en-US" sz="1350" dirty="0"/>
              <a:t>Established 2 new Learning Communities (</a:t>
            </a:r>
            <a:r>
              <a:rPr lang="en-US" sz="1350" i="1" dirty="0"/>
              <a:t>ASL &amp; Deaf Culture </a:t>
            </a:r>
            <a:r>
              <a:rPr lang="en-US" sz="1350" dirty="0"/>
              <a:t>and </a:t>
            </a:r>
            <a:r>
              <a:rPr lang="en-US" sz="1350" i="1" dirty="0"/>
              <a:t>Neurodiversity in Engineering</a:t>
            </a:r>
            <a:r>
              <a:rPr lang="en-US" sz="1350" dirty="0"/>
              <a:t>)</a:t>
            </a:r>
          </a:p>
          <a:p>
            <a:pPr marL="344480" lvl="1" indent="-173034" defTabSz="457189">
              <a:buFont typeface="Arial"/>
              <a:buChar char="•"/>
              <a:defRPr/>
            </a:pPr>
            <a:r>
              <a:rPr lang="en-US" sz="1350" dirty="0"/>
              <a:t>Launched the Office of Student Retention to better support student success efforts across the UConn system</a:t>
            </a:r>
          </a:p>
          <a:p>
            <a:pPr marL="0" lvl="1" defTabSz="457189">
              <a:spcBef>
                <a:spcPts val="450"/>
              </a:spcBef>
              <a:defRPr/>
            </a:pPr>
            <a:r>
              <a:rPr lang="en-US" sz="1650" b="1" dirty="0"/>
              <a:t>Student Success Highlights</a:t>
            </a:r>
          </a:p>
          <a:p>
            <a:pPr marL="344480" lvl="1" indent="-173034" defTabSz="457189">
              <a:buFont typeface="Arial"/>
              <a:buChar char="•"/>
              <a:defRPr/>
            </a:pPr>
            <a:r>
              <a:rPr lang="en-US" sz="1350" dirty="0"/>
              <a:t>Achieved 97% 1st-Year Retention rate for ScHOLA2RS House students (14% higher than all other UConn Black males)</a:t>
            </a:r>
          </a:p>
          <a:p>
            <a:pPr marL="344480" lvl="1" indent="-173034" defTabSz="457189">
              <a:buFont typeface="Arial"/>
              <a:buChar char="•"/>
              <a:defRPr/>
            </a:pPr>
            <a:r>
              <a:rPr lang="en-US" sz="1350" dirty="0"/>
              <a:t>Fall 2021: Learning Community students’ GPAs 4% higher than non-Learning Community students</a:t>
            </a:r>
          </a:p>
          <a:p>
            <a:pPr marL="344480" lvl="1" indent="-173034" defTabSz="457189">
              <a:buFont typeface="Arial"/>
              <a:buChar char="•"/>
              <a:defRPr/>
            </a:pPr>
            <a:r>
              <a:rPr lang="en-US" sz="1350" dirty="0"/>
              <a:t>44% decrease in CAP/SSS student DFW rates (Fall 2020 to Fall 2021)</a:t>
            </a:r>
          </a:p>
          <a:p>
            <a:pPr marL="344480" lvl="1" indent="-173034" defTabSz="457189">
              <a:buFont typeface="Arial"/>
              <a:buChar char="•"/>
              <a:defRPr/>
            </a:pPr>
            <a:r>
              <a:rPr lang="en-US" sz="1350" dirty="0"/>
              <a:t>100% of students in ISS Pre-College Programs graduated high school in 2021</a:t>
            </a:r>
          </a:p>
          <a:p>
            <a:pPr marL="0" lvl="1" defTabSz="457189">
              <a:spcBef>
                <a:spcPts val="450"/>
              </a:spcBef>
              <a:defRPr/>
            </a:pPr>
            <a:r>
              <a:rPr lang="en-US" sz="1650" b="1" dirty="0"/>
              <a:t>Innovative Programming</a:t>
            </a:r>
          </a:p>
          <a:p>
            <a:pPr marL="344480" lvl="1" indent="-173034" defTabSz="457189">
              <a:buFont typeface="Arial"/>
              <a:buChar char="•"/>
              <a:defRPr/>
            </a:pPr>
            <a:r>
              <a:rPr lang="en-US" sz="1350" dirty="0"/>
              <a:t>CAP/SSS partnered with Global Affairs to provide 19 students virtual summer global internships and a winter domestic cultural experience in Hawaii in 2021</a:t>
            </a:r>
          </a:p>
        </p:txBody>
      </p:sp>
      <p:sp>
        <p:nvSpPr>
          <p:cNvPr id="11" name="Rectangle 10">
            <a:extLst>
              <a:ext uri="{FF2B5EF4-FFF2-40B4-BE49-F238E27FC236}">
                <a16:creationId xmlns:a16="http://schemas.microsoft.com/office/drawing/2014/main" id="{FC422E16-D069-4AE0-AE5A-7CD5137B4A93}"/>
              </a:ext>
            </a:extLst>
          </p:cNvPr>
          <p:cNvSpPr/>
          <p:nvPr/>
        </p:nvSpPr>
        <p:spPr>
          <a:xfrm>
            <a:off x="5941383" y="1453691"/>
            <a:ext cx="3109750" cy="513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500" dirty="0">
                <a:solidFill>
                  <a:schemeClr val="bg1"/>
                </a:solidFill>
                <a:cs typeface="Calibri"/>
              </a:rPr>
              <a:t>FYE enrolled 93% of 1</a:t>
            </a:r>
            <a:r>
              <a:rPr lang="en-US" sz="1500" baseline="30000" dirty="0">
                <a:solidFill>
                  <a:schemeClr val="bg1"/>
                </a:solidFill>
                <a:cs typeface="Calibri"/>
              </a:rPr>
              <a:t>st</a:t>
            </a:r>
            <a:r>
              <a:rPr lang="en-US" sz="1500" dirty="0">
                <a:solidFill>
                  <a:schemeClr val="bg1"/>
                </a:solidFill>
                <a:cs typeface="Calibri"/>
              </a:rPr>
              <a:t> Year students at Storrs.</a:t>
            </a:r>
            <a:endParaRPr lang="en-US" sz="1500" dirty="0">
              <a:solidFill>
                <a:schemeClr val="bg1"/>
              </a:solidFill>
              <a:latin typeface="Calibri"/>
            </a:endParaRPr>
          </a:p>
        </p:txBody>
      </p:sp>
      <p:sp>
        <p:nvSpPr>
          <p:cNvPr id="9" name="Rectangle 8">
            <a:extLst>
              <a:ext uri="{FF2B5EF4-FFF2-40B4-BE49-F238E27FC236}">
                <a16:creationId xmlns:a16="http://schemas.microsoft.com/office/drawing/2014/main" id="{5C038631-8A22-49CF-BB19-EA0DBC990C1E}"/>
              </a:ext>
            </a:extLst>
          </p:cNvPr>
          <p:cNvSpPr/>
          <p:nvPr/>
        </p:nvSpPr>
        <p:spPr>
          <a:xfrm>
            <a:off x="5941383" y="3406274"/>
            <a:ext cx="3109750" cy="147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400" b="1" dirty="0">
                <a:solidFill>
                  <a:schemeClr val="bg1"/>
                </a:solidFill>
                <a:latin typeface="Calibri"/>
              </a:rPr>
              <a:t>Staff Recognition:</a:t>
            </a:r>
          </a:p>
          <a:p>
            <a:pPr algn="ctr" defTabSz="457189">
              <a:defRPr/>
            </a:pPr>
            <a:endParaRPr lang="en-US" sz="1400" b="1" dirty="0">
              <a:solidFill>
                <a:schemeClr val="bg1"/>
              </a:solidFill>
              <a:latin typeface="Calibri"/>
            </a:endParaRPr>
          </a:p>
          <a:p>
            <a:pPr algn="ctr" defTabSz="457189">
              <a:defRPr/>
            </a:pPr>
            <a:r>
              <a:rPr lang="en-US" sz="1400" b="1" i="1" dirty="0">
                <a:solidFill>
                  <a:schemeClr val="bg1"/>
                </a:solidFill>
                <a:latin typeface="Calibri"/>
              </a:rPr>
              <a:t>Dr. Bidya Ranjeet </a:t>
            </a:r>
            <a:r>
              <a:rPr lang="en-US" sz="1400" i="1" dirty="0">
                <a:solidFill>
                  <a:schemeClr val="bg1"/>
                </a:solidFill>
                <a:latin typeface="Calibri"/>
              </a:rPr>
              <a:t>- 2022 Outstanding Alumni Award, Neag School of Education</a:t>
            </a:r>
          </a:p>
          <a:p>
            <a:pPr algn="ctr" defTabSz="457189">
              <a:defRPr/>
            </a:pPr>
            <a:r>
              <a:rPr lang="en-US" sz="1400" b="1" i="1" dirty="0">
                <a:solidFill>
                  <a:schemeClr val="bg1"/>
                </a:solidFill>
                <a:latin typeface="Calibri"/>
              </a:rPr>
              <a:t>Helena DeBald </a:t>
            </a:r>
            <a:r>
              <a:rPr lang="en-US" sz="1400" i="1" dirty="0">
                <a:solidFill>
                  <a:schemeClr val="bg1"/>
                </a:solidFill>
                <a:latin typeface="Calibri"/>
              </a:rPr>
              <a:t>– Recipient, LTE Design Sprint Grant</a:t>
            </a:r>
          </a:p>
        </p:txBody>
      </p:sp>
      <p:pic>
        <p:nvPicPr>
          <p:cNvPr id="12" name="Picture 11">
            <a:extLst>
              <a:ext uri="{FF2B5EF4-FFF2-40B4-BE49-F238E27FC236}">
                <a16:creationId xmlns:a16="http://schemas.microsoft.com/office/drawing/2014/main" id="{B94214B9-CE5D-45D7-A943-D4ACE0E7CD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26" t="30147" r="7103" b="14413"/>
          <a:stretch/>
        </p:blipFill>
        <p:spPr>
          <a:xfrm>
            <a:off x="6547179" y="127251"/>
            <a:ext cx="2174020" cy="942561"/>
          </a:xfrm>
          <a:prstGeom prst="rect">
            <a:avLst/>
          </a:prstGeom>
        </p:spPr>
      </p:pic>
      <p:sp>
        <p:nvSpPr>
          <p:cNvPr id="13" name="Rectangle 12">
            <a:extLst>
              <a:ext uri="{FF2B5EF4-FFF2-40B4-BE49-F238E27FC236}">
                <a16:creationId xmlns:a16="http://schemas.microsoft.com/office/drawing/2014/main" id="{231E596D-7AD2-4C08-81C5-B5FFB8EA2E47}"/>
              </a:ext>
            </a:extLst>
          </p:cNvPr>
          <p:cNvSpPr/>
          <p:nvPr/>
        </p:nvSpPr>
        <p:spPr>
          <a:xfrm>
            <a:off x="5941382" y="2752071"/>
            <a:ext cx="3109750" cy="513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500" dirty="0">
                <a:solidFill>
                  <a:schemeClr val="bg1"/>
                </a:solidFill>
                <a:cs typeface="Calibri"/>
              </a:rPr>
              <a:t>20% of students served by ACES are non ACES-students seeking advising</a:t>
            </a:r>
            <a:endParaRPr lang="en-US" sz="1500" dirty="0">
              <a:solidFill>
                <a:schemeClr val="bg1"/>
              </a:solidFill>
              <a:latin typeface="Calibri"/>
            </a:endParaRPr>
          </a:p>
        </p:txBody>
      </p:sp>
      <p:sp>
        <p:nvSpPr>
          <p:cNvPr id="14" name="Rectangle 13">
            <a:extLst>
              <a:ext uri="{FF2B5EF4-FFF2-40B4-BE49-F238E27FC236}">
                <a16:creationId xmlns:a16="http://schemas.microsoft.com/office/drawing/2014/main" id="{513CC502-DF10-481B-A32B-6DC9DF096F88}"/>
              </a:ext>
            </a:extLst>
          </p:cNvPr>
          <p:cNvSpPr/>
          <p:nvPr/>
        </p:nvSpPr>
        <p:spPr>
          <a:xfrm>
            <a:off x="5941383" y="2091523"/>
            <a:ext cx="3109750" cy="513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500" dirty="0">
                <a:solidFill>
                  <a:schemeClr val="bg1"/>
                </a:solidFill>
                <a:cs typeface="Calibri"/>
              </a:rPr>
              <a:t>Since 2016, LSAMP UConn has seen a 62% increase in participation</a:t>
            </a:r>
            <a:endParaRPr lang="en-US" sz="1500" dirty="0">
              <a:solidFill>
                <a:schemeClr val="bg1"/>
              </a:solidFill>
              <a:latin typeface="Calibri"/>
            </a:endParaRPr>
          </a:p>
        </p:txBody>
      </p:sp>
    </p:spTree>
    <p:extLst>
      <p:ext uri="{BB962C8B-B14F-4D97-AF65-F5344CB8AC3E}">
        <p14:creationId xmlns:p14="http://schemas.microsoft.com/office/powerpoint/2010/main" val="249545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166199"/>
            <a:ext cx="8229600" cy="857250"/>
          </a:xfrm>
        </p:spPr>
        <p:txBody>
          <a:bodyPr>
            <a:normAutofit/>
          </a:bodyPr>
          <a:lstStyle/>
          <a:p>
            <a:r>
              <a:rPr lang="en-US" sz="3200" b="1" dirty="0"/>
              <a:t>Center for Career Development</a:t>
            </a:r>
          </a:p>
        </p:txBody>
      </p:sp>
      <p:sp>
        <p:nvSpPr>
          <p:cNvPr id="8" name="TextBox 7">
            <a:extLst>
              <a:ext uri="{FF2B5EF4-FFF2-40B4-BE49-F238E27FC236}">
                <a16:creationId xmlns:a16="http://schemas.microsoft.com/office/drawing/2014/main" id="{322DB5A0-4AA7-4762-B1F1-ADD4F0CF6C09}"/>
              </a:ext>
            </a:extLst>
          </p:cNvPr>
          <p:cNvSpPr txBox="1"/>
          <p:nvPr/>
        </p:nvSpPr>
        <p:spPr>
          <a:xfrm>
            <a:off x="-1" y="1243115"/>
            <a:ext cx="5903259" cy="3801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189">
              <a:defRPr/>
            </a:pPr>
            <a:r>
              <a:rPr lang="en-US" sz="1600" b="1" dirty="0">
                <a:solidFill>
                  <a:prstClr val="black"/>
                </a:solidFill>
                <a:latin typeface="Calibri"/>
                <a:cs typeface="Calibri"/>
              </a:rPr>
              <a:t>Office Accomplishments</a:t>
            </a:r>
            <a:endParaRPr lang="en-US" sz="1200" dirty="0">
              <a:solidFill>
                <a:prstClr val="black"/>
              </a:solidFill>
              <a:latin typeface="Calibri"/>
              <a:cs typeface="Calibri"/>
            </a:endParaRPr>
          </a:p>
          <a:p>
            <a:pPr marL="471488" lvl="1" indent="-128588" defTabSz="457189">
              <a:buFont typeface="Arial" panose="020B0604020202020204" pitchFamily="34" charset="0"/>
              <a:buChar char="•"/>
              <a:defRPr/>
            </a:pPr>
            <a:r>
              <a:rPr lang="en-US" sz="700" dirty="0">
                <a:solidFill>
                  <a:prstClr val="black"/>
                </a:solidFill>
                <a:latin typeface="Calibri"/>
                <a:cs typeface="Calibri"/>
              </a:rPr>
              <a:t>National Career Leadership Collective (CLC) Award for Innovation in Programming</a:t>
            </a:r>
          </a:p>
          <a:p>
            <a:pPr marL="471488" lvl="1" indent="-128588" defTabSz="457189">
              <a:buFont typeface="Arial" panose="020B0604020202020204" pitchFamily="34" charset="0"/>
              <a:buChar char="•"/>
              <a:defRPr/>
            </a:pPr>
            <a:r>
              <a:rPr lang="en-US" sz="700" dirty="0">
                <a:solidFill>
                  <a:prstClr val="black"/>
                </a:solidFill>
                <a:latin typeface="Calibri"/>
                <a:cs typeface="Calibri"/>
              </a:rPr>
              <a:t>National Association for Colleges and Employers (NACE) Members Choice Award Finalist – Innovation in Programming</a:t>
            </a:r>
          </a:p>
          <a:p>
            <a:pPr marL="471488" lvl="1" indent="-128588" defTabSz="457189">
              <a:buFont typeface="Arial" panose="020B0604020202020204" pitchFamily="34" charset="0"/>
              <a:buChar char="•"/>
              <a:defRPr/>
            </a:pPr>
            <a:r>
              <a:rPr lang="en-US" sz="700" dirty="0"/>
              <a:t>NACE22 National Conference Presentation: Engaging Career Champions to Support a Mission of Career Everywhere </a:t>
            </a:r>
          </a:p>
          <a:p>
            <a:pPr marL="471488" lvl="1" indent="-128588" defTabSz="457189">
              <a:buFont typeface="Arial" panose="020B0604020202020204" pitchFamily="34" charset="0"/>
              <a:buChar char="•"/>
              <a:defRPr/>
            </a:pPr>
            <a:r>
              <a:rPr lang="en-US" sz="700" dirty="0"/>
              <a:t>Multiple virtual presentations at NACE, Eastern Association of Colleges and Employers (EACE), CLC and NASPA</a:t>
            </a:r>
          </a:p>
          <a:p>
            <a:pPr defTabSz="457189">
              <a:defRPr/>
            </a:pPr>
            <a:r>
              <a:rPr lang="en-US" sz="1600" b="1" dirty="0">
                <a:solidFill>
                  <a:prstClr val="black"/>
                </a:solidFill>
                <a:latin typeface="Calibri"/>
                <a:cs typeface="Calibri"/>
              </a:rPr>
              <a:t>New Initiatives</a:t>
            </a:r>
          </a:p>
          <a:p>
            <a:pPr marL="471488" lvl="1" indent="-128588" defTabSz="457189">
              <a:buFont typeface="Arial" panose="020B0604020202020204" pitchFamily="34" charset="0"/>
              <a:buChar char="•"/>
              <a:defRPr/>
            </a:pPr>
            <a:r>
              <a:rPr lang="en-US" sz="700" dirty="0"/>
              <a:t>Conducted IRB-approved research study on the impact of identity on career development, receiving 1,500 responses</a:t>
            </a:r>
          </a:p>
          <a:p>
            <a:pPr marL="471488" lvl="1" indent="-128588" defTabSz="457189">
              <a:buFont typeface="Arial" panose="020B0604020202020204" pitchFamily="34" charset="0"/>
              <a:buChar char="•"/>
              <a:defRPr/>
            </a:pPr>
            <a:r>
              <a:rPr lang="en-US" sz="700" dirty="0"/>
              <a:t>Entrepreneurship Month – partnering with Connecticut Small Business Development Center and community partners</a:t>
            </a:r>
          </a:p>
          <a:p>
            <a:pPr marL="471488" lvl="1" indent="-128588">
              <a:buFont typeface="Arial" panose="020B0604020202020204" pitchFamily="34" charset="0"/>
              <a:buChar char="•"/>
            </a:pPr>
            <a:r>
              <a:rPr lang="en-US" sz="700" dirty="0"/>
              <a:t>Developed and implemented a 5-part career-readiness curriculum for La </a:t>
            </a:r>
            <a:r>
              <a:rPr lang="en-US" sz="700" dirty="0" err="1"/>
              <a:t>Comunidad</a:t>
            </a:r>
            <a:r>
              <a:rPr lang="en-US" sz="700" dirty="0"/>
              <a:t> </a:t>
            </a:r>
            <a:r>
              <a:rPr lang="en-US" sz="700" dirty="0" err="1"/>
              <a:t>Intelectual</a:t>
            </a:r>
            <a:r>
              <a:rPr lang="en-US" sz="700" dirty="0"/>
              <a:t> Learning Community </a:t>
            </a:r>
          </a:p>
          <a:p>
            <a:pPr marL="471488" lvl="1" indent="-128588" defTabSz="457189">
              <a:buFont typeface="Arial" panose="020B0604020202020204" pitchFamily="34" charset="0"/>
              <a:buChar char="•"/>
              <a:defRPr/>
            </a:pPr>
            <a:r>
              <a:rPr lang="en-US" sz="700" dirty="0">
                <a:solidFill>
                  <a:prstClr val="black"/>
                </a:solidFill>
                <a:latin typeface="Calibri"/>
                <a:cs typeface="Calibri"/>
              </a:rPr>
              <a:t>Collaborated with CETL to integrate career readiness concepts into the classroom</a:t>
            </a:r>
          </a:p>
          <a:p>
            <a:pPr marL="471488" lvl="1" indent="-128588" defTabSz="457189">
              <a:buFont typeface="Arial" panose="020B0604020202020204" pitchFamily="34" charset="0"/>
              <a:buChar char="•"/>
              <a:defRPr/>
            </a:pPr>
            <a:r>
              <a:rPr lang="en-US" sz="700" dirty="0">
                <a:solidFill>
                  <a:prstClr val="black"/>
                </a:solidFill>
                <a:latin typeface="Calibri"/>
                <a:cs typeface="Calibri"/>
              </a:rPr>
              <a:t>Partnered with Student Employment to expand development of students through on-campus internships</a:t>
            </a:r>
          </a:p>
          <a:p>
            <a:pPr marL="471488" lvl="1" indent="-128588" defTabSz="457189">
              <a:buFont typeface="Arial" panose="020B0604020202020204" pitchFamily="34" charset="0"/>
              <a:buChar char="•"/>
              <a:defRPr/>
            </a:pPr>
            <a:r>
              <a:rPr lang="en-US" sz="700" dirty="0">
                <a:solidFill>
                  <a:prstClr val="black"/>
                </a:solidFill>
                <a:latin typeface="Calibri"/>
                <a:cs typeface="Calibri"/>
              </a:rPr>
              <a:t>Partnered with </a:t>
            </a:r>
            <a:r>
              <a:rPr lang="en-US" sz="700" dirty="0" err="1">
                <a:solidFill>
                  <a:prstClr val="black"/>
                </a:solidFill>
                <a:latin typeface="Calibri"/>
                <a:cs typeface="Calibri"/>
              </a:rPr>
              <a:t>Universitas</a:t>
            </a:r>
            <a:r>
              <a:rPr lang="en-US" sz="700" dirty="0">
                <a:solidFill>
                  <a:prstClr val="black"/>
                </a:solidFill>
                <a:latin typeface="Calibri"/>
                <a:cs typeface="Calibri"/>
              </a:rPr>
              <a:t> 21 and other member institutions to launch global virtual micro-internship program</a:t>
            </a:r>
          </a:p>
          <a:p>
            <a:pPr defTabSz="457189">
              <a:defRPr/>
            </a:pPr>
            <a:r>
              <a:rPr lang="en-US" sz="1600" b="1" dirty="0">
                <a:solidFill>
                  <a:prstClr val="black"/>
                </a:solidFill>
                <a:latin typeface="Calibri"/>
                <a:cs typeface="Calibri"/>
              </a:rPr>
              <a:t>Partnerships</a:t>
            </a:r>
          </a:p>
          <a:p>
            <a:pPr marL="471488" lvl="1" indent="-128588" defTabSz="457189">
              <a:buFont typeface="Arial" panose="020B0604020202020204" pitchFamily="34" charset="0"/>
              <a:buChar char="•"/>
              <a:defRPr/>
            </a:pPr>
            <a:r>
              <a:rPr lang="en-US" sz="700" dirty="0"/>
              <a:t>Chair Corporate Advisory Council consisting of representatives from Connecticut’s largest employers </a:t>
            </a:r>
          </a:p>
          <a:p>
            <a:pPr marL="471488" lvl="1" indent="-128588" defTabSz="457189">
              <a:buFont typeface="Arial" panose="020B0604020202020204" pitchFamily="34" charset="0"/>
              <a:buChar char="•"/>
              <a:defRPr/>
            </a:pPr>
            <a:r>
              <a:rPr lang="en-US" sz="700" dirty="0"/>
              <a:t>2,200 Connecticut companies are registered in Handshake, our portal connecting students to employers</a:t>
            </a:r>
          </a:p>
          <a:p>
            <a:pPr marL="471488" lvl="1" indent="-128588" defTabSz="457189">
              <a:buFont typeface="Arial" panose="020B0604020202020204" pitchFamily="34" charset="0"/>
              <a:buChar char="•"/>
              <a:defRPr/>
            </a:pPr>
            <a:r>
              <a:rPr lang="en-US" sz="700" dirty="0"/>
              <a:t>2,143 jobs or internships are currently posted, spanning all majors</a:t>
            </a:r>
          </a:p>
          <a:p>
            <a:pPr marL="471488" lvl="1" indent="-128588" defTabSz="457189">
              <a:buFont typeface="Arial" panose="020B0604020202020204" pitchFamily="34" charset="0"/>
              <a:buChar char="•"/>
              <a:defRPr/>
            </a:pPr>
            <a:r>
              <a:rPr lang="en-US" sz="700" dirty="0"/>
              <a:t>735 companies and organizations attended career fairs and on-campus interviews</a:t>
            </a:r>
          </a:p>
          <a:p>
            <a:pPr marL="471488" lvl="1" indent="-128588" defTabSz="457189">
              <a:buFont typeface="Arial" panose="020B0604020202020204" pitchFamily="34" charset="0"/>
              <a:buChar char="•"/>
              <a:defRPr/>
            </a:pPr>
            <a:r>
              <a:rPr lang="en-US" sz="700" dirty="0"/>
              <a:t>Received $19,000 grant from Collins Aerospace subsidizing women and black students’ conference attendance</a:t>
            </a:r>
          </a:p>
          <a:p>
            <a:pPr defTabSz="457189">
              <a:defRPr/>
            </a:pPr>
            <a:r>
              <a:rPr lang="en-US" sz="1600" b="1" dirty="0">
                <a:solidFill>
                  <a:prstClr val="black"/>
                </a:solidFill>
                <a:latin typeface="Calibri"/>
                <a:cs typeface="Calibri"/>
              </a:rPr>
              <a:t>DEI</a:t>
            </a:r>
          </a:p>
          <a:p>
            <a:pPr marL="471488" lvl="1" indent="-128588">
              <a:buFont typeface="Arial" panose="020B0604020202020204" pitchFamily="34" charset="0"/>
              <a:buChar char="•"/>
            </a:pPr>
            <a:r>
              <a:rPr lang="en-US" sz="700" dirty="0"/>
              <a:t>The DEI Committee, in its seventh year, delivered 25+ programs with a specific focus on Diversity, Equity, and Inclusion</a:t>
            </a:r>
          </a:p>
          <a:p>
            <a:pPr marL="471488" lvl="1" indent="-128588">
              <a:buFont typeface="Arial" panose="020B0604020202020204" pitchFamily="34" charset="0"/>
              <a:buChar char="•"/>
            </a:pPr>
            <a:r>
              <a:rPr lang="en-US" sz="700" dirty="0"/>
              <a:t>NACE Honorable Mention Award for Excellence in Diversity, Equity and Inclusion programming</a:t>
            </a:r>
          </a:p>
          <a:p>
            <a:pPr marL="471488" lvl="1" indent="-128588">
              <a:buFont typeface="Arial" panose="020B0604020202020204" pitchFamily="34" charset="0"/>
              <a:buChar char="•"/>
            </a:pPr>
            <a:r>
              <a:rPr lang="en-US" sz="700" dirty="0"/>
              <a:t>Presented </a:t>
            </a:r>
            <a:r>
              <a:rPr lang="en-US" sz="700" i="1" dirty="0"/>
              <a:t>“Extending Beyond a Committee: Promoting DE&amp;I as an Entire Career Center Team” </a:t>
            </a:r>
            <a:r>
              <a:rPr lang="en-US" sz="700" dirty="0"/>
              <a:t>for the CLC National Conference, NACE Webinar series, and EACE webinar series</a:t>
            </a:r>
          </a:p>
          <a:p>
            <a:pPr marL="471488" lvl="1" indent="-128588">
              <a:buFont typeface="Arial" panose="020B0604020202020204" pitchFamily="34" charset="0"/>
              <a:buChar char="•"/>
            </a:pPr>
            <a:r>
              <a:rPr lang="en-US" sz="700" dirty="0"/>
              <a:t>Presenting</a:t>
            </a:r>
            <a:r>
              <a:rPr lang="en-US" sz="700" i="1" dirty="0"/>
              <a:t> “Researching the Intersections of Identity &amp; Career Development</a:t>
            </a:r>
            <a:r>
              <a:rPr lang="en-US" sz="700" b="1" i="1" dirty="0"/>
              <a:t>”</a:t>
            </a:r>
            <a:r>
              <a:rPr lang="en-US" sz="700" i="1" dirty="0"/>
              <a:t> </a:t>
            </a:r>
            <a:r>
              <a:rPr lang="en-US" sz="700" dirty="0"/>
              <a:t>at the NACE 2022 National Conference</a:t>
            </a:r>
          </a:p>
          <a:p>
            <a:pPr defTabSz="457189">
              <a:defRPr/>
            </a:pPr>
            <a:r>
              <a:rPr lang="en-US" sz="1600" b="1" dirty="0">
                <a:solidFill>
                  <a:prstClr val="black"/>
                </a:solidFill>
                <a:latin typeface="Calibri"/>
                <a:cs typeface="Calibri"/>
              </a:rPr>
              <a:t>Individual Accomplishments</a:t>
            </a:r>
          </a:p>
          <a:p>
            <a:pPr marL="471488" lvl="1" indent="-128588">
              <a:buFont typeface="Arial" panose="020B0604020202020204" pitchFamily="34" charset="0"/>
              <a:buChar char="•"/>
            </a:pPr>
            <a:r>
              <a:rPr lang="en-US" sz="700" dirty="0"/>
              <a:t>Received two of the five UConn Spirit Awards; one for University Citizen and the other for Inclusive Excellence</a:t>
            </a:r>
          </a:p>
          <a:p>
            <a:pPr marL="471488" lvl="1" indent="-128588">
              <a:buFont typeface="Arial" panose="020B0604020202020204" pitchFamily="34" charset="0"/>
              <a:buChar char="•"/>
            </a:pPr>
            <a:r>
              <a:rPr lang="en-US" sz="700" dirty="0"/>
              <a:t>Elected to Board of Directors for National Association of Colleges and Employers</a:t>
            </a:r>
          </a:p>
          <a:p>
            <a:pPr marL="471488" lvl="1" indent="-128588">
              <a:buFont typeface="Arial" panose="020B0604020202020204" pitchFamily="34" charset="0"/>
              <a:buChar char="•"/>
            </a:pPr>
            <a:r>
              <a:rPr lang="en-US" sz="700" dirty="0"/>
              <a:t>Elected Chair of Employability and Careers Group for </a:t>
            </a:r>
            <a:r>
              <a:rPr lang="en-US" sz="700" dirty="0" err="1"/>
              <a:t>Universitas</a:t>
            </a:r>
            <a:r>
              <a:rPr lang="en-US" sz="700" dirty="0"/>
              <a:t> 21</a:t>
            </a:r>
          </a:p>
        </p:txBody>
      </p:sp>
      <p:sp>
        <p:nvSpPr>
          <p:cNvPr id="11" name="Rectangle 10">
            <a:extLst>
              <a:ext uri="{FF2B5EF4-FFF2-40B4-BE49-F238E27FC236}">
                <a16:creationId xmlns:a16="http://schemas.microsoft.com/office/drawing/2014/main" id="{FC422E16-D069-4AE0-AE5A-7CD5137B4A93}"/>
              </a:ext>
            </a:extLst>
          </p:cNvPr>
          <p:cNvSpPr/>
          <p:nvPr/>
        </p:nvSpPr>
        <p:spPr>
          <a:xfrm>
            <a:off x="6034252" y="1574462"/>
            <a:ext cx="2875235" cy="1050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73% vs. 54%</a:t>
            </a:r>
          </a:p>
          <a:p>
            <a:pPr algn="ctr"/>
            <a:r>
              <a:rPr lang="en-US" sz="1050" dirty="0">
                <a:solidFill>
                  <a:schemeClr val="tx1"/>
                </a:solidFill>
              </a:rPr>
              <a:t>The percent of UConn students utilizing services</a:t>
            </a:r>
          </a:p>
          <a:p>
            <a:pPr algn="ctr"/>
            <a:r>
              <a:rPr lang="en-US" sz="1050" dirty="0">
                <a:solidFill>
                  <a:schemeClr val="tx1"/>
                </a:solidFill>
              </a:rPr>
              <a:t>provided by the Career Center during their undergraduate experience is </a:t>
            </a:r>
            <a:r>
              <a:rPr lang="en-US" sz="1050" b="1" dirty="0">
                <a:solidFill>
                  <a:schemeClr val="tx1"/>
                </a:solidFill>
              </a:rPr>
              <a:t>19 percentage points higher </a:t>
            </a:r>
            <a:r>
              <a:rPr lang="en-US" sz="1050" dirty="0">
                <a:solidFill>
                  <a:schemeClr val="tx1"/>
                </a:solidFill>
              </a:rPr>
              <a:t>than the national average</a:t>
            </a:r>
            <a:r>
              <a:rPr lang="en-US" sz="1050" dirty="0">
                <a:solidFill>
                  <a:schemeClr val="accent1">
                    <a:lumMod val="50000"/>
                  </a:schemeClr>
                </a:solidFill>
              </a:rPr>
              <a:t>.</a:t>
            </a:r>
            <a:endParaRPr lang="en-US" sz="1050" dirty="0">
              <a:solidFill>
                <a:schemeClr val="accent1">
                  <a:lumMod val="50000"/>
                </a:schemeClr>
              </a:solidFill>
              <a:latin typeface="Calibri"/>
            </a:endParaRPr>
          </a:p>
        </p:txBody>
      </p:sp>
      <p:sp>
        <p:nvSpPr>
          <p:cNvPr id="9" name="Rectangle 8">
            <a:extLst>
              <a:ext uri="{FF2B5EF4-FFF2-40B4-BE49-F238E27FC236}">
                <a16:creationId xmlns:a16="http://schemas.microsoft.com/office/drawing/2014/main" id="{5C038631-8A22-49CF-BB19-EA0DBC990C1E}"/>
              </a:ext>
            </a:extLst>
          </p:cNvPr>
          <p:cNvSpPr/>
          <p:nvPr/>
        </p:nvSpPr>
        <p:spPr>
          <a:xfrm>
            <a:off x="6034252" y="2721835"/>
            <a:ext cx="2875235" cy="1161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endParaRPr lang="en-US" sz="1050" dirty="0"/>
          </a:p>
          <a:p>
            <a:pPr lvl="0" algn="ctr"/>
            <a:r>
              <a:rPr lang="en-US" sz="1200" b="1" dirty="0">
                <a:solidFill>
                  <a:schemeClr val="tx1"/>
                </a:solidFill>
              </a:rPr>
              <a:t>STUDENT ENGAGEMENT</a:t>
            </a:r>
          </a:p>
          <a:p>
            <a:pPr marL="214313" indent="-214313">
              <a:buFont typeface="Arial" panose="020B0604020202020204" pitchFamily="34" charset="0"/>
              <a:buChar char="•"/>
            </a:pPr>
            <a:r>
              <a:rPr lang="en-US" sz="1200" dirty="0">
                <a:solidFill>
                  <a:schemeClr val="tx1"/>
                </a:solidFill>
              </a:rPr>
              <a:t>5,175 one-on-one coaching sessions</a:t>
            </a:r>
          </a:p>
          <a:p>
            <a:pPr marL="214313" indent="-214313">
              <a:buFont typeface="Arial" panose="020B0604020202020204" pitchFamily="34" charset="0"/>
              <a:buChar char="•"/>
            </a:pPr>
            <a:r>
              <a:rPr lang="en-US" sz="1200" dirty="0">
                <a:solidFill>
                  <a:schemeClr val="tx1"/>
                </a:solidFill>
              </a:rPr>
              <a:t>390 career-related presentations </a:t>
            </a:r>
          </a:p>
          <a:p>
            <a:pPr marL="214313" indent="-214313">
              <a:buFont typeface="Arial" panose="020B0604020202020204" pitchFamily="34" charset="0"/>
              <a:buChar char="•"/>
            </a:pPr>
            <a:r>
              <a:rPr lang="en-US" sz="1200" dirty="0">
                <a:solidFill>
                  <a:schemeClr val="tx1"/>
                </a:solidFill>
              </a:rPr>
              <a:t>17,396 students active in Handshake</a:t>
            </a:r>
          </a:p>
          <a:p>
            <a:pPr marL="214313" indent="-214313">
              <a:buFont typeface="Arial" panose="020B0604020202020204" pitchFamily="34" charset="0"/>
              <a:buChar char="•"/>
            </a:pPr>
            <a:r>
              <a:rPr lang="en-US" sz="1200" dirty="0">
                <a:solidFill>
                  <a:schemeClr val="tx1"/>
                </a:solidFill>
              </a:rPr>
              <a:t>550,990 website page views</a:t>
            </a:r>
          </a:p>
          <a:p>
            <a:r>
              <a:rPr lang="en-US" sz="1350" dirty="0"/>
              <a:t> </a:t>
            </a:r>
          </a:p>
        </p:txBody>
      </p:sp>
      <p:sp>
        <p:nvSpPr>
          <p:cNvPr id="10" name="Rectangle 9">
            <a:extLst>
              <a:ext uri="{FF2B5EF4-FFF2-40B4-BE49-F238E27FC236}">
                <a16:creationId xmlns:a16="http://schemas.microsoft.com/office/drawing/2014/main" id="{37300227-BF45-46AF-A284-901F30377985}"/>
              </a:ext>
            </a:extLst>
          </p:cNvPr>
          <p:cNvSpPr/>
          <p:nvPr/>
        </p:nvSpPr>
        <p:spPr>
          <a:xfrm>
            <a:off x="6034252" y="3978260"/>
            <a:ext cx="2875235" cy="1121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200" b="1" dirty="0">
                <a:solidFill>
                  <a:schemeClr val="tx1"/>
                </a:solidFill>
                <a:latin typeface="Calibri" panose="020F0502020204030204" pitchFamily="34" charset="0"/>
                <a:cs typeface="Calibri" panose="020F0502020204030204" pitchFamily="34" charset="0"/>
              </a:rPr>
              <a:t>CAREER CHAMPIONS</a:t>
            </a:r>
          </a:p>
          <a:p>
            <a:pPr marL="214313" indent="-214313">
              <a:buFont typeface="Arial" panose="020B0604020202020204" pitchFamily="34" charset="0"/>
              <a:buChar char="•"/>
            </a:pPr>
            <a:r>
              <a:rPr lang="en-US" sz="1200" dirty="0">
                <a:solidFill>
                  <a:schemeClr val="tx1"/>
                </a:solidFill>
              </a:rPr>
              <a:t>430 faculty, staff, employer, and alumni</a:t>
            </a:r>
          </a:p>
          <a:p>
            <a:pPr marL="214313" indent="-214313">
              <a:buFont typeface="Arial" panose="020B0604020202020204" pitchFamily="34" charset="0"/>
              <a:buChar char="•"/>
            </a:pPr>
            <a:r>
              <a:rPr lang="en-US" sz="1200" dirty="0">
                <a:solidFill>
                  <a:schemeClr val="tx1"/>
                </a:solidFill>
              </a:rPr>
              <a:t>26 events with 480 participants</a:t>
            </a:r>
          </a:p>
          <a:p>
            <a:pPr marL="214313" indent="-214313">
              <a:buFont typeface="Arial" panose="020B0604020202020204" pitchFamily="34" charset="0"/>
              <a:buChar char="•"/>
            </a:pPr>
            <a:r>
              <a:rPr lang="en-US" sz="1200" dirty="0">
                <a:solidFill>
                  <a:schemeClr val="tx1"/>
                </a:solidFill>
              </a:rPr>
              <a:t>140 faculty and staff requested presentations  </a:t>
            </a:r>
          </a:p>
          <a:p>
            <a:pPr algn="ctr" defTabSz="457189">
              <a:defRPr/>
            </a:pPr>
            <a:endParaRPr lang="en-US" sz="1200" dirty="0">
              <a:solidFill>
                <a:schemeClr val="tx1"/>
              </a:solidFill>
              <a:latin typeface="Calibri"/>
            </a:endParaRPr>
          </a:p>
        </p:txBody>
      </p:sp>
      <p:pic>
        <p:nvPicPr>
          <p:cNvPr id="13" name="Picture 12" descr="A large group of people in a room&#10;&#10;Description automatically generated with low confidence">
            <a:extLst>
              <a:ext uri="{FF2B5EF4-FFF2-40B4-BE49-F238E27FC236}">
                <a16:creationId xmlns:a16="http://schemas.microsoft.com/office/drawing/2014/main" id="{38F890D2-61CE-4AFD-AB9E-20571FCB9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4553" y="135324"/>
            <a:ext cx="2064934" cy="999806"/>
          </a:xfrm>
          <a:prstGeom prst="rect">
            <a:avLst/>
          </a:prstGeom>
        </p:spPr>
      </p:pic>
    </p:spTree>
    <p:extLst>
      <p:ext uri="{BB962C8B-B14F-4D97-AF65-F5344CB8AC3E}">
        <p14:creationId xmlns:p14="http://schemas.microsoft.com/office/powerpoint/2010/main" val="353336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206375"/>
            <a:ext cx="8229600" cy="857250"/>
          </a:xfrm>
        </p:spPr>
        <p:txBody>
          <a:bodyPr>
            <a:normAutofit/>
          </a:bodyPr>
          <a:lstStyle/>
          <a:p>
            <a:r>
              <a:rPr lang="en-US" sz="2800" dirty="0"/>
              <a:t>Office of Veterans Affairs and Military Programs</a:t>
            </a:r>
          </a:p>
        </p:txBody>
      </p:sp>
      <p:sp>
        <p:nvSpPr>
          <p:cNvPr id="8" name="TextBox 7">
            <a:extLst>
              <a:ext uri="{FF2B5EF4-FFF2-40B4-BE49-F238E27FC236}">
                <a16:creationId xmlns:a16="http://schemas.microsoft.com/office/drawing/2014/main" id="{322DB5A0-4AA7-4762-B1F1-ADD4F0CF6C09}"/>
              </a:ext>
            </a:extLst>
          </p:cNvPr>
          <p:cNvSpPr txBox="1"/>
          <p:nvPr/>
        </p:nvSpPr>
        <p:spPr>
          <a:xfrm>
            <a:off x="104917" y="1256994"/>
            <a:ext cx="5929333"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Calibri"/>
              </a:rPr>
              <a:t>Office Accomplishments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prstClr val="black"/>
                </a:solidFill>
                <a:latin typeface="Calibri"/>
                <a:cs typeface="Calibri"/>
              </a:rPr>
              <a:t>Second ever virtual military student orientation; Reinvigorated and improved student employment; Intensive compliance evaluations from both the VA and DoD – VAMP and UConn deemed fully compliant; Continued to extend online and virtual offerings to support students</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344488" marR="0" lvl="1" indent="-173038" algn="l" defTabSz="4572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Calibri"/>
              </a:rPr>
              <a:t>New Initiatives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prstClr val="black"/>
                </a:solidFill>
                <a:latin typeface="Calibri"/>
                <a:cs typeface="Calibri"/>
              </a:rPr>
              <a:t>Student leader selected to attend conference at West Point; AFROTC relocated in order to better facilitate learning and interactions between students; increase social media presence and brand marketing; increase internal and external outreach</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344488" marR="0" lvl="1" indent="-173038" algn="l" defTabSz="457200" rtl="0" eaLnBrk="1" fontAlgn="auto" latinLnBrk="0" hangingPunct="1">
              <a:lnSpc>
                <a:spcPct val="100000"/>
              </a:lnSpc>
              <a:spcBef>
                <a:spcPts val="0"/>
              </a:spcBef>
              <a:spcAft>
                <a:spcPts val="0"/>
              </a:spcAft>
              <a:buClrTx/>
              <a:buSzTx/>
              <a:buFont typeface="Arial"/>
              <a:buChar char="•"/>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Calibri"/>
              </a:rPr>
              <a:t>Partnerships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prstClr val="black"/>
                </a:solidFill>
                <a:latin typeface="Calibri"/>
                <a:cs typeface="Calibri"/>
              </a:rPr>
              <a:t>Reinvigorated partnerships with the State and Federal VA in CT; the US Army War College; AROTC and UConn Kinesiology; AROTC and Norwegian Embassy; Maj Rogers-Reed of AFROTC and AACC</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344488" marR="0" lvl="1" indent="-173038" algn="l" defTabSz="4572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Calibri"/>
              </a:rPr>
              <a:t>DEI</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prstClr val="black"/>
                </a:solidFill>
                <a:latin typeface="Calibri"/>
                <a:cs typeface="Calibri"/>
              </a:rPr>
              <a:t>Initial results of research into UConn’s veteran community reveal UConn’s vets are more diverse than the military overall or the CT National Guard; AROTC appoints first female Ranger Challenge Team Captain; AFROTC’s Maj Rogers-Reed recognized for her inclusion and outreach work</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344488" marR="0" lvl="1" indent="-173038" algn="l" defTabSz="4572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Calibri"/>
              </a:rPr>
              <a:t>Individual Accomplishments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prstClr val="black"/>
                </a:solidFill>
                <a:latin typeface="Calibri"/>
                <a:cs typeface="Calibri"/>
              </a:rPr>
              <a:t>Bethany Grabowski, Program Assistant recognized regionally as University Employee of the Quarter for AFROTC </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1" name="Rectangle 10">
            <a:extLst>
              <a:ext uri="{FF2B5EF4-FFF2-40B4-BE49-F238E27FC236}">
                <a16:creationId xmlns:a16="http://schemas.microsoft.com/office/drawing/2014/main" id="{FC422E16-D069-4AE0-AE5A-7CD5137B4A93}"/>
              </a:ext>
            </a:extLst>
          </p:cNvPr>
          <p:cNvSpPr/>
          <p:nvPr/>
        </p:nvSpPr>
        <p:spPr>
          <a:xfrm>
            <a:off x="6034251" y="1474709"/>
            <a:ext cx="2875235" cy="9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a:cs typeface="Calibri"/>
              </a:rPr>
              <a:t>Over 800 military affiliated students throughout all campuses, many of whom deployed overseas in 2021 or in state to help with COVID response. </a:t>
            </a:r>
            <a:endParaRPr kumimoji="0" lang="en-US" sz="1400" b="0" i="0" u="none" strike="noStrike" kern="1200" cap="none" spc="0" normalizeH="0" baseline="0" noProof="0" dirty="0">
              <a:ln>
                <a:noFill/>
              </a:ln>
              <a:solidFill>
                <a:schemeClr val="bg1"/>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C038631-8A22-49CF-BB19-EA0DBC990C1E}"/>
              </a:ext>
            </a:extLst>
          </p:cNvPr>
          <p:cNvSpPr/>
          <p:nvPr/>
        </p:nvSpPr>
        <p:spPr>
          <a:xfrm>
            <a:off x="6034250" y="2684187"/>
            <a:ext cx="2875235" cy="9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a:ea typeface="+mn-ea"/>
                <a:cs typeface="Calibri"/>
              </a:rPr>
              <a:t>AFROTC Commissioned </a:t>
            </a:r>
            <a:r>
              <a:rPr lang="en-US" sz="1400" dirty="0">
                <a:solidFill>
                  <a:schemeClr val="bg1"/>
                </a:solidFill>
                <a:latin typeface="Calibri"/>
                <a:cs typeface="Calibri"/>
              </a:rPr>
              <a:t>16 </a:t>
            </a:r>
            <a:r>
              <a:rPr kumimoji="0" lang="en-US" sz="1400" b="0" i="0" u="none" strike="noStrike" kern="1200" cap="none" spc="0" normalizeH="0" baseline="0" noProof="0" dirty="0">
                <a:ln>
                  <a:noFill/>
                </a:ln>
                <a:solidFill>
                  <a:schemeClr val="bg1"/>
                </a:solidFill>
                <a:effectLst/>
                <a:uLnTx/>
                <a:uFillTx/>
                <a:latin typeface="Calibri"/>
                <a:ea typeface="+mn-ea"/>
                <a:cs typeface="Calibri"/>
              </a:rPr>
              <a:t>Officers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a:cs typeface="Calibri"/>
              </a:rPr>
              <a:t>AROTC Commissioned 25 Officers</a:t>
            </a:r>
            <a:endParaRPr kumimoji="0" lang="en-US" sz="1400" b="0" i="0" u="none" strike="noStrike" kern="1200" cap="none" spc="0" normalizeH="0" baseline="0" noProof="0" dirty="0">
              <a:ln>
                <a:noFill/>
              </a:ln>
              <a:solidFill>
                <a:schemeClr val="bg1"/>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7300227-BF45-46AF-A284-901F30377985}"/>
              </a:ext>
            </a:extLst>
          </p:cNvPr>
          <p:cNvSpPr/>
          <p:nvPr/>
        </p:nvSpPr>
        <p:spPr>
          <a:xfrm>
            <a:off x="6034251" y="3896902"/>
            <a:ext cx="2875235" cy="9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a:ea typeface="+mn-ea"/>
                <a:cs typeface="Calibri"/>
              </a:rPr>
              <a:t>Veterans History Project poised to begin interviews again as soon as COVID conditions allow </a:t>
            </a:r>
            <a:endParaRPr kumimoji="0" lang="en-US" sz="14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54964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2BE-0E81-B54B-A587-9C00C04D38B0}"/>
              </a:ext>
            </a:extLst>
          </p:cNvPr>
          <p:cNvSpPr>
            <a:spLocks noGrp="1"/>
          </p:cNvSpPr>
          <p:nvPr>
            <p:ph type="title"/>
          </p:nvPr>
        </p:nvSpPr>
        <p:spPr>
          <a:xfrm>
            <a:off x="256903" y="214494"/>
            <a:ext cx="8229600" cy="857250"/>
          </a:xfrm>
        </p:spPr>
        <p:txBody>
          <a:bodyPr>
            <a:normAutofit/>
          </a:bodyPr>
          <a:lstStyle/>
          <a:p>
            <a:r>
              <a:rPr lang="en-US" sz="3200" dirty="0"/>
              <a:t>Student-Athlete Success Program </a:t>
            </a:r>
          </a:p>
        </p:txBody>
      </p:sp>
      <p:sp>
        <p:nvSpPr>
          <p:cNvPr id="3" name="Content Placeholder 2">
            <a:extLst>
              <a:ext uri="{FF2B5EF4-FFF2-40B4-BE49-F238E27FC236}">
                <a16:creationId xmlns:a16="http://schemas.microsoft.com/office/drawing/2014/main" id="{EF5E0F33-D701-BB4D-8853-56BBBC0257DC}"/>
              </a:ext>
            </a:extLst>
          </p:cNvPr>
          <p:cNvSpPr>
            <a:spLocks noGrp="1"/>
          </p:cNvSpPr>
          <p:nvPr>
            <p:ph sz="half" idx="1"/>
          </p:nvPr>
        </p:nvSpPr>
        <p:spPr>
          <a:xfrm>
            <a:off x="457200" y="1244277"/>
            <a:ext cx="4038600" cy="3789277"/>
          </a:xfrm>
        </p:spPr>
        <p:txBody>
          <a:bodyPr>
            <a:normAutofit fontScale="77500" lnSpcReduction="20000"/>
          </a:bodyPr>
          <a:lstStyle/>
          <a:p>
            <a:r>
              <a:rPr lang="en-US" sz="1800" dirty="0"/>
              <a:t>SASP is now located in the Greer Fieldhouse </a:t>
            </a:r>
          </a:p>
          <a:p>
            <a:pPr marL="0" indent="0">
              <a:buNone/>
            </a:pPr>
            <a:endParaRPr lang="en-US" sz="1800" dirty="0"/>
          </a:p>
          <a:p>
            <a:r>
              <a:rPr lang="en-US" sz="1800" dirty="0"/>
              <a:t>SASP has partnered with CSD and Mental Health to work collaboratively to enhance learning support services for students. </a:t>
            </a:r>
          </a:p>
          <a:p>
            <a:pPr marL="0" indent="0">
              <a:buNone/>
            </a:pPr>
            <a:endParaRPr lang="en-US" sz="1800" dirty="0"/>
          </a:p>
          <a:p>
            <a:r>
              <a:rPr lang="en-US" sz="1800" dirty="0"/>
              <a:t>SASP is working with Mental Health and the Division of Athletics to bring Victoria Garrick, founder of </a:t>
            </a:r>
            <a:r>
              <a:rPr lang="en-US" sz="1800" i="1" dirty="0"/>
              <a:t>“The Hidden Opponent”, </a:t>
            </a:r>
            <a:r>
              <a:rPr lang="en-US" sz="1800" dirty="0"/>
              <a:t>to campus in March, to discuss various mental health strategies and how to create supportive environments.</a:t>
            </a:r>
          </a:p>
          <a:p>
            <a:endParaRPr lang="en-US" sz="1800" dirty="0"/>
          </a:p>
          <a:p>
            <a:r>
              <a:rPr lang="en-US" sz="1800" dirty="0"/>
              <a:t>Alana Butler, Associate Director, is leading the DEI Committee within the Division of Athletics on multiple initiatives such as educational workshops, sponsored speakers, helping organize the first ever Pride games, etc.. </a:t>
            </a:r>
          </a:p>
          <a:p>
            <a:endParaRPr lang="en-US" dirty="0"/>
          </a:p>
          <a:p>
            <a:endParaRPr lang="en-US" dirty="0"/>
          </a:p>
        </p:txBody>
      </p:sp>
      <p:pic>
        <p:nvPicPr>
          <p:cNvPr id="5" name="Picture 4">
            <a:extLst>
              <a:ext uri="{FF2B5EF4-FFF2-40B4-BE49-F238E27FC236}">
                <a16:creationId xmlns:a16="http://schemas.microsoft.com/office/drawing/2014/main" id="{EA157CC3-10EF-4741-951E-4B8F5E5018F0}"/>
              </a:ext>
            </a:extLst>
          </p:cNvPr>
          <p:cNvPicPr>
            <a:picLocks noChangeAspect="1"/>
          </p:cNvPicPr>
          <p:nvPr/>
        </p:nvPicPr>
        <p:blipFill>
          <a:blip r:embed="rId2"/>
          <a:stretch>
            <a:fillRect/>
          </a:stretch>
        </p:blipFill>
        <p:spPr>
          <a:xfrm>
            <a:off x="6650477" y="17308"/>
            <a:ext cx="1738961" cy="1159307"/>
          </a:xfrm>
          <a:prstGeom prst="rect">
            <a:avLst/>
          </a:prstGeom>
        </p:spPr>
      </p:pic>
      <p:sp>
        <p:nvSpPr>
          <p:cNvPr id="9" name="Content Placeholder 8">
            <a:extLst>
              <a:ext uri="{FF2B5EF4-FFF2-40B4-BE49-F238E27FC236}">
                <a16:creationId xmlns:a16="http://schemas.microsoft.com/office/drawing/2014/main" id="{D95533CD-CB0B-4B42-A0F3-954C0110BCDE}"/>
              </a:ext>
            </a:extLst>
          </p:cNvPr>
          <p:cNvSpPr>
            <a:spLocks noGrp="1"/>
          </p:cNvSpPr>
          <p:nvPr>
            <p:ph sz="half" idx="2"/>
          </p:nvPr>
        </p:nvSpPr>
        <p:spPr>
          <a:xfrm>
            <a:off x="4648200" y="1244277"/>
            <a:ext cx="4038600" cy="1098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alibri"/>
                <a:cs typeface="Calibri"/>
              </a:rPr>
              <a:t>65% of our Student-Athlete population achieved over a 3.00 semester and cumulative GPA from Fall 2021</a:t>
            </a: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0" name="Content Placeholder 8">
            <a:extLst>
              <a:ext uri="{FF2B5EF4-FFF2-40B4-BE49-F238E27FC236}">
                <a16:creationId xmlns:a16="http://schemas.microsoft.com/office/drawing/2014/main" id="{3417609D-1050-EC4A-A6B1-ECECC1D46D17}"/>
              </a:ext>
            </a:extLst>
          </p:cNvPr>
          <p:cNvSpPr txBox="1">
            <a:spLocks/>
          </p:cNvSpPr>
          <p:nvPr/>
        </p:nvSpPr>
        <p:spPr>
          <a:xfrm>
            <a:off x="4631177" y="2515139"/>
            <a:ext cx="4038600" cy="1098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457200" rtl="0" eaLnBrk="1" latinLnBrk="0" hangingPunct="1">
              <a:spcBef>
                <a:spcPct val="20000"/>
              </a:spcBef>
              <a:buFont typeface="Arial"/>
              <a:buNone/>
              <a:defRPr sz="28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a:ea typeface="+mn-ea"/>
                <a:cs typeface="Calibri"/>
              </a:rPr>
              <a:t>NCAA Graduation Success Rate of 92%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a:ea typeface="+mn-ea"/>
                <a:cs typeface="Calibri"/>
              </a:rPr>
              <a:t>15 Teams achieved over 90%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a:ea typeface="+mn-ea"/>
                <a:cs typeface="Calibri"/>
              </a:rPr>
              <a:t>7 Teams posted a Perfect Score of 100! </a:t>
            </a: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Content Placeholder 8">
            <a:extLst>
              <a:ext uri="{FF2B5EF4-FFF2-40B4-BE49-F238E27FC236}">
                <a16:creationId xmlns:a16="http://schemas.microsoft.com/office/drawing/2014/main" id="{05A701A4-1089-8E4B-AE35-5C6417A12167}"/>
              </a:ext>
            </a:extLst>
          </p:cNvPr>
          <p:cNvSpPr txBox="1">
            <a:spLocks/>
          </p:cNvSpPr>
          <p:nvPr/>
        </p:nvSpPr>
        <p:spPr>
          <a:xfrm>
            <a:off x="4631177" y="3794120"/>
            <a:ext cx="4038600" cy="1098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457200" rtl="0" eaLnBrk="1" latinLnBrk="0" hangingPunct="1">
              <a:spcBef>
                <a:spcPct val="20000"/>
              </a:spcBef>
              <a:buFont typeface="Arial"/>
              <a:buNone/>
              <a:defRPr sz="28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a:ea typeface="+mn-ea"/>
                <a:cs typeface="Calibri"/>
              </a:rPr>
              <a:t>Due to NCAA changes in eligibility due to Covid, we have 46 students pursuing graduate degrees. </a:t>
            </a: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84256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554113" y="139535"/>
            <a:ext cx="6610500" cy="531000"/>
          </a:xfrm>
          <a:prstGeom prst="rect">
            <a:avLst/>
          </a:prstGeom>
          <a:noFill/>
          <a:ln>
            <a:noFill/>
          </a:ln>
        </p:spPr>
        <p:txBody>
          <a:bodyPr spcFirstLastPara="1" wrap="square" lIns="68569" tIns="34275" rIns="68569" bIns="34275" anchor="t" anchorCtr="0">
            <a:noAutofit/>
          </a:bodyPr>
          <a:lstStyle/>
          <a:p>
            <a:r>
              <a:rPr lang="en-US" sz="5000" b="1" dirty="0">
                <a:solidFill>
                  <a:schemeClr val="lt1"/>
                </a:solidFill>
                <a:latin typeface="Arial" panose="020B0604020202020204" pitchFamily="34" charset="0"/>
                <a:cs typeface="Arial" panose="020B0604020202020204" pitchFamily="34" charset="0"/>
              </a:rPr>
              <a:t>Regional Campuses</a:t>
            </a:r>
            <a:endParaRPr sz="5000" dirty="0">
              <a:latin typeface="Arial" panose="020B0604020202020204" pitchFamily="34" charset="0"/>
              <a:cs typeface="Arial" panose="020B0604020202020204" pitchFamily="34" charset="0"/>
            </a:endParaRPr>
          </a:p>
        </p:txBody>
      </p:sp>
      <p:sp>
        <p:nvSpPr>
          <p:cNvPr id="148" name="Google Shape;148;p19"/>
          <p:cNvSpPr txBox="1"/>
          <p:nvPr/>
        </p:nvSpPr>
        <p:spPr>
          <a:xfrm>
            <a:off x="619771" y="1029872"/>
            <a:ext cx="6610500"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2000" b="1" dirty="0">
                <a:solidFill>
                  <a:schemeClr val="lt1"/>
                </a:solidFill>
              </a:rPr>
              <a:t>Avery Point Campus</a:t>
            </a:r>
            <a:endParaRPr sz="2000" dirty="0">
              <a:solidFill>
                <a:schemeClr val="dk1"/>
              </a:solidFill>
            </a:endParaRPr>
          </a:p>
          <a:p>
            <a:r>
              <a:rPr lang="en-US" sz="2000" dirty="0">
                <a:solidFill>
                  <a:schemeClr val="lt1"/>
                </a:solidFill>
              </a:rPr>
              <a:t>	  Annemarie Seifert, Director</a:t>
            </a:r>
            <a:endParaRPr sz="2000" dirty="0"/>
          </a:p>
        </p:txBody>
      </p:sp>
      <p:sp>
        <p:nvSpPr>
          <p:cNvPr id="149" name="Google Shape;149;p19"/>
          <p:cNvSpPr txBox="1"/>
          <p:nvPr/>
        </p:nvSpPr>
        <p:spPr>
          <a:xfrm>
            <a:off x="587483" y="1964044"/>
            <a:ext cx="6594075"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2000" b="1" dirty="0">
                <a:solidFill>
                  <a:schemeClr val="lt1"/>
                </a:solidFill>
              </a:rPr>
              <a:t>Hartford Campus</a:t>
            </a:r>
          </a:p>
          <a:p>
            <a:pPr marL="76200">
              <a:buClr>
                <a:schemeClr val="lt1"/>
              </a:buClr>
              <a:buSzPts val="2000"/>
            </a:pPr>
            <a:r>
              <a:rPr lang="en-US" sz="2000" b="1" dirty="0">
                <a:solidFill>
                  <a:schemeClr val="lt1"/>
                </a:solidFill>
              </a:rPr>
              <a:t>	  </a:t>
            </a:r>
            <a:r>
              <a:rPr lang="en-US" sz="2000" dirty="0">
                <a:solidFill>
                  <a:schemeClr val="lt1"/>
                </a:solidFill>
              </a:rPr>
              <a:t>Mark </a:t>
            </a:r>
            <a:r>
              <a:rPr lang="en-US" sz="2000" dirty="0" err="1">
                <a:solidFill>
                  <a:schemeClr val="lt1"/>
                </a:solidFill>
              </a:rPr>
              <a:t>Overmyer</a:t>
            </a:r>
            <a:r>
              <a:rPr lang="en-US" sz="2000" dirty="0">
                <a:solidFill>
                  <a:schemeClr val="lt1"/>
                </a:solidFill>
              </a:rPr>
              <a:t>-Velázquez, Director </a:t>
            </a:r>
            <a:endParaRPr sz="2000" dirty="0"/>
          </a:p>
        </p:txBody>
      </p:sp>
      <p:sp>
        <p:nvSpPr>
          <p:cNvPr id="150" name="Google Shape;150;p19"/>
          <p:cNvSpPr txBox="1"/>
          <p:nvPr/>
        </p:nvSpPr>
        <p:spPr>
          <a:xfrm>
            <a:off x="587483" y="2922996"/>
            <a:ext cx="6675075"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2000" b="1" dirty="0">
                <a:solidFill>
                  <a:schemeClr val="lt1"/>
                </a:solidFill>
              </a:rPr>
              <a:t>Stamford Campus</a:t>
            </a:r>
            <a:endParaRPr sz="2000" dirty="0">
              <a:solidFill>
                <a:schemeClr val="dk1"/>
              </a:solidFill>
            </a:endParaRPr>
          </a:p>
          <a:p>
            <a:r>
              <a:rPr lang="en-US" sz="2000" dirty="0">
                <a:solidFill>
                  <a:schemeClr val="lt1"/>
                </a:solidFill>
              </a:rPr>
              <a:t>	 David Souder, Interim Director</a:t>
            </a:r>
            <a:endParaRPr sz="2000" dirty="0">
              <a:solidFill>
                <a:schemeClr val="dk1"/>
              </a:solidFill>
            </a:endParaRPr>
          </a:p>
        </p:txBody>
      </p:sp>
      <p:sp>
        <p:nvSpPr>
          <p:cNvPr id="151" name="Google Shape;151;p19"/>
          <p:cNvSpPr txBox="1"/>
          <p:nvPr/>
        </p:nvSpPr>
        <p:spPr>
          <a:xfrm>
            <a:off x="619771" y="3930895"/>
            <a:ext cx="6610500"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2000" b="1" dirty="0">
                <a:solidFill>
                  <a:schemeClr val="lt1"/>
                </a:solidFill>
              </a:rPr>
              <a:t>Waterbury Campus</a:t>
            </a:r>
            <a:endParaRPr sz="2000" dirty="0">
              <a:solidFill>
                <a:schemeClr val="dk1"/>
              </a:solidFill>
            </a:endParaRPr>
          </a:p>
          <a:p>
            <a:r>
              <a:rPr lang="en-US" sz="2000" dirty="0">
                <a:solidFill>
                  <a:schemeClr val="lt1"/>
                </a:solidFill>
              </a:rPr>
              <a:t>	  Angela Brightly, Interim Director</a:t>
            </a:r>
            <a:endParaRPr sz="2000" dirty="0">
              <a:solidFill>
                <a:schemeClr val="lt1"/>
              </a:solidFill>
            </a:endParaRPr>
          </a:p>
        </p:txBody>
      </p:sp>
    </p:spTree>
    <p:extLst>
      <p:ext uri="{BB962C8B-B14F-4D97-AF65-F5344CB8AC3E}">
        <p14:creationId xmlns:p14="http://schemas.microsoft.com/office/powerpoint/2010/main" val="220049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206375"/>
            <a:ext cx="8229600" cy="857250"/>
          </a:xfrm>
        </p:spPr>
        <p:txBody>
          <a:bodyPr/>
          <a:lstStyle/>
          <a:p>
            <a:r>
              <a:rPr lang="en-US"/>
              <a:t>Avery Point Campus</a:t>
            </a:r>
          </a:p>
        </p:txBody>
      </p:sp>
      <p:sp>
        <p:nvSpPr>
          <p:cNvPr id="8" name="TextBox 7">
            <a:extLst>
              <a:ext uri="{FF2B5EF4-FFF2-40B4-BE49-F238E27FC236}">
                <a16:creationId xmlns:a16="http://schemas.microsoft.com/office/drawing/2014/main" id="{322DB5A0-4AA7-4762-B1F1-ADD4F0CF6C09}"/>
              </a:ext>
            </a:extLst>
          </p:cNvPr>
          <p:cNvSpPr txBox="1"/>
          <p:nvPr/>
        </p:nvSpPr>
        <p:spPr>
          <a:xfrm>
            <a:off x="78976" y="1293415"/>
            <a:ext cx="6375396"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Calibri"/>
              </a:rPr>
              <a:t>Student Outcomes</a:t>
            </a:r>
          </a:p>
          <a:p>
            <a:pPr marL="171450" lvl="1" indent="-171450">
              <a:buFont typeface="Arial"/>
              <a:buChar char="•"/>
            </a:pPr>
            <a:r>
              <a:rPr lang="en-US" sz="1200" dirty="0">
                <a:cs typeface="Calibri"/>
              </a:rPr>
              <a:t>A positive outcome of the pandemic is increased student awareness of the Avery Point Academic Center which has seen an overall 112% increase in activity over the previous year</a:t>
            </a:r>
          </a:p>
          <a:p>
            <a:pPr marL="171450" lvl="1" indent="-171450">
              <a:buFont typeface="Arial"/>
              <a:buChar char="•"/>
            </a:pPr>
            <a:r>
              <a:rPr lang="en-US" sz="1200" dirty="0">
                <a:cs typeface="Calibri"/>
              </a:rPr>
              <a:t>Introductory Biology lab courses utilized undergraduate TA’s to assist during lab instruction providing students with an opportunity to continue in-person labs through the pandemic</a:t>
            </a:r>
          </a:p>
          <a:p>
            <a:endParaRPr lang="en-US" sz="600" b="1" dirty="0">
              <a:cs typeface="Calibri"/>
            </a:endParaRPr>
          </a:p>
          <a:p>
            <a:r>
              <a:rPr lang="en-US" sz="1400" b="1" dirty="0">
                <a:cs typeface="Calibri"/>
              </a:rPr>
              <a:t>Academics and Research</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a:ea typeface="+mn-ea"/>
                <a:cs typeface="Calibri"/>
              </a:rPr>
              <a:t>CT Initiative on Environmental Research of Offshore Wind (CIEROW)</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a:ea typeface="+mn-ea"/>
                <a:cs typeface="Calibri"/>
              </a:rPr>
              <a:t>Avery Point </a:t>
            </a:r>
            <a:r>
              <a:rPr lang="en-US" sz="1200" dirty="0">
                <a:solidFill>
                  <a:prstClr val="black"/>
                </a:solidFill>
                <a:latin typeface="Calibri"/>
                <a:cs typeface="Calibri"/>
              </a:rPr>
              <a:t>UG</a:t>
            </a:r>
            <a:r>
              <a:rPr kumimoji="0" lang="en-US" sz="1200" b="0" i="0" u="none" strike="noStrike" kern="1200" cap="none" spc="0" normalizeH="0" baseline="0" noProof="0" dirty="0">
                <a:ln>
                  <a:noFill/>
                </a:ln>
                <a:solidFill>
                  <a:prstClr val="black"/>
                </a:solidFill>
                <a:effectLst/>
                <a:uLnTx/>
                <a:uFillTx/>
                <a:latin typeface="Calibri"/>
                <a:ea typeface="+mn-ea"/>
                <a:cs typeface="Calibri"/>
              </a:rPr>
              <a:t>, Mona Peyravi, recipient; ASA Connecticut Space Grant Consortium’s Undergrad Research Grant for her work </a:t>
            </a:r>
            <a:r>
              <a:rPr kumimoji="0" lang="en-US" sz="1200" b="0" i="1" u="none" strike="noStrike" kern="1200" cap="none" spc="0" normalizeH="0" baseline="0" noProof="0" dirty="0">
                <a:ln>
                  <a:noFill/>
                </a:ln>
                <a:solidFill>
                  <a:prstClr val="black"/>
                </a:solidFill>
                <a:effectLst/>
                <a:uLnTx/>
                <a:uFillTx/>
                <a:latin typeface="Calibri"/>
                <a:ea typeface="+mn-ea"/>
                <a:cs typeface="Calibri"/>
              </a:rPr>
              <a:t>Supporting Inclusive Group Work in Studio-Style Physics Courses</a:t>
            </a:r>
          </a:p>
          <a:p>
            <a:endParaRPr lang="en-US" sz="600" b="1" dirty="0">
              <a:cs typeface="Calibri"/>
            </a:endParaRPr>
          </a:p>
          <a:p>
            <a:r>
              <a:rPr lang="en-US" sz="1400" b="1" dirty="0">
                <a:cs typeface="Calibri"/>
              </a:rPr>
              <a:t>Outreach and Community Engagement</a:t>
            </a:r>
          </a:p>
          <a:p>
            <a:pPr marL="171450" lvl="1" indent="-171450">
              <a:buFont typeface="Arial"/>
              <a:buChar char="•"/>
            </a:pPr>
            <a:r>
              <a:rPr lang="en-US" sz="1200" dirty="0">
                <a:cs typeface="Calibri"/>
              </a:rPr>
              <a:t>Avery Point Athletic department volunteered roughly 200 hours to local organizations in 2021-22</a:t>
            </a:r>
            <a:endParaRPr lang="en-US" sz="1200" dirty="0">
              <a:ea typeface="+mn-lt"/>
              <a:cs typeface="+mn-lt"/>
            </a:endParaRPr>
          </a:p>
          <a:p>
            <a:pPr marL="171450" lvl="1" indent="-171450">
              <a:buFont typeface="Arial"/>
              <a:buChar char="•"/>
            </a:pPr>
            <a:r>
              <a:rPr lang="en-US" sz="1200" dirty="0">
                <a:cs typeface="Calibri"/>
              </a:rPr>
              <a:t>Avery Point faculty, staff, students, and family members raised the 2</a:t>
            </a:r>
            <a:r>
              <a:rPr lang="en-US" sz="1200" baseline="30000" dirty="0">
                <a:cs typeface="Calibri"/>
              </a:rPr>
              <a:t>nd</a:t>
            </a:r>
            <a:r>
              <a:rPr lang="en-US" sz="1200" dirty="0">
                <a:cs typeface="Calibri"/>
              </a:rPr>
              <a:t> highest amount in donations for the American Heart Association Eastern CT </a:t>
            </a:r>
            <a:r>
              <a:rPr lang="en-US" sz="1200" dirty="0" err="1">
                <a:cs typeface="Calibri"/>
              </a:rPr>
              <a:t>Heartwalk</a:t>
            </a:r>
            <a:endParaRPr lang="en-US" sz="1200" dirty="0">
              <a:cs typeface="Calibri"/>
            </a:endParaRPr>
          </a:p>
          <a:p>
            <a:endParaRPr lang="en-US" sz="600" b="1" dirty="0">
              <a:cs typeface="Calibri"/>
            </a:endParaRPr>
          </a:p>
          <a:p>
            <a:r>
              <a:rPr lang="en-US" sz="1400" b="1" dirty="0">
                <a:cs typeface="Calibri"/>
              </a:rPr>
              <a:t>DEI</a:t>
            </a:r>
          </a:p>
          <a:p>
            <a:pPr marL="171450" lvl="1" indent="-171450">
              <a:buFont typeface="Arial"/>
              <a:buChar char="•"/>
            </a:pPr>
            <a:r>
              <a:rPr lang="en-US" sz="1200" dirty="0">
                <a:cs typeface="Calibri"/>
              </a:rPr>
              <a:t>Fall 2020 establishment of the Avery Point Diversity, Equity, and Inclusion Committee</a:t>
            </a:r>
          </a:p>
          <a:p>
            <a:pPr marL="171450" lvl="1" indent="-171450">
              <a:buFont typeface="Arial"/>
              <a:buChar char="•"/>
            </a:pPr>
            <a:r>
              <a:rPr lang="en-US" sz="1200" dirty="0">
                <a:cs typeface="Calibri"/>
              </a:rPr>
              <a:t>Marine Sciences selected to partner with American Geophysical Union (AGU) Bridge Program</a:t>
            </a:r>
          </a:p>
          <a:p>
            <a:pPr marL="171450" lvl="1" indent="-171450">
              <a:buFont typeface="Arial"/>
              <a:buChar char="•"/>
            </a:pPr>
            <a:r>
              <a:rPr lang="en-US" sz="1200" dirty="0">
                <a:cs typeface="Calibri"/>
              </a:rPr>
              <a:t>New Avery Point Faculty Learning Community: STEM Disability</a:t>
            </a:r>
          </a:p>
        </p:txBody>
      </p:sp>
      <p:sp>
        <p:nvSpPr>
          <p:cNvPr id="11" name="Rectangle 10">
            <a:extLst>
              <a:ext uri="{FF2B5EF4-FFF2-40B4-BE49-F238E27FC236}">
                <a16:creationId xmlns:a16="http://schemas.microsoft.com/office/drawing/2014/main" id="{FC422E16-D069-4AE0-AE5A-7CD5137B4A93}"/>
              </a:ext>
            </a:extLst>
          </p:cNvPr>
          <p:cNvSpPr/>
          <p:nvPr/>
        </p:nvSpPr>
        <p:spPr>
          <a:xfrm>
            <a:off x="6546975" y="1330192"/>
            <a:ext cx="2492108" cy="134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FF00"/>
                </a:solidFill>
                <a:cs typeface="Calibri"/>
              </a:rPr>
              <a:t>Enrollment Data</a:t>
            </a:r>
          </a:p>
          <a:p>
            <a:r>
              <a:rPr lang="en-US" sz="1200" dirty="0">
                <a:solidFill>
                  <a:srgbClr val="FFFF00"/>
                </a:solidFill>
                <a:latin typeface="+mj-lt"/>
                <a:cs typeface="Calibri"/>
              </a:rPr>
              <a:t>Total Enrollment Fall 2021: </a:t>
            </a:r>
            <a:r>
              <a:rPr lang="en-US" sz="1200" b="1" dirty="0">
                <a:solidFill>
                  <a:srgbClr val="FFFF00"/>
                </a:solidFill>
                <a:latin typeface="+mj-lt"/>
                <a:cs typeface="Calibri"/>
              </a:rPr>
              <a:t>550</a:t>
            </a:r>
            <a:endParaRPr lang="en-US" sz="1200" dirty="0">
              <a:solidFill>
                <a:srgbClr val="FFFF00"/>
              </a:solidFill>
              <a:latin typeface="+mj-lt"/>
              <a:cs typeface="Calibri"/>
            </a:endParaRPr>
          </a:p>
          <a:p>
            <a:r>
              <a:rPr lang="en-US" sz="1200" dirty="0">
                <a:solidFill>
                  <a:srgbClr val="FFFF00"/>
                </a:solidFill>
                <a:latin typeface="+mj-lt"/>
                <a:cs typeface="Calibri"/>
              </a:rPr>
              <a:t>UG: </a:t>
            </a:r>
            <a:r>
              <a:rPr lang="en-US" sz="1200" b="1" dirty="0">
                <a:solidFill>
                  <a:srgbClr val="FFFF00"/>
                </a:solidFill>
                <a:latin typeface="+mj-lt"/>
                <a:cs typeface="Calibri"/>
              </a:rPr>
              <a:t>458; </a:t>
            </a:r>
            <a:r>
              <a:rPr lang="en-US" sz="1200" dirty="0">
                <a:solidFill>
                  <a:srgbClr val="FFFF00"/>
                </a:solidFill>
                <a:latin typeface="+mj-lt"/>
                <a:cs typeface="Calibri"/>
              </a:rPr>
              <a:t>Grad: </a:t>
            </a:r>
            <a:r>
              <a:rPr lang="en-US" sz="1200" b="1" dirty="0">
                <a:solidFill>
                  <a:srgbClr val="FFFF00"/>
                </a:solidFill>
                <a:latin typeface="+mj-lt"/>
                <a:cs typeface="Calibri"/>
              </a:rPr>
              <a:t>56; </a:t>
            </a:r>
            <a:r>
              <a:rPr lang="en-US" sz="1200" dirty="0">
                <a:solidFill>
                  <a:srgbClr val="FFFF00"/>
                </a:solidFill>
                <a:latin typeface="+mj-lt"/>
                <a:cs typeface="Calibri"/>
              </a:rPr>
              <a:t>Non-Degree: </a:t>
            </a:r>
            <a:r>
              <a:rPr lang="en-US" sz="1200" b="1" dirty="0">
                <a:solidFill>
                  <a:srgbClr val="FFFF00"/>
                </a:solidFill>
                <a:latin typeface="+mj-lt"/>
                <a:cs typeface="Calibri"/>
              </a:rPr>
              <a:t>36</a:t>
            </a:r>
          </a:p>
          <a:p>
            <a:r>
              <a:rPr lang="en-US" sz="1200" dirty="0">
                <a:solidFill>
                  <a:srgbClr val="FFFF00"/>
                </a:solidFill>
                <a:latin typeface="+mj-lt"/>
                <a:cs typeface="Calibri"/>
              </a:rPr>
              <a:t>Student-Faculty Ratio: </a:t>
            </a:r>
            <a:r>
              <a:rPr lang="en-US" sz="1200" b="1" dirty="0">
                <a:solidFill>
                  <a:srgbClr val="FFFF00"/>
                </a:solidFill>
                <a:latin typeface="+mj-lt"/>
                <a:cs typeface="Arial"/>
              </a:rPr>
              <a:t>16:1</a:t>
            </a:r>
            <a:r>
              <a:rPr lang="en-US" sz="1200" dirty="0">
                <a:solidFill>
                  <a:srgbClr val="FFFF00"/>
                </a:solidFill>
                <a:latin typeface="+mj-lt"/>
                <a:cs typeface="Arial"/>
              </a:rPr>
              <a:t> </a:t>
            </a:r>
            <a:endParaRPr lang="en-US" sz="1200" dirty="0">
              <a:solidFill>
                <a:srgbClr val="FFFF00"/>
              </a:solidFill>
              <a:latin typeface="+mj-lt"/>
              <a:cs typeface="Calibri"/>
            </a:endParaRPr>
          </a:p>
          <a:p>
            <a:r>
              <a:rPr lang="en-US" sz="1200" dirty="0">
                <a:solidFill>
                  <a:srgbClr val="FFFF00"/>
                </a:solidFill>
                <a:latin typeface="+mj-lt"/>
                <a:cs typeface="Calibri"/>
              </a:rPr>
              <a:t>First-generation students: </a:t>
            </a:r>
            <a:r>
              <a:rPr lang="en-US" sz="1200" b="1" dirty="0">
                <a:solidFill>
                  <a:srgbClr val="FFFF00"/>
                </a:solidFill>
                <a:latin typeface="+mj-lt"/>
                <a:cs typeface="Arial"/>
              </a:rPr>
              <a:t>39%</a:t>
            </a:r>
            <a:endParaRPr lang="en-US" sz="1200" dirty="0">
              <a:solidFill>
                <a:srgbClr val="FFFF00"/>
              </a:solidFill>
              <a:latin typeface="+mj-lt"/>
              <a:cs typeface="Calibri"/>
            </a:endParaRPr>
          </a:p>
          <a:p>
            <a:r>
              <a:rPr lang="en-US" sz="1200" dirty="0">
                <a:solidFill>
                  <a:srgbClr val="FFFF00"/>
                </a:solidFill>
                <a:latin typeface="+mj-lt"/>
                <a:cs typeface="Calibri"/>
              </a:rPr>
              <a:t>Students of color: </a:t>
            </a:r>
            <a:r>
              <a:rPr lang="en-US" sz="1200" b="1" dirty="0">
                <a:solidFill>
                  <a:srgbClr val="FFFF00"/>
                </a:solidFill>
                <a:latin typeface="+mj-lt"/>
                <a:cs typeface="Arial"/>
              </a:rPr>
              <a:t>34%</a:t>
            </a:r>
            <a:endParaRPr lang="en-US" sz="1200" dirty="0">
              <a:solidFill>
                <a:srgbClr val="FFFF00"/>
              </a:solidFill>
              <a:latin typeface="+mj-lt"/>
              <a:cs typeface="Calibri"/>
            </a:endParaRPr>
          </a:p>
          <a:p>
            <a:r>
              <a:rPr lang="en-US" sz="1200" dirty="0">
                <a:solidFill>
                  <a:srgbClr val="FFFF00"/>
                </a:solidFill>
                <a:latin typeface="+mj-lt"/>
                <a:cs typeface="Calibri"/>
              </a:rPr>
              <a:t>First year retention rate (F20): </a:t>
            </a:r>
            <a:r>
              <a:rPr lang="en-US" sz="1200" b="1" dirty="0">
                <a:solidFill>
                  <a:srgbClr val="FFFF00"/>
                </a:solidFill>
                <a:latin typeface="+mj-lt"/>
                <a:cs typeface="Arial"/>
              </a:rPr>
              <a:t>81</a:t>
            </a:r>
            <a:r>
              <a:rPr lang="en-US" sz="1200" b="1" dirty="0">
                <a:solidFill>
                  <a:srgbClr val="FFFF00"/>
                </a:solidFill>
                <a:latin typeface="Arial"/>
                <a:cs typeface="Arial"/>
              </a:rPr>
              <a:t>%</a:t>
            </a:r>
            <a:endParaRPr lang="en-US" sz="1200" dirty="0">
              <a:solidFill>
                <a:srgbClr val="FFFF00"/>
              </a:solidFill>
              <a:latin typeface="Arial"/>
              <a:cs typeface="Calibri"/>
            </a:endParaRPr>
          </a:p>
        </p:txBody>
      </p:sp>
      <p:sp>
        <p:nvSpPr>
          <p:cNvPr id="9" name="Rectangle 8">
            <a:extLst>
              <a:ext uri="{FF2B5EF4-FFF2-40B4-BE49-F238E27FC236}">
                <a16:creationId xmlns:a16="http://schemas.microsoft.com/office/drawing/2014/main" id="{5C038631-8A22-49CF-BB19-EA0DBC990C1E}"/>
              </a:ext>
            </a:extLst>
          </p:cNvPr>
          <p:cNvSpPr/>
          <p:nvPr/>
        </p:nvSpPr>
        <p:spPr>
          <a:xfrm>
            <a:off x="6546975" y="2771529"/>
            <a:ext cx="2492108" cy="967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FF00"/>
                </a:solidFill>
              </a:rPr>
              <a:t>CT National Estuarine Research Reserve (NERR) – Jan 2022</a:t>
            </a:r>
          </a:p>
          <a:p>
            <a:pPr marL="112713" indent="-112713">
              <a:buFont typeface="Arial" panose="020B0604020202020204" pitchFamily="34" charset="0"/>
              <a:buChar char="•"/>
            </a:pPr>
            <a:r>
              <a:rPr lang="en-US" sz="1200" dirty="0">
                <a:solidFill>
                  <a:srgbClr val="FFFF00"/>
                </a:solidFill>
              </a:rPr>
              <a:t>NOAA funding - $750,00/</a:t>
            </a:r>
            <a:r>
              <a:rPr lang="en-US" sz="1200" dirty="0" err="1">
                <a:solidFill>
                  <a:srgbClr val="FFFF00"/>
                </a:solidFill>
              </a:rPr>
              <a:t>yr</a:t>
            </a:r>
            <a:endParaRPr lang="en-US" sz="1200" dirty="0">
              <a:solidFill>
                <a:srgbClr val="FFFF00"/>
              </a:solidFill>
            </a:endParaRPr>
          </a:p>
          <a:p>
            <a:pPr marL="112713" indent="-112713">
              <a:buFont typeface="Arial" panose="020B0604020202020204" pitchFamily="34" charset="0"/>
              <a:buChar char="•"/>
            </a:pPr>
            <a:r>
              <a:rPr lang="en-US" sz="1200" dirty="0">
                <a:solidFill>
                  <a:srgbClr val="FFFF00"/>
                </a:solidFill>
              </a:rPr>
              <a:t>Reserve includes AP campus</a:t>
            </a:r>
          </a:p>
          <a:p>
            <a:pPr marL="112713" indent="-112713">
              <a:buFont typeface="Arial" panose="020B0604020202020204" pitchFamily="34" charset="0"/>
              <a:buChar char="•"/>
            </a:pPr>
            <a:r>
              <a:rPr lang="en-US" sz="1200" dirty="0">
                <a:solidFill>
                  <a:srgbClr val="FFFF00"/>
                </a:solidFill>
              </a:rPr>
              <a:t>Functions as a Center under OVPR</a:t>
            </a:r>
          </a:p>
        </p:txBody>
      </p:sp>
      <p:pic>
        <p:nvPicPr>
          <p:cNvPr id="13" name="Google Shape;106;p15">
            <a:extLst>
              <a:ext uri="{FF2B5EF4-FFF2-40B4-BE49-F238E27FC236}">
                <a16:creationId xmlns:a16="http://schemas.microsoft.com/office/drawing/2014/main" id="{15C7F875-9659-4622-BCD4-221204B39B26}"/>
              </a:ext>
            </a:extLst>
          </p:cNvPr>
          <p:cNvPicPr preferRelativeResize="0"/>
          <p:nvPr/>
        </p:nvPicPr>
        <p:blipFill rotWithShape="1">
          <a:blip r:embed="rId3">
            <a:alphaModFix/>
          </a:blip>
          <a:srcRect t="11954" r="1643" b="6659"/>
          <a:stretch/>
        </p:blipFill>
        <p:spPr>
          <a:xfrm>
            <a:off x="6480314" y="0"/>
            <a:ext cx="2532680" cy="1215957"/>
          </a:xfrm>
          <a:prstGeom prst="rect">
            <a:avLst/>
          </a:prstGeom>
          <a:noFill/>
          <a:ln>
            <a:noFill/>
          </a:ln>
        </p:spPr>
      </p:pic>
      <p:sp>
        <p:nvSpPr>
          <p:cNvPr id="7" name="Rectangle 6">
            <a:extLst>
              <a:ext uri="{FF2B5EF4-FFF2-40B4-BE49-F238E27FC236}">
                <a16:creationId xmlns:a16="http://schemas.microsoft.com/office/drawing/2014/main" id="{8158BE0E-5D83-4E1E-86E4-0DC4AEA10B87}"/>
              </a:ext>
            </a:extLst>
          </p:cNvPr>
          <p:cNvSpPr/>
          <p:nvPr/>
        </p:nvSpPr>
        <p:spPr>
          <a:xfrm>
            <a:off x="6546975" y="3832685"/>
            <a:ext cx="2492108" cy="1180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FF00"/>
                </a:solidFill>
              </a:rPr>
              <a:t>Individual Accomplishments</a:t>
            </a:r>
          </a:p>
          <a:p>
            <a:r>
              <a:rPr lang="en-US" sz="1200" dirty="0">
                <a:solidFill>
                  <a:srgbClr val="FFFF00"/>
                </a:solidFill>
              </a:rPr>
              <a:t>Dr. Senjie Lin, Marine Sciences, profiled on AAAS Member Spotlight; Dr. Noemi Maldonado-Picardi, recipient of the 2021 Outstanding Professional Staff Advisor Award</a:t>
            </a:r>
          </a:p>
        </p:txBody>
      </p:sp>
    </p:spTree>
    <p:extLst>
      <p:ext uri="{BB962C8B-B14F-4D97-AF65-F5344CB8AC3E}">
        <p14:creationId xmlns:p14="http://schemas.microsoft.com/office/powerpoint/2010/main" val="406357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206375"/>
            <a:ext cx="8229600" cy="857250"/>
          </a:xfrm>
        </p:spPr>
        <p:txBody>
          <a:bodyPr/>
          <a:lstStyle/>
          <a:p>
            <a:r>
              <a:rPr lang="en-US" dirty="0"/>
              <a:t>Hartford Campus</a:t>
            </a:r>
          </a:p>
        </p:txBody>
      </p:sp>
      <p:sp>
        <p:nvSpPr>
          <p:cNvPr id="8" name="TextBox 7">
            <a:extLst>
              <a:ext uri="{FF2B5EF4-FFF2-40B4-BE49-F238E27FC236}">
                <a16:creationId xmlns:a16="http://schemas.microsoft.com/office/drawing/2014/main" id="{322DB5A0-4AA7-4762-B1F1-ADD4F0CF6C09}"/>
              </a:ext>
            </a:extLst>
          </p:cNvPr>
          <p:cNvSpPr txBox="1"/>
          <p:nvPr/>
        </p:nvSpPr>
        <p:spPr>
          <a:xfrm>
            <a:off x="52499" y="1307177"/>
            <a:ext cx="6400182"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dirty="0">
                <a:cs typeface="Calibri"/>
              </a:rPr>
              <a:t>Student Outcomes</a:t>
            </a:r>
          </a:p>
          <a:p>
            <a:pPr marL="171450" indent="-171450">
              <a:buFont typeface="Arial" panose="020B0604020202020204" pitchFamily="34" charset="0"/>
              <a:buChar char="•"/>
            </a:pPr>
            <a:r>
              <a:rPr lang="en-US" sz="1100" dirty="0">
                <a:cs typeface="Calibri"/>
              </a:rPr>
              <a:t>Majority first-gen campus; increased first-year retention rate from 83% in 2017 to 85% in 2020</a:t>
            </a:r>
          </a:p>
          <a:p>
            <a:pPr marL="171450" marR="0" indent="-171450">
              <a:spcBef>
                <a:spcPts val="0"/>
              </a:spcBef>
              <a:spcAft>
                <a:spcPts val="0"/>
              </a:spcAft>
              <a:buFont typeface="Arial" panose="020B0604020202020204" pitchFamily="34" charset="0"/>
              <a:buChar char="•"/>
            </a:pPr>
            <a:r>
              <a:rPr lang="en-US" sz="1100" dirty="0">
                <a:latin typeface="Calibri" panose="020F0502020204030204" pitchFamily="34" charset="0"/>
              </a:rPr>
              <a:t>COVID has impacted student outcomes</a:t>
            </a:r>
            <a:endParaRPr lang="en-US" sz="1100" dirty="0">
              <a:solidFill>
                <a:srgbClr val="000000"/>
              </a:solidFill>
              <a:effectLst/>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100" dirty="0"/>
              <a:t>2,445 student sign-ins to the Academic Achievement Center with an average gpa of 2.96</a:t>
            </a:r>
          </a:p>
          <a:p>
            <a:pPr marL="171450" indent="-171450">
              <a:buFont typeface="Arial" panose="020B0604020202020204" pitchFamily="34" charset="0"/>
              <a:buChar char="•"/>
            </a:pPr>
            <a:r>
              <a:rPr lang="en-US" sz="1100" dirty="0"/>
              <a:t>UConn Connects: 70% success rate for students on probation; 31% of successful students </a:t>
            </a:r>
            <a:r>
              <a:rPr lang="en-US" sz="1100" u="sng" dirty="0"/>
              <a:t>&gt; </a:t>
            </a:r>
            <a:r>
              <a:rPr lang="en-US" sz="1100" dirty="0"/>
              <a:t>3.0 </a:t>
            </a:r>
            <a:r>
              <a:rPr lang="en-US" sz="1100" dirty="0" err="1"/>
              <a:t>gpa</a:t>
            </a:r>
            <a:endParaRPr lang="en-US" sz="1100" dirty="0"/>
          </a:p>
          <a:p>
            <a:pPr marL="398463" lvl="1" indent="-168275">
              <a:buFontTx/>
              <a:buChar char="-"/>
            </a:pPr>
            <a:endParaRPr lang="en-US" sz="800" dirty="0"/>
          </a:p>
          <a:p>
            <a:r>
              <a:rPr lang="en-US" sz="1200" b="1" dirty="0">
                <a:cs typeface="Calibri"/>
              </a:rPr>
              <a:t>Academics and Research</a:t>
            </a:r>
          </a:p>
          <a:p>
            <a:pPr marL="171450" indent="-171450">
              <a:buFont typeface="Arial" panose="020B060402020202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Sustainable Global Citie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 Initiative (SGCI):</a:t>
            </a:r>
          </a:p>
          <a:p>
            <a:pPr marL="344488" indent="-114300">
              <a:buFontTx/>
              <a:buChar char="-"/>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external grants under review ($3.5M); 3 grants in works: NSF, Kauffman &amp; CT Health Foundations ~$3M</a:t>
            </a:r>
          </a:p>
          <a:p>
            <a:pPr marL="344488" indent="-114300">
              <a:buFontTx/>
              <a:buChar char="-"/>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Anti-racism, Education, </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&amp; C</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ommunity </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ymposium $15k funded by FIIREGS Grant</a:t>
            </a:r>
          </a:p>
          <a:p>
            <a:pPr marL="344488" indent="-114300">
              <a:buFontTx/>
              <a:buChar char="-"/>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SGCI Faculty Fellowship Program</a:t>
            </a: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rPr>
              <a:t>Hiring search is underway for next CT State Historian</a:t>
            </a:r>
            <a:endParaRPr lang="en-US" sz="1100" dirty="0"/>
          </a:p>
          <a:p>
            <a:pPr marL="171450" indent="-171450">
              <a:buFont typeface="Arial" panose="020B0604020202020204" pitchFamily="34" charset="0"/>
              <a:buChar char="•"/>
            </a:pPr>
            <a:endParaRPr lang="en-US" sz="800" b="1" dirty="0">
              <a:cs typeface="Calibri"/>
            </a:endParaRPr>
          </a:p>
          <a:p>
            <a:r>
              <a:rPr lang="en-US" sz="1200" b="1" dirty="0">
                <a:cs typeface="Calibri"/>
              </a:rPr>
              <a:t>Outreach and Community Engagement</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Collaborating with ISS on grants to bring ConnCAP and Upward Bound to Hartford Public Schools</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Designed First-Year module for students: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Faith in the University: Appreciating UConn’s Multi-Religiousness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collaboration with Hartford International University for Religion and Peace</a:t>
            </a:r>
          </a:p>
          <a:p>
            <a:pPr marL="171450" indent="-171450">
              <a:buFont typeface="Arial" panose="020B0604020202020204" pitchFamily="34" charset="0"/>
              <a:buChar char="•"/>
            </a:pPr>
            <a:r>
              <a:rPr lang="en-US" sz="1100" dirty="0">
                <a:solidFill>
                  <a:srgbClr val="000000"/>
                </a:solidFill>
                <a:effectLst/>
                <a:latin typeface="Calibri" panose="020F0502020204030204" pitchFamily="34" charset="0"/>
                <a:ea typeface="Calibri" panose="020F0502020204030204" pitchFamily="34" charset="0"/>
              </a:rPr>
              <a:t>Developed Anti-Racism, Education and the Community Symposium with Hartford’s HartBeat </a:t>
            </a:r>
            <a:r>
              <a:rPr lang="en-US" sz="1100" dirty="0">
                <a:solidFill>
                  <a:srgbClr val="000000"/>
                </a:solidFill>
                <a:latin typeface="Calibri" panose="020F0502020204030204" pitchFamily="34" charset="0"/>
                <a:ea typeface="Calibri" panose="020F0502020204030204" pitchFamily="34" charset="0"/>
              </a:rPr>
              <a:t>E</a:t>
            </a:r>
            <a:r>
              <a:rPr lang="en-US" sz="1100" dirty="0">
                <a:solidFill>
                  <a:srgbClr val="000000"/>
                </a:solidFill>
                <a:effectLst/>
                <a:latin typeface="Calibri" panose="020F0502020204030204" pitchFamily="34" charset="0"/>
                <a:ea typeface="Calibri" panose="020F0502020204030204" pitchFamily="34" charset="0"/>
              </a:rPr>
              <a:t>nsemble with play based on UConn BIPOC student experiences in the classroom</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800" b="1" dirty="0">
              <a:cs typeface="Calibri"/>
            </a:endParaRPr>
          </a:p>
          <a:p>
            <a:pPr marL="0" marR="0">
              <a:spcBef>
                <a:spcPts val="0"/>
              </a:spcBef>
              <a:spcAft>
                <a:spcPts val="0"/>
              </a:spcAft>
            </a:pPr>
            <a:r>
              <a:rPr lang="en-US" sz="1200" b="1" dirty="0">
                <a:cs typeface="Calibri"/>
              </a:rPr>
              <a:t>DEI  </a:t>
            </a:r>
          </a:p>
          <a:p>
            <a:pPr marL="171450" marR="0" indent="-171450">
              <a:spcBef>
                <a:spcPts val="0"/>
              </a:spcBef>
              <a:spcAft>
                <a:spcPts val="0"/>
              </a:spcAft>
              <a:buFont typeface="Arial" panose="020B0604020202020204" pitchFamily="34" charset="0"/>
              <a:buChar char="•"/>
            </a:pPr>
            <a:r>
              <a:rPr lang="en-US" sz="1100" dirty="0">
                <a:latin typeface="Calibri" panose="020F0502020204030204" pitchFamily="34" charset="0"/>
                <a:ea typeface="Calibri" panose="020F0502020204030204" pitchFamily="34" charset="0"/>
              </a:rPr>
              <a:t>Working with heartbeat ensemble to provide DEI training in April with Campus students, staff, and faculty. </a:t>
            </a:r>
          </a:p>
          <a:p>
            <a:pPr marL="171450" marR="0" indent="-171450">
              <a:spcBef>
                <a:spcPts val="0"/>
              </a:spcBef>
              <a:spcAft>
                <a:spcPts val="0"/>
              </a:spcAft>
              <a:buFont typeface="Arial" panose="020B0604020202020204" pitchFamily="34" charset="0"/>
              <a:buChar char="•"/>
            </a:pPr>
            <a:r>
              <a:rPr lang="en-US" sz="1100" dirty="0">
                <a:latin typeface="Calibri" panose="020F0502020204030204" pitchFamily="34" charset="0"/>
                <a:ea typeface="Calibri" panose="020F0502020204030204" pitchFamily="34" charset="0"/>
              </a:rPr>
              <a:t>With recent </a:t>
            </a:r>
            <a:r>
              <a:rPr lang="en-US" sz="1100" dirty="0">
                <a:effectLst/>
                <a:latin typeface="Calibri" panose="020F0502020204030204" pitchFamily="34" charset="0"/>
                <a:ea typeface="Calibri" panose="020F0502020204030204" pitchFamily="34" charset="0"/>
              </a:rPr>
              <a:t>new hires, campus staff is now comprised of 48% </a:t>
            </a:r>
            <a:r>
              <a:rPr lang="en-US" sz="1100" dirty="0" err="1">
                <a:effectLst/>
                <a:latin typeface="Calibri" panose="020F0502020204030204" pitchFamily="34" charset="0"/>
                <a:ea typeface="Calibri" panose="020F0502020204030204" pitchFamily="34" charset="0"/>
              </a:rPr>
              <a:t>BIPoC</a:t>
            </a:r>
            <a:endParaRPr lang="en-US" sz="1100" dirty="0">
              <a:cs typeface="Calibri"/>
            </a:endParaRPr>
          </a:p>
        </p:txBody>
      </p:sp>
      <p:sp>
        <p:nvSpPr>
          <p:cNvPr id="11" name="Rectangle 10">
            <a:extLst>
              <a:ext uri="{FF2B5EF4-FFF2-40B4-BE49-F238E27FC236}">
                <a16:creationId xmlns:a16="http://schemas.microsoft.com/office/drawing/2014/main" id="{FC422E16-D069-4AE0-AE5A-7CD5137B4A93}"/>
              </a:ext>
            </a:extLst>
          </p:cNvPr>
          <p:cNvSpPr/>
          <p:nvPr/>
        </p:nvSpPr>
        <p:spPr>
          <a:xfrm>
            <a:off x="6514288" y="1365108"/>
            <a:ext cx="2521661" cy="706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endParaRPr lang="en-US" sz="1200" dirty="0">
              <a:solidFill>
                <a:srgbClr val="FFFF00"/>
              </a:solidFill>
              <a:cs typeface="Calibri"/>
            </a:endParaRPr>
          </a:p>
          <a:p>
            <a:pPr marL="0" marR="0">
              <a:spcBef>
                <a:spcPts val="0"/>
              </a:spcBef>
              <a:spcAft>
                <a:spcPts val="0"/>
              </a:spcAft>
            </a:pPr>
            <a:endParaRPr lang="en-US" sz="1200" dirty="0">
              <a:latin typeface="Calibri" panose="020F0502020204030204" pitchFamily="34" charset="0"/>
              <a:ea typeface="Calibri" panose="020F0502020204030204" pitchFamily="34" charset="0"/>
            </a:endParaRPr>
          </a:p>
          <a:p>
            <a:pPr marL="0" marR="0" algn="ctr">
              <a:spcBef>
                <a:spcPts val="0"/>
              </a:spcBef>
              <a:spcAft>
                <a:spcPts val="0"/>
              </a:spcAft>
            </a:pPr>
            <a:r>
              <a:rPr lang="en-US" sz="1200" dirty="0">
                <a:solidFill>
                  <a:srgbClr val="FFFF00"/>
                </a:solidFill>
                <a:effectLst/>
                <a:latin typeface="Calibri" panose="020F0502020204030204" pitchFamily="34" charset="0"/>
                <a:ea typeface="Calibri" panose="020F0502020204030204" pitchFamily="34" charset="0"/>
              </a:rPr>
              <a:t>-2017-2021 UG en</a:t>
            </a:r>
            <a:r>
              <a:rPr lang="en-US" sz="1200" dirty="0">
                <a:solidFill>
                  <a:srgbClr val="FFFF00"/>
                </a:solidFill>
                <a:latin typeface="Calibri" panose="020F0502020204030204" pitchFamily="34" charset="0"/>
                <a:ea typeface="Calibri" panose="020F0502020204030204" pitchFamily="34" charset="0"/>
              </a:rPr>
              <a:t>rollment from 1200 to 1650 (</a:t>
            </a:r>
            <a:r>
              <a:rPr lang="en-US" sz="1200" dirty="0">
                <a:solidFill>
                  <a:srgbClr val="FFFF00"/>
                </a:solidFill>
                <a:effectLst/>
                <a:latin typeface="Calibri" panose="020F0502020204030204" pitchFamily="34" charset="0"/>
                <a:ea typeface="Calibri" panose="020F0502020204030204" pitchFamily="34" charset="0"/>
              </a:rPr>
              <a:t>Federally designated MSI, AANAPISI, emerging HSI)</a:t>
            </a:r>
          </a:p>
          <a:p>
            <a:pPr algn="ctr"/>
            <a:endParaRPr lang="en-US" sz="1200" dirty="0">
              <a:solidFill>
                <a:srgbClr val="FFFF00"/>
              </a:solidFill>
              <a:cs typeface="Calibri"/>
            </a:endParaRPr>
          </a:p>
          <a:p>
            <a:pPr algn="ctr"/>
            <a:endParaRPr lang="en-US" sz="1200" dirty="0">
              <a:solidFill>
                <a:srgbClr val="FFFF00"/>
              </a:solidFill>
              <a:cs typeface="Calibri"/>
            </a:endParaRPr>
          </a:p>
          <a:p>
            <a:pPr algn="ctr"/>
            <a:endParaRPr lang="en-US" sz="1200" dirty="0">
              <a:solidFill>
                <a:srgbClr val="FFFF00"/>
              </a:solidFill>
            </a:endParaRPr>
          </a:p>
        </p:txBody>
      </p:sp>
      <p:sp>
        <p:nvSpPr>
          <p:cNvPr id="9" name="Rectangle 8">
            <a:extLst>
              <a:ext uri="{FF2B5EF4-FFF2-40B4-BE49-F238E27FC236}">
                <a16:creationId xmlns:a16="http://schemas.microsoft.com/office/drawing/2014/main" id="{5C038631-8A22-49CF-BB19-EA0DBC990C1E}"/>
              </a:ext>
            </a:extLst>
          </p:cNvPr>
          <p:cNvSpPr/>
          <p:nvPr/>
        </p:nvSpPr>
        <p:spPr>
          <a:xfrm>
            <a:off x="6514288" y="2232356"/>
            <a:ext cx="2505446" cy="527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00"/>
                </a:solidFill>
                <a:latin typeface="Calibri" panose="020F0502020204030204" pitchFamily="34" charset="0"/>
                <a:ea typeface="Calibri" panose="020F0502020204030204" pitchFamily="34" charset="0"/>
              </a:rPr>
              <a:t>N</a:t>
            </a:r>
            <a:r>
              <a:rPr lang="en-US" sz="1200" dirty="0">
                <a:solidFill>
                  <a:srgbClr val="FFFF00"/>
                </a:solidFill>
                <a:effectLst/>
                <a:latin typeface="Calibri" panose="020F0502020204030204" pitchFamily="34" charset="0"/>
                <a:ea typeface="Calibri" panose="020F0502020204030204" pitchFamily="34" charset="0"/>
              </a:rPr>
              <a:t>ew SFA </a:t>
            </a:r>
            <a:r>
              <a:rPr lang="en-US" sz="1200" dirty="0">
                <a:solidFill>
                  <a:srgbClr val="FFFF00"/>
                </a:solidFill>
                <a:latin typeface="Calibri" panose="020F0502020204030204" pitchFamily="34" charset="0"/>
                <a:ea typeface="Calibri" panose="020F0502020204030204" pitchFamily="34" charset="0"/>
              </a:rPr>
              <a:t>Gr</a:t>
            </a:r>
            <a:r>
              <a:rPr lang="en-US" sz="1200" dirty="0">
                <a:solidFill>
                  <a:srgbClr val="FFFF00"/>
                </a:solidFill>
                <a:effectLst/>
                <a:latin typeface="Calibri" panose="020F0502020204030204" pitchFamily="34" charset="0"/>
                <a:ea typeface="Calibri" panose="020F0502020204030204" pitchFamily="34" charset="0"/>
              </a:rPr>
              <a:t>aduate </a:t>
            </a:r>
            <a:r>
              <a:rPr lang="en-US" sz="1200" dirty="0">
                <a:solidFill>
                  <a:srgbClr val="FFFF00"/>
                </a:solidFill>
                <a:latin typeface="Calibri" panose="020F0502020204030204" pitchFamily="34" charset="0"/>
                <a:ea typeface="Calibri" panose="020F0502020204030204" pitchFamily="34" charset="0"/>
              </a:rPr>
              <a:t>P</a:t>
            </a:r>
            <a:r>
              <a:rPr lang="en-US" sz="1200" dirty="0">
                <a:solidFill>
                  <a:srgbClr val="FFFF00"/>
                </a:solidFill>
                <a:effectLst/>
                <a:latin typeface="Calibri" panose="020F0502020204030204" pitchFamily="34" charset="0"/>
                <a:ea typeface="Calibri" panose="020F0502020204030204" pitchFamily="34" charset="0"/>
              </a:rPr>
              <a:t>rogram; space in Wadsworth Atheneum Museum</a:t>
            </a:r>
            <a:endParaRPr lang="en-US" sz="1200" dirty="0">
              <a:solidFill>
                <a:srgbClr val="FFFF00"/>
              </a:solidFill>
            </a:endParaRPr>
          </a:p>
        </p:txBody>
      </p:sp>
      <p:sp>
        <p:nvSpPr>
          <p:cNvPr id="10" name="Rectangle 9">
            <a:extLst>
              <a:ext uri="{FF2B5EF4-FFF2-40B4-BE49-F238E27FC236}">
                <a16:creationId xmlns:a16="http://schemas.microsoft.com/office/drawing/2014/main" id="{37300227-BF45-46AF-A284-901F30377985}"/>
              </a:ext>
            </a:extLst>
          </p:cNvPr>
          <p:cNvSpPr/>
          <p:nvPr/>
        </p:nvSpPr>
        <p:spPr>
          <a:xfrm>
            <a:off x="6514288" y="2928524"/>
            <a:ext cx="2505446" cy="706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00"/>
                </a:solidFill>
                <a:latin typeface="Calibri" panose="020F0502020204030204" pitchFamily="34" charset="0"/>
                <a:ea typeface="Calibri" panose="020F0502020204030204" pitchFamily="34" charset="0"/>
              </a:rPr>
              <a:t>By 6 </a:t>
            </a:r>
            <a:r>
              <a:rPr lang="en-US" sz="1200" dirty="0" err="1">
                <a:solidFill>
                  <a:srgbClr val="FFFF00"/>
                </a:solidFill>
                <a:latin typeface="Calibri" panose="020F0502020204030204" pitchFamily="34" charset="0"/>
                <a:ea typeface="Calibri" panose="020F0502020204030204" pitchFamily="34" charset="0"/>
              </a:rPr>
              <a:t>mo</a:t>
            </a:r>
            <a:r>
              <a:rPr lang="en-US" sz="1200" dirty="0">
                <a:solidFill>
                  <a:srgbClr val="FFFF00"/>
                </a:solidFill>
                <a:latin typeface="Calibri" panose="020F0502020204030204" pitchFamily="34" charset="0"/>
                <a:ea typeface="Calibri" panose="020F0502020204030204" pitchFamily="34" charset="0"/>
              </a:rPr>
              <a:t> post-graduation, 82% of students employed with the vast majority employed in CT</a:t>
            </a:r>
            <a:endParaRPr lang="en-US" sz="1200" dirty="0">
              <a:solidFill>
                <a:srgbClr val="FFFF00"/>
              </a:solidFill>
              <a:effectLst/>
              <a:latin typeface="Calibri" panose="020F0502020204030204" pitchFamily="34" charset="0"/>
              <a:ea typeface="Calibri" panose="020F0502020204030204" pitchFamily="34" charset="0"/>
            </a:endParaRPr>
          </a:p>
        </p:txBody>
      </p:sp>
      <p:pic>
        <p:nvPicPr>
          <p:cNvPr id="12" name="Google Shape;117;p16">
            <a:extLst>
              <a:ext uri="{FF2B5EF4-FFF2-40B4-BE49-F238E27FC236}">
                <a16:creationId xmlns:a16="http://schemas.microsoft.com/office/drawing/2014/main" id="{0EBB1752-24EA-4144-9637-E77EF8817313}"/>
              </a:ext>
            </a:extLst>
          </p:cNvPr>
          <p:cNvPicPr preferRelativeResize="0"/>
          <p:nvPr/>
        </p:nvPicPr>
        <p:blipFill>
          <a:blip r:embed="rId3">
            <a:alphaModFix/>
          </a:blip>
          <a:stretch>
            <a:fillRect/>
          </a:stretch>
        </p:blipFill>
        <p:spPr>
          <a:xfrm>
            <a:off x="6632208" y="0"/>
            <a:ext cx="2277277" cy="1204024"/>
          </a:xfrm>
          <a:prstGeom prst="rect">
            <a:avLst/>
          </a:prstGeom>
          <a:noFill/>
          <a:ln>
            <a:noFill/>
          </a:ln>
        </p:spPr>
      </p:pic>
      <p:sp>
        <p:nvSpPr>
          <p:cNvPr id="13" name="Rectangle 12">
            <a:extLst>
              <a:ext uri="{FF2B5EF4-FFF2-40B4-BE49-F238E27FC236}">
                <a16:creationId xmlns:a16="http://schemas.microsoft.com/office/drawing/2014/main" id="{32F625CB-0DD8-48E3-B4DE-EE7C7D7AD8A9}"/>
              </a:ext>
            </a:extLst>
          </p:cNvPr>
          <p:cNvSpPr/>
          <p:nvPr/>
        </p:nvSpPr>
        <p:spPr>
          <a:xfrm>
            <a:off x="6524017" y="3813244"/>
            <a:ext cx="2505447" cy="120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latin typeface="Calibri" panose="020F0502020204030204" pitchFamily="34" charset="0"/>
                <a:ea typeface="Calibri" panose="020F0502020204030204" pitchFamily="34" charset="0"/>
              </a:rPr>
              <a:t>Accomplishments</a:t>
            </a:r>
          </a:p>
          <a:p>
            <a:pPr marL="112713" indent="-112713">
              <a:buFont typeface="Arial" panose="020B0604020202020204" pitchFamily="34" charset="0"/>
              <a:buChar char="•"/>
            </a:pPr>
            <a:r>
              <a:rPr lang="en-US" sz="1200" dirty="0">
                <a:solidFill>
                  <a:srgbClr val="FFFF00"/>
                </a:solidFill>
                <a:latin typeface="Calibri" panose="020F0502020204030204" pitchFamily="34" charset="0"/>
                <a:ea typeface="Calibri" panose="020F0502020204030204" pitchFamily="34" charset="0"/>
              </a:rPr>
              <a:t>$1M for scholarships (The Hartford)</a:t>
            </a:r>
          </a:p>
          <a:p>
            <a:pPr marL="112713" indent="-112713">
              <a:buFont typeface="Arial" panose="020B0604020202020204" pitchFamily="34" charset="0"/>
              <a:buChar char="•"/>
            </a:pPr>
            <a:r>
              <a:rPr lang="en-US" sz="1200" dirty="0">
                <a:solidFill>
                  <a:srgbClr val="FFFF00"/>
                </a:solidFill>
                <a:latin typeface="Calibri" panose="020F0502020204030204" pitchFamily="34" charset="0"/>
                <a:ea typeface="Calibri" panose="020F0502020204030204" pitchFamily="34" charset="0"/>
              </a:rPr>
              <a:t>Alumni successes</a:t>
            </a:r>
          </a:p>
          <a:p>
            <a:pPr marL="285750" indent="-114300">
              <a:buFontTx/>
              <a:buChar char="-"/>
            </a:pPr>
            <a:r>
              <a:rPr lang="en-US" sz="1200" dirty="0">
                <a:solidFill>
                  <a:srgbClr val="FFFF00"/>
                </a:solidFill>
                <a:latin typeface="Calibri" panose="020F0502020204030204" pitchFamily="34" charset="0"/>
                <a:ea typeface="Calibri" panose="020F0502020204030204" pitchFamily="34" charset="0"/>
              </a:rPr>
              <a:t>July Leon, Obama Fellow</a:t>
            </a:r>
          </a:p>
          <a:p>
            <a:pPr marL="285750" indent="-114300">
              <a:buFontTx/>
              <a:buChar char="-"/>
            </a:pPr>
            <a:r>
              <a:rPr lang="en-US" sz="1200" dirty="0">
                <a:solidFill>
                  <a:srgbClr val="FFFF00"/>
                </a:solidFill>
                <a:latin typeface="Calibri" panose="020F0502020204030204" pitchFamily="34" charset="0"/>
                <a:ea typeface="Calibri" panose="020F0502020204030204" pitchFamily="34" charset="0"/>
              </a:rPr>
              <a:t>Dave Steuber, Hartford Mayor’s Chief of Staff</a:t>
            </a:r>
          </a:p>
        </p:txBody>
      </p:sp>
    </p:spTree>
    <p:extLst>
      <p:ext uri="{BB962C8B-B14F-4D97-AF65-F5344CB8AC3E}">
        <p14:creationId xmlns:p14="http://schemas.microsoft.com/office/powerpoint/2010/main" val="424617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49EFDE-8098-4E4C-8BE9-75237AAC4154}"/>
              </a:ext>
            </a:extLst>
          </p:cNvPr>
          <p:cNvSpPr/>
          <p:nvPr/>
        </p:nvSpPr>
        <p:spPr>
          <a:xfrm>
            <a:off x="6117168" y="1526594"/>
            <a:ext cx="2886355" cy="981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latin typeface="Arial"/>
                <a:cs typeface="Calibri"/>
              </a:rPr>
              <a:t>Fall 2021</a:t>
            </a:r>
          </a:p>
          <a:p>
            <a:pPr algn="ctr"/>
            <a:endParaRPr lang="en-US" sz="600" dirty="0">
              <a:solidFill>
                <a:srgbClr val="FFFF00"/>
              </a:solidFill>
              <a:latin typeface="Arial"/>
              <a:cs typeface="Calibri"/>
            </a:endParaRPr>
          </a:p>
          <a:p>
            <a:pPr algn="ctr"/>
            <a:r>
              <a:rPr lang="en-US" sz="1000" dirty="0">
                <a:solidFill>
                  <a:srgbClr val="FFFF00"/>
                </a:solidFill>
                <a:latin typeface="Arial"/>
                <a:cs typeface="Calibri"/>
              </a:rPr>
              <a:t>Enrollment: </a:t>
            </a:r>
            <a:r>
              <a:rPr lang="en-US" sz="1000" b="1" dirty="0">
                <a:solidFill>
                  <a:srgbClr val="FFFF00"/>
                </a:solidFill>
                <a:latin typeface="Arial"/>
                <a:cs typeface="Calibri"/>
              </a:rPr>
              <a:t>2,405 UG + ~ 500 Grad</a:t>
            </a:r>
          </a:p>
          <a:p>
            <a:pPr algn="ctr"/>
            <a:endParaRPr lang="en-US" sz="600" b="1" dirty="0">
              <a:solidFill>
                <a:srgbClr val="FFFF00"/>
              </a:solidFill>
              <a:latin typeface="Arial"/>
              <a:cs typeface="Calibri"/>
            </a:endParaRPr>
          </a:p>
          <a:p>
            <a:pPr algn="ctr"/>
            <a:r>
              <a:rPr lang="en-US" sz="1000" dirty="0">
                <a:solidFill>
                  <a:srgbClr val="FFFF00"/>
                </a:solidFill>
                <a:latin typeface="Arial"/>
                <a:cs typeface="Calibri"/>
              </a:rPr>
              <a:t>Students of Color (UG): </a:t>
            </a:r>
            <a:r>
              <a:rPr lang="en-US" sz="1000" b="1" dirty="0">
                <a:solidFill>
                  <a:srgbClr val="FFFF00"/>
                </a:solidFill>
                <a:latin typeface="Arial"/>
                <a:cs typeface="Calibri"/>
              </a:rPr>
              <a:t>66%</a:t>
            </a:r>
          </a:p>
          <a:p>
            <a:pPr algn="ctr"/>
            <a:r>
              <a:rPr lang="en-US" sz="1000" dirty="0">
                <a:solidFill>
                  <a:srgbClr val="FFFF00"/>
                </a:solidFill>
                <a:latin typeface="Arial"/>
                <a:cs typeface="Calibri"/>
              </a:rPr>
              <a:t>1</a:t>
            </a:r>
            <a:r>
              <a:rPr lang="en-US" sz="1000" baseline="30000" dirty="0">
                <a:solidFill>
                  <a:srgbClr val="FFFF00"/>
                </a:solidFill>
                <a:latin typeface="Arial"/>
                <a:cs typeface="Calibri"/>
              </a:rPr>
              <a:t>st</a:t>
            </a:r>
            <a:r>
              <a:rPr lang="en-US" sz="1000" dirty="0">
                <a:solidFill>
                  <a:srgbClr val="FFFF00"/>
                </a:solidFill>
                <a:latin typeface="Arial"/>
                <a:cs typeface="Calibri"/>
              </a:rPr>
              <a:t> Gen Students (UG): </a:t>
            </a:r>
            <a:r>
              <a:rPr lang="en-US" sz="1000" b="1" dirty="0">
                <a:solidFill>
                  <a:srgbClr val="FFFF00"/>
                </a:solidFill>
                <a:latin typeface="Arial"/>
                <a:cs typeface="Calibri"/>
              </a:rPr>
              <a:t>48%</a:t>
            </a:r>
          </a:p>
        </p:txBody>
      </p:sp>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206375"/>
            <a:ext cx="8229600" cy="857250"/>
          </a:xfrm>
        </p:spPr>
        <p:txBody>
          <a:bodyPr/>
          <a:lstStyle/>
          <a:p>
            <a:r>
              <a:rPr lang="en-US" dirty="0"/>
              <a:t>Stamford Campus</a:t>
            </a:r>
          </a:p>
        </p:txBody>
      </p:sp>
      <p:sp>
        <p:nvSpPr>
          <p:cNvPr id="8" name="TextBox 7">
            <a:extLst>
              <a:ext uri="{FF2B5EF4-FFF2-40B4-BE49-F238E27FC236}">
                <a16:creationId xmlns:a16="http://schemas.microsoft.com/office/drawing/2014/main" id="{322DB5A0-4AA7-4762-B1F1-ADD4F0CF6C09}"/>
              </a:ext>
            </a:extLst>
          </p:cNvPr>
          <p:cNvSpPr txBox="1"/>
          <p:nvPr/>
        </p:nvSpPr>
        <p:spPr>
          <a:xfrm>
            <a:off x="104917" y="1313150"/>
            <a:ext cx="5725193"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Calibri"/>
              </a:rPr>
              <a:t>Student Outcomes</a:t>
            </a:r>
          </a:p>
          <a:p>
            <a:pPr marL="171450" lvl="1" indent="-171450">
              <a:buFont typeface="Arial"/>
              <a:buChar char="•"/>
            </a:pPr>
            <a:r>
              <a:rPr lang="en-US" sz="1200" dirty="0">
                <a:cs typeface="Calibri"/>
              </a:rPr>
              <a:t>77% retention after 1 year, 58% graduated in six years</a:t>
            </a:r>
            <a:endParaRPr lang="en-US" sz="1050" dirty="0">
              <a:cs typeface="Calibri"/>
            </a:endParaRPr>
          </a:p>
          <a:p>
            <a:pPr marL="344488" lvl="1" indent="-173038">
              <a:buFont typeface="Arial"/>
              <a:buChar char="•"/>
            </a:pPr>
            <a:endParaRPr lang="en-US" sz="800" dirty="0">
              <a:cs typeface="Calibri"/>
            </a:endParaRPr>
          </a:p>
          <a:p>
            <a:r>
              <a:rPr lang="en-US" sz="1600" b="1" dirty="0">
                <a:cs typeface="Calibri"/>
              </a:rPr>
              <a:t>Academics and Research</a:t>
            </a:r>
          </a:p>
          <a:p>
            <a:pPr marL="171450" lvl="1" indent="-171450">
              <a:buFont typeface="Arial"/>
              <a:buChar char="•"/>
            </a:pPr>
            <a:r>
              <a:rPr lang="en-US" sz="1200" dirty="0">
                <a:cs typeface="Calibri"/>
              </a:rPr>
              <a:t>Introduced interdisciplinary faculty research series</a:t>
            </a:r>
          </a:p>
          <a:p>
            <a:pPr marL="171450" lvl="1" indent="-171450">
              <a:buFont typeface="Arial"/>
              <a:buChar char="•"/>
            </a:pPr>
            <a:r>
              <a:rPr lang="en-US" sz="1200" dirty="0">
                <a:cs typeface="Calibri"/>
              </a:rPr>
              <a:t>MS in Fintech to launch Fall 2022</a:t>
            </a:r>
          </a:p>
          <a:p>
            <a:pPr marL="344488" lvl="1" indent="-173038">
              <a:buFont typeface="Arial"/>
              <a:buChar char="•"/>
            </a:pPr>
            <a:endParaRPr lang="en-US" sz="800" b="1" dirty="0">
              <a:cs typeface="Calibri"/>
            </a:endParaRPr>
          </a:p>
          <a:p>
            <a:r>
              <a:rPr lang="en-US" sz="1600" b="1" dirty="0">
                <a:cs typeface="Calibri"/>
              </a:rPr>
              <a:t>Outreach and Community Engagement</a:t>
            </a:r>
          </a:p>
          <a:p>
            <a:pPr marL="171450" lvl="1" indent="-171450">
              <a:buFont typeface="Arial"/>
              <a:buChar char="•"/>
            </a:pPr>
            <a:r>
              <a:rPr lang="en-US" sz="1200" dirty="0">
                <a:cs typeface="Calibri"/>
              </a:rPr>
              <a:t>Partnerships with AT&amp;T to install 5G hotspot &amp; Synchrony for on-site internships </a:t>
            </a:r>
          </a:p>
          <a:p>
            <a:pPr marL="171450" lvl="1" indent="-171450">
              <a:buFont typeface="Arial"/>
              <a:buChar char="•"/>
            </a:pPr>
            <a:r>
              <a:rPr lang="en-US" sz="1200" dirty="0">
                <a:cs typeface="Calibri"/>
              </a:rPr>
              <a:t>New internships at GE Appliances Co-Create facility</a:t>
            </a:r>
          </a:p>
          <a:p>
            <a:pPr marL="171450" lvl="1" indent="-171450">
              <a:buFont typeface="Arial"/>
              <a:buChar char="•"/>
            </a:pPr>
            <a:r>
              <a:rPr lang="en-US" sz="1200" dirty="0">
                <a:cs typeface="Calibri"/>
              </a:rPr>
              <a:t>Launched Stamford Startup Studio; 2 semester entrepreneurial co-op with Werth Inst</a:t>
            </a:r>
          </a:p>
          <a:p>
            <a:pPr marL="344488" lvl="1" indent="-173038">
              <a:buFont typeface="Arial"/>
              <a:buChar char="•"/>
            </a:pPr>
            <a:endParaRPr lang="en-US" sz="800" dirty="0">
              <a:cs typeface="Calibri"/>
            </a:endParaRPr>
          </a:p>
          <a:p>
            <a:r>
              <a:rPr lang="en-US" sz="1600" b="1" dirty="0">
                <a:cs typeface="Calibri"/>
              </a:rPr>
              <a:t>DEI</a:t>
            </a:r>
          </a:p>
          <a:p>
            <a:pPr marL="171450" lvl="1" indent="-171450">
              <a:buFont typeface="Arial"/>
              <a:buChar char="•"/>
            </a:pPr>
            <a:r>
              <a:rPr lang="en-US" sz="1200" dirty="0">
                <a:cs typeface="Calibri"/>
              </a:rPr>
              <a:t>Launched Affinity Center</a:t>
            </a:r>
          </a:p>
          <a:p>
            <a:pPr marL="171450" lvl="1" indent="-171450">
              <a:buFont typeface="Arial"/>
              <a:buChar char="•"/>
            </a:pPr>
            <a:r>
              <a:rPr lang="en-US" sz="1200" dirty="0">
                <a:cs typeface="Calibri"/>
              </a:rPr>
              <a:t>Applied for recognition as Hispanic Serving Institution (HSI) – 31% of UG students</a:t>
            </a:r>
          </a:p>
          <a:p>
            <a:pPr marL="344488" lvl="1" indent="-173038">
              <a:buFont typeface="Arial"/>
              <a:buChar char="•"/>
            </a:pPr>
            <a:endParaRPr lang="en-US" sz="800" dirty="0">
              <a:cs typeface="Calibri"/>
            </a:endParaRPr>
          </a:p>
          <a:p>
            <a:r>
              <a:rPr lang="en-US" sz="1600" b="1" dirty="0">
                <a:cs typeface="Calibri"/>
              </a:rPr>
              <a:t>Other Accomplishments</a:t>
            </a:r>
          </a:p>
          <a:p>
            <a:pPr marL="171450" lvl="1" indent="-171450">
              <a:buFont typeface="Arial"/>
              <a:buChar char="•"/>
            </a:pPr>
            <a:r>
              <a:rPr lang="en-US" sz="1200" dirty="0">
                <a:cs typeface="Calibri"/>
              </a:rPr>
              <a:t>Visits from Mayor Simmons, Governor Lamont, and Senator Blumenthal</a:t>
            </a:r>
          </a:p>
          <a:p>
            <a:pPr marL="171450" lvl="1" indent="-171450">
              <a:buFont typeface="Arial"/>
              <a:buChar char="•"/>
            </a:pPr>
            <a:r>
              <a:rPr lang="en-US" sz="1200" dirty="0">
                <a:cs typeface="Calibri"/>
              </a:rPr>
              <a:t>Partnered with Netflix to have two movies filmed on campus</a:t>
            </a:r>
          </a:p>
        </p:txBody>
      </p:sp>
      <p:sp>
        <p:nvSpPr>
          <p:cNvPr id="9" name="Rectangle 8">
            <a:extLst>
              <a:ext uri="{FF2B5EF4-FFF2-40B4-BE49-F238E27FC236}">
                <a16:creationId xmlns:a16="http://schemas.microsoft.com/office/drawing/2014/main" id="{5C038631-8A22-49CF-BB19-EA0DBC990C1E}"/>
              </a:ext>
            </a:extLst>
          </p:cNvPr>
          <p:cNvSpPr/>
          <p:nvPr/>
        </p:nvSpPr>
        <p:spPr>
          <a:xfrm>
            <a:off x="6128288" y="2698251"/>
            <a:ext cx="2875235" cy="9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cs typeface="Calibri"/>
              </a:rPr>
              <a:t>DMD Assistant Professor Oscar Guerra won two Emmy awards for his documentary </a:t>
            </a:r>
            <a:endParaRPr lang="en-US" sz="1400" dirty="0">
              <a:solidFill>
                <a:srgbClr val="FFFF00"/>
              </a:solidFill>
            </a:endParaRPr>
          </a:p>
        </p:txBody>
      </p:sp>
      <p:sp>
        <p:nvSpPr>
          <p:cNvPr id="10" name="Rectangle 9">
            <a:extLst>
              <a:ext uri="{FF2B5EF4-FFF2-40B4-BE49-F238E27FC236}">
                <a16:creationId xmlns:a16="http://schemas.microsoft.com/office/drawing/2014/main" id="{37300227-BF45-46AF-A284-901F30377985}"/>
              </a:ext>
            </a:extLst>
          </p:cNvPr>
          <p:cNvSpPr/>
          <p:nvPr/>
        </p:nvSpPr>
        <p:spPr>
          <a:xfrm>
            <a:off x="6117168" y="3825570"/>
            <a:ext cx="2875235" cy="9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cs typeface="Calibri"/>
              </a:rPr>
              <a:t>Team of MS students in Financial Risk Management won 1</a:t>
            </a:r>
            <a:r>
              <a:rPr lang="en-US" sz="1400" baseline="30000" dirty="0">
                <a:solidFill>
                  <a:srgbClr val="FFFF00"/>
                </a:solidFill>
                <a:cs typeface="Calibri"/>
              </a:rPr>
              <a:t>st</a:t>
            </a:r>
            <a:r>
              <a:rPr lang="en-US" sz="1400" dirty="0">
                <a:solidFill>
                  <a:srgbClr val="FFFF00"/>
                </a:solidFill>
                <a:cs typeface="Calibri"/>
              </a:rPr>
              <a:t> place in international Bloomberg trading competition</a:t>
            </a:r>
            <a:endParaRPr lang="en-US" sz="1400" dirty="0">
              <a:solidFill>
                <a:srgbClr val="FFFF00"/>
              </a:solidFill>
            </a:endParaRPr>
          </a:p>
        </p:txBody>
      </p:sp>
      <p:pic>
        <p:nvPicPr>
          <p:cNvPr id="12" name="Picture 5" descr="A picture containing building, outdoor, road, train&#10;&#10;Description automatically generated">
            <a:extLst>
              <a:ext uri="{FF2B5EF4-FFF2-40B4-BE49-F238E27FC236}">
                <a16:creationId xmlns:a16="http://schemas.microsoft.com/office/drawing/2014/main" id="{2DBFF541-BDF8-47EC-ADFD-30A9B59A4CCA}"/>
              </a:ext>
            </a:extLst>
          </p:cNvPr>
          <p:cNvPicPr>
            <a:picLocks noChangeAspect="1"/>
          </p:cNvPicPr>
          <p:nvPr/>
        </p:nvPicPr>
        <p:blipFill>
          <a:blip r:embed="rId2"/>
          <a:stretch>
            <a:fillRect/>
          </a:stretch>
        </p:blipFill>
        <p:spPr>
          <a:xfrm>
            <a:off x="6219265" y="28793"/>
            <a:ext cx="2723029" cy="1167012"/>
          </a:xfrm>
          <a:prstGeom prst="rect">
            <a:avLst/>
          </a:prstGeom>
        </p:spPr>
      </p:pic>
    </p:spTree>
    <p:extLst>
      <p:ext uri="{BB962C8B-B14F-4D97-AF65-F5344CB8AC3E}">
        <p14:creationId xmlns:p14="http://schemas.microsoft.com/office/powerpoint/2010/main" val="104716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0C40-1180-4AE4-8C75-DE82497DE6E3}"/>
              </a:ext>
            </a:extLst>
          </p:cNvPr>
          <p:cNvSpPr>
            <a:spLocks noGrp="1"/>
          </p:cNvSpPr>
          <p:nvPr>
            <p:ph type="title"/>
          </p:nvPr>
        </p:nvSpPr>
        <p:spPr>
          <a:xfrm>
            <a:off x="220717" y="206375"/>
            <a:ext cx="8229600" cy="857250"/>
          </a:xfrm>
        </p:spPr>
        <p:txBody>
          <a:bodyPr/>
          <a:lstStyle/>
          <a:p>
            <a:r>
              <a:rPr lang="en-US" dirty="0"/>
              <a:t>Waterbury Campus</a:t>
            </a:r>
          </a:p>
        </p:txBody>
      </p:sp>
      <p:pic>
        <p:nvPicPr>
          <p:cNvPr id="6" name="Picture 6" descr="A picture containing outdoor, building, road, street&#10;&#10;Description automatically generated">
            <a:extLst>
              <a:ext uri="{FF2B5EF4-FFF2-40B4-BE49-F238E27FC236}">
                <a16:creationId xmlns:a16="http://schemas.microsoft.com/office/drawing/2014/main" id="{89E5D284-FDD5-4D4E-8433-9E55B500D03F}"/>
              </a:ext>
            </a:extLst>
          </p:cNvPr>
          <p:cNvPicPr>
            <a:picLocks noGrp="1" noChangeAspect="1"/>
          </p:cNvPicPr>
          <p:nvPr>
            <p:ph idx="1"/>
          </p:nvPr>
        </p:nvPicPr>
        <p:blipFill>
          <a:blip r:embed="rId2"/>
          <a:stretch>
            <a:fillRect/>
          </a:stretch>
        </p:blipFill>
        <p:spPr>
          <a:xfrm>
            <a:off x="6024771" y="18844"/>
            <a:ext cx="2829061" cy="1183843"/>
          </a:xfrm>
        </p:spPr>
      </p:pic>
      <p:sp>
        <p:nvSpPr>
          <p:cNvPr id="8" name="TextBox 7">
            <a:extLst>
              <a:ext uri="{FF2B5EF4-FFF2-40B4-BE49-F238E27FC236}">
                <a16:creationId xmlns:a16="http://schemas.microsoft.com/office/drawing/2014/main" id="{322DB5A0-4AA7-4762-B1F1-ADD4F0CF6C09}"/>
              </a:ext>
            </a:extLst>
          </p:cNvPr>
          <p:cNvSpPr txBox="1"/>
          <p:nvPr/>
        </p:nvSpPr>
        <p:spPr>
          <a:xfrm>
            <a:off x="53907" y="1280519"/>
            <a:ext cx="5905905"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189"/>
            <a:r>
              <a:rPr lang="en-US" sz="1350" b="1" dirty="0">
                <a:solidFill>
                  <a:prstClr val="black"/>
                </a:solidFill>
                <a:latin typeface="Calibri"/>
                <a:cs typeface="Calibri"/>
              </a:rPr>
              <a:t>Student Outcomes and Updates</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For Waterbury students on probation, 75% retained after fall 2021 </a:t>
            </a:r>
          </a:p>
          <a:p>
            <a:pPr marL="398463" lvl="2" indent="-168275">
              <a:buFontTx/>
              <a:buChar char="-"/>
            </a:pPr>
            <a:r>
              <a:rPr lang="en-US" sz="1000" dirty="0">
                <a:latin typeface="Calibri" panose="020F0502020204030204" pitchFamily="34" charset="0"/>
                <a:ea typeface="Calibri" panose="020F0502020204030204" pitchFamily="34" charset="0"/>
                <a:cs typeface="Times New Roman" panose="02020603050405020304" pitchFamily="18" charset="0"/>
              </a:rPr>
              <a:t>Piloting Advising Academic Success Plan for Scholastic Standing to support students on probation</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New student lounge space opened fall 2021, tripling student space on campus</a:t>
            </a:r>
          </a:p>
          <a:p>
            <a:pPr>
              <a:buSzPts val="1000"/>
              <a:tabLst>
                <a:tab pos="342900" algn="l"/>
              </a:tabLst>
            </a:pPr>
            <a:endParaRPr lang="en-US" sz="600" b="1" dirty="0">
              <a:solidFill>
                <a:prstClr val="black"/>
              </a:solidFill>
              <a:latin typeface="Calibri"/>
              <a:cs typeface="Calibri"/>
            </a:endParaRPr>
          </a:p>
          <a:p>
            <a:pPr>
              <a:buSzPts val="1000"/>
              <a:tabLst>
                <a:tab pos="342900" algn="l"/>
              </a:tabLst>
            </a:pPr>
            <a:r>
              <a:rPr lang="en-US" sz="1350" b="1" dirty="0">
                <a:solidFill>
                  <a:prstClr val="black"/>
                </a:solidFill>
                <a:latin typeface="Calibri"/>
                <a:cs typeface="Calibri"/>
              </a:rPr>
              <a:t>Academics and Research</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35% enrollment growth in Allied Health from fall 2020</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Science lab expansion: Anatomy &amp; Physiology, Biochemistry, Organic Chem Lab</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Physics faculty research project on “Mixed Reality-Based Physics Instruction” OVPR grant funded, extended to include Storrs Physics faculty and Salisbury University</a:t>
            </a:r>
          </a:p>
          <a:p>
            <a:pPr defTabSz="457189"/>
            <a:endParaRPr lang="en-US" sz="600" b="1" dirty="0">
              <a:solidFill>
                <a:prstClr val="black"/>
              </a:solidFill>
              <a:latin typeface="Calibri"/>
              <a:cs typeface="Calibri"/>
            </a:endParaRPr>
          </a:p>
          <a:p>
            <a:pPr defTabSz="457189"/>
            <a:r>
              <a:rPr lang="en-US" sz="1350" b="1" dirty="0">
                <a:solidFill>
                  <a:prstClr val="black"/>
                </a:solidFill>
                <a:latin typeface="Calibri"/>
                <a:cs typeface="Calibri"/>
              </a:rPr>
              <a:t>Outreach and Community Engagement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Partnerships with Waterbury Health Dept, Health 360, Center for Human Development, St. Mary’s Hospital, Griffin Hospital, Access Rehab, WTBY Chamber of Commerce Healthcare Council, United Way of Greater Waterbury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Waterbury Community Garden (9th </a:t>
            </a:r>
            <a:r>
              <a:rPr lang="en-US" sz="1200" dirty="0" err="1">
                <a:latin typeface="Calibri" panose="020F0502020204030204" pitchFamily="34" charset="0"/>
                <a:ea typeface="Calibri" panose="020F0502020204030204" pitchFamily="34" charset="0"/>
                <a:cs typeface="Times New Roman" panose="02020603050405020304" pitchFamily="18" charset="0"/>
              </a:rPr>
              <a:t>yr</a:t>
            </a:r>
            <a:r>
              <a:rPr lang="en-US" sz="1200" dirty="0">
                <a:latin typeface="Calibri" panose="020F0502020204030204" pitchFamily="34" charset="0"/>
                <a:ea typeface="Calibri" panose="020F0502020204030204" pitchFamily="34" charset="0"/>
                <a:cs typeface="Times New Roman" panose="02020603050405020304" pitchFamily="18" charset="0"/>
              </a:rPr>
              <a:t>) provides produce to food-insecure residents of Greater Waterbury – partnering with </a:t>
            </a:r>
            <a:r>
              <a:rPr lang="en-US" sz="1200" dirty="0" err="1">
                <a:latin typeface="Calibri" panose="020F0502020204030204" pitchFamily="34" charset="0"/>
                <a:ea typeface="Calibri" panose="020F0502020204030204" pitchFamily="34" charset="0"/>
                <a:cs typeface="Times New Roman" panose="02020603050405020304" pitchFamily="18" charset="0"/>
              </a:rPr>
              <a:t>Osher</a:t>
            </a:r>
            <a:r>
              <a:rPr lang="en-US" sz="1200" dirty="0">
                <a:latin typeface="Calibri" panose="020F0502020204030204" pitchFamily="34" charset="0"/>
                <a:ea typeface="Calibri" panose="020F0502020204030204" pitchFamily="34" charset="0"/>
                <a:cs typeface="Times New Roman" panose="02020603050405020304" pitchFamily="18" charset="0"/>
              </a:rPr>
              <a:t> LLI and funded by CT Community Foundation</a:t>
            </a:r>
          </a:p>
          <a:p>
            <a:pPr defTabSz="457189"/>
            <a:endParaRPr lang="en-US" sz="600" b="1" dirty="0">
              <a:solidFill>
                <a:prstClr val="black"/>
              </a:solidFill>
              <a:latin typeface="Calibri"/>
              <a:cs typeface="Calibri"/>
            </a:endParaRPr>
          </a:p>
          <a:p>
            <a:pPr defTabSz="457189"/>
            <a:r>
              <a:rPr lang="en-US" sz="1350" b="1" dirty="0">
                <a:solidFill>
                  <a:prstClr val="black"/>
                </a:solidFill>
                <a:latin typeface="Calibri"/>
                <a:cs typeface="Calibri"/>
              </a:rPr>
              <a:t>DEI</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Active Campus Diversity, Equity and Inclusion Committee</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CLAS grant for DEI performance, Social Identity Activity workshop for FYE and campus</a:t>
            </a:r>
            <a:endParaRPr lang="en-US" sz="1600" dirty="0">
              <a:solidFill>
                <a:prstClr val="black"/>
              </a:solidFill>
              <a:latin typeface="Calibri"/>
              <a:cs typeface="Calibri"/>
            </a:endParaRPr>
          </a:p>
        </p:txBody>
      </p:sp>
      <p:sp>
        <p:nvSpPr>
          <p:cNvPr id="11" name="Rectangle 10">
            <a:extLst>
              <a:ext uri="{FF2B5EF4-FFF2-40B4-BE49-F238E27FC236}">
                <a16:creationId xmlns:a16="http://schemas.microsoft.com/office/drawing/2014/main" id="{FC422E16-D069-4AE0-AE5A-7CD5137B4A93}"/>
              </a:ext>
            </a:extLst>
          </p:cNvPr>
          <p:cNvSpPr/>
          <p:nvPr/>
        </p:nvSpPr>
        <p:spPr>
          <a:xfrm>
            <a:off x="6118698" y="1369807"/>
            <a:ext cx="2968151" cy="909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050" dirty="0">
              <a:solidFill>
                <a:srgbClr val="FFFF00"/>
              </a:solidFill>
              <a:latin typeface="Calibri"/>
              <a:cs typeface="Calibri"/>
            </a:endParaRPr>
          </a:p>
          <a:p>
            <a:pPr algn="ctr" defTabSz="457189"/>
            <a:r>
              <a:rPr lang="en-US" sz="1050" b="1" u="sng" dirty="0">
                <a:solidFill>
                  <a:srgbClr val="FFFF00"/>
                </a:solidFill>
                <a:latin typeface="Calibri"/>
              </a:rPr>
              <a:t>Enrollment</a:t>
            </a:r>
          </a:p>
          <a:p>
            <a:pPr algn="ctr" defTabSz="457189"/>
            <a:r>
              <a:rPr lang="en-US" sz="1050" dirty="0">
                <a:solidFill>
                  <a:srgbClr val="FFFF00"/>
                </a:solidFill>
                <a:latin typeface="Calibri"/>
                <a:cs typeface="Calibri"/>
              </a:rPr>
              <a:t>272 Fall 2021 1</a:t>
            </a:r>
            <a:r>
              <a:rPr lang="en-US" sz="1050" baseline="30000" dirty="0">
                <a:solidFill>
                  <a:srgbClr val="FFFF00"/>
                </a:solidFill>
                <a:latin typeface="Calibri"/>
                <a:cs typeface="Calibri"/>
              </a:rPr>
              <a:t>st</a:t>
            </a:r>
            <a:r>
              <a:rPr lang="en-US" sz="1050" dirty="0">
                <a:solidFill>
                  <a:srgbClr val="FFFF00"/>
                </a:solidFill>
                <a:latin typeface="Calibri"/>
                <a:cs typeface="Calibri"/>
              </a:rPr>
              <a:t> Year Admits; </a:t>
            </a:r>
            <a:r>
              <a:rPr lang="en-US" sz="1050" dirty="0">
                <a:solidFill>
                  <a:srgbClr val="FFFF00"/>
                </a:solidFill>
                <a:latin typeface="Calibri"/>
              </a:rPr>
              <a:t>920 Total Enrollment</a:t>
            </a:r>
          </a:p>
          <a:p>
            <a:pPr algn="ctr" defTabSz="457189"/>
            <a:r>
              <a:rPr lang="en-US" sz="1050" dirty="0">
                <a:solidFill>
                  <a:srgbClr val="FFFF00"/>
                </a:solidFill>
                <a:latin typeface="Calibri"/>
              </a:rPr>
              <a:t>55% Students Are First Generation</a:t>
            </a:r>
          </a:p>
          <a:p>
            <a:pPr algn="ctr" defTabSz="457189"/>
            <a:r>
              <a:rPr lang="en-US" sz="1050" dirty="0">
                <a:solidFill>
                  <a:srgbClr val="FFFF00"/>
                </a:solidFill>
                <a:latin typeface="Calibri"/>
              </a:rPr>
              <a:t>53% Students are Racial and Ethnic Minorities</a:t>
            </a:r>
          </a:p>
          <a:p>
            <a:pPr algn="ctr" defTabSz="457189"/>
            <a:r>
              <a:rPr lang="en-US" sz="1050" dirty="0">
                <a:solidFill>
                  <a:srgbClr val="FFFF00"/>
                </a:solidFill>
                <a:latin typeface="Calibri"/>
              </a:rPr>
              <a:t>55% Receive Need-based Grants</a:t>
            </a:r>
          </a:p>
          <a:p>
            <a:pPr algn="ctr" defTabSz="457189"/>
            <a:endParaRPr lang="en-US" sz="1400" dirty="0">
              <a:solidFill>
                <a:srgbClr val="FFFF00"/>
              </a:solidFill>
              <a:latin typeface="Calibri"/>
            </a:endParaRPr>
          </a:p>
        </p:txBody>
      </p:sp>
      <p:sp>
        <p:nvSpPr>
          <p:cNvPr id="9" name="Rectangle 8">
            <a:extLst>
              <a:ext uri="{FF2B5EF4-FFF2-40B4-BE49-F238E27FC236}">
                <a16:creationId xmlns:a16="http://schemas.microsoft.com/office/drawing/2014/main" id="{5C038631-8A22-49CF-BB19-EA0DBC990C1E}"/>
              </a:ext>
            </a:extLst>
          </p:cNvPr>
          <p:cNvSpPr/>
          <p:nvPr/>
        </p:nvSpPr>
        <p:spPr>
          <a:xfrm>
            <a:off x="6118696" y="2440038"/>
            <a:ext cx="2953865" cy="986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050" b="1" u="sng" dirty="0">
                <a:solidFill>
                  <a:srgbClr val="FFFF00"/>
                </a:solidFill>
                <a:latin typeface="Calibri"/>
              </a:rPr>
              <a:t>HSI Recognized Campus</a:t>
            </a:r>
          </a:p>
          <a:p>
            <a:pPr algn="ctr" defTabSz="457189"/>
            <a:r>
              <a:rPr lang="en-US" sz="1050" dirty="0">
                <a:solidFill>
                  <a:srgbClr val="FFFF00"/>
                </a:solidFill>
                <a:latin typeface="Calibri"/>
              </a:rPr>
              <a:t>Hispanic-Serving Institution: Eligible for HSI authorized grants to help augment opportunities for Hispanic students, financial wellness support, upgrade facilities, community outreach, etc.</a:t>
            </a:r>
          </a:p>
        </p:txBody>
      </p:sp>
      <p:sp>
        <p:nvSpPr>
          <p:cNvPr id="10" name="Rectangle 9">
            <a:extLst>
              <a:ext uri="{FF2B5EF4-FFF2-40B4-BE49-F238E27FC236}">
                <a16:creationId xmlns:a16="http://schemas.microsoft.com/office/drawing/2014/main" id="{37300227-BF45-46AF-A284-901F30377985}"/>
              </a:ext>
            </a:extLst>
          </p:cNvPr>
          <p:cNvSpPr/>
          <p:nvPr/>
        </p:nvSpPr>
        <p:spPr>
          <a:xfrm>
            <a:off x="6111553" y="3589505"/>
            <a:ext cx="2968153" cy="1368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1050" b="1" u="sng" dirty="0">
                <a:solidFill>
                  <a:srgbClr val="FFFF00"/>
                </a:solidFill>
                <a:latin typeface="Calibri"/>
              </a:rPr>
              <a:t>Waterbury Promise</a:t>
            </a:r>
          </a:p>
          <a:p>
            <a:pPr algn="just" defTabSz="457189"/>
            <a:r>
              <a:rPr lang="en-US" sz="1050" dirty="0">
                <a:solidFill>
                  <a:srgbClr val="FFFF00"/>
                </a:solidFill>
                <a:latin typeface="Calibri"/>
              </a:rPr>
              <a:t>Partnership between City of Waterbury/UConn available to Waterbury’s graduating high school students. The Waterbury Promise Scholars at UConn will receive $5,000 per year from the University to be split between fall and spring semesters, paired with generous need-based scholarships from the Promise program.</a:t>
            </a:r>
          </a:p>
        </p:txBody>
      </p:sp>
    </p:spTree>
    <p:extLst>
      <p:ext uri="{BB962C8B-B14F-4D97-AF65-F5344CB8AC3E}">
        <p14:creationId xmlns:p14="http://schemas.microsoft.com/office/powerpoint/2010/main" val="42412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AA8760-6B34-4F3D-BA00-6968219CCCFC}"/>
              </a:ext>
            </a:extLst>
          </p:cNvPr>
          <p:cNvSpPr/>
          <p:nvPr/>
        </p:nvSpPr>
        <p:spPr>
          <a:xfrm>
            <a:off x="342289" y="190704"/>
            <a:ext cx="7892201" cy="2185214"/>
          </a:xfrm>
          <a:prstGeom prst="rect">
            <a:avLst/>
          </a:prstGeom>
        </p:spPr>
        <p:txBody>
          <a:bodyPr wrap="square">
            <a:spAutoFit/>
          </a:bodyPr>
          <a:lstStyle/>
          <a:p>
            <a:r>
              <a:rPr lang="en-US" sz="3600" dirty="0">
                <a:solidFill>
                  <a:schemeClr val="bg1"/>
                </a:solidFill>
              </a:rPr>
              <a:t>Report to the University Senate on </a:t>
            </a:r>
          </a:p>
          <a:p>
            <a:endParaRPr lang="en-US" sz="1200" dirty="0">
              <a:solidFill>
                <a:schemeClr val="bg1"/>
              </a:solidFill>
            </a:endParaRPr>
          </a:p>
          <a:p>
            <a:r>
              <a:rPr lang="en-US" sz="4400" b="1" dirty="0">
                <a:solidFill>
                  <a:schemeClr val="bg1"/>
                </a:solidFill>
              </a:rPr>
              <a:t>Undergraduate Education and Instruction</a:t>
            </a:r>
          </a:p>
        </p:txBody>
      </p:sp>
      <p:sp>
        <p:nvSpPr>
          <p:cNvPr id="3" name="Rectangle 2">
            <a:extLst>
              <a:ext uri="{FF2B5EF4-FFF2-40B4-BE49-F238E27FC236}">
                <a16:creationId xmlns:a16="http://schemas.microsoft.com/office/drawing/2014/main" id="{DD218B6E-2091-4B20-A0D0-EF361CDCC9DF}"/>
              </a:ext>
            </a:extLst>
          </p:cNvPr>
          <p:cNvSpPr/>
          <p:nvPr/>
        </p:nvSpPr>
        <p:spPr>
          <a:xfrm>
            <a:off x="408424" y="3311265"/>
            <a:ext cx="4980179" cy="461665"/>
          </a:xfrm>
          <a:prstGeom prst="rect">
            <a:avLst/>
          </a:prstGeom>
        </p:spPr>
        <p:txBody>
          <a:bodyPr wrap="square">
            <a:spAutoFit/>
          </a:bodyPr>
          <a:lstStyle/>
          <a:p>
            <a:r>
              <a:rPr lang="en-US" sz="2400" dirty="0">
                <a:solidFill>
                  <a:schemeClr val="bg1">
                    <a:lumMod val="75000"/>
                  </a:schemeClr>
                </a:solidFill>
                <a:latin typeface="Arial" panose="020B0604020202020204" pitchFamily="34" charset="0"/>
                <a:cs typeface="Arial" panose="020B0604020202020204" pitchFamily="34" charset="0"/>
              </a:rPr>
              <a:t>Michael Bradford, Vice Provost</a:t>
            </a:r>
          </a:p>
        </p:txBody>
      </p:sp>
      <p:sp>
        <p:nvSpPr>
          <p:cNvPr id="4" name="Rectangle 3">
            <a:extLst>
              <a:ext uri="{FF2B5EF4-FFF2-40B4-BE49-F238E27FC236}">
                <a16:creationId xmlns:a16="http://schemas.microsoft.com/office/drawing/2014/main" id="{4482C503-99DD-4BF2-982E-23546806636A}"/>
              </a:ext>
            </a:extLst>
          </p:cNvPr>
          <p:cNvSpPr/>
          <p:nvPr/>
        </p:nvSpPr>
        <p:spPr>
          <a:xfrm>
            <a:off x="467102" y="4362579"/>
            <a:ext cx="1537409" cy="369332"/>
          </a:xfrm>
          <a:prstGeom prst="rect">
            <a:avLst/>
          </a:prstGeom>
        </p:spPr>
        <p:txBody>
          <a:bodyPr wrap="none">
            <a:spAutoFit/>
          </a:bodyPr>
          <a:lstStyle/>
          <a:p>
            <a:r>
              <a:rPr lang="en-US" dirty="0">
                <a:solidFill>
                  <a:schemeClr val="bg1">
                    <a:lumMod val="75000"/>
                  </a:schemeClr>
                </a:solidFill>
              </a:rPr>
              <a:t>March 7, 2022</a:t>
            </a:r>
          </a:p>
        </p:txBody>
      </p:sp>
    </p:spTree>
    <p:extLst>
      <p:ext uri="{BB962C8B-B14F-4D97-AF65-F5344CB8AC3E}">
        <p14:creationId xmlns:p14="http://schemas.microsoft.com/office/powerpoint/2010/main" val="343642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1390454" y="278366"/>
            <a:ext cx="6610500" cy="531000"/>
          </a:xfrm>
          <a:prstGeom prst="rect">
            <a:avLst/>
          </a:prstGeom>
          <a:noFill/>
          <a:ln>
            <a:noFill/>
          </a:ln>
        </p:spPr>
        <p:txBody>
          <a:bodyPr spcFirstLastPara="1" wrap="square" lIns="68569" tIns="34275" rIns="68569" bIns="34275" anchor="t" anchorCtr="0">
            <a:noAutofit/>
          </a:bodyPr>
          <a:lstStyle/>
          <a:p>
            <a:r>
              <a:rPr lang="en-US" sz="2700" b="1">
                <a:solidFill>
                  <a:schemeClr val="lt1"/>
                </a:solidFill>
              </a:rPr>
              <a:t>Undergraduate Education &amp; Instruction</a:t>
            </a:r>
            <a:endParaRPr sz="2700"/>
          </a:p>
        </p:txBody>
      </p:sp>
      <p:sp>
        <p:nvSpPr>
          <p:cNvPr id="147" name="Google Shape;147;p19"/>
          <p:cNvSpPr txBox="1"/>
          <p:nvPr/>
        </p:nvSpPr>
        <p:spPr>
          <a:xfrm>
            <a:off x="1307906" y="4010831"/>
            <a:ext cx="6594075" cy="614250"/>
          </a:xfrm>
          <a:prstGeom prst="rect">
            <a:avLst/>
          </a:prstGeom>
          <a:noFill/>
          <a:ln>
            <a:noFill/>
          </a:ln>
        </p:spPr>
        <p:txBody>
          <a:bodyPr spcFirstLastPara="1" wrap="square" lIns="68569" tIns="34275" rIns="68569" bIns="34275" anchor="t" anchorCtr="0">
            <a:noAutofit/>
          </a:bodyPr>
          <a:lstStyle/>
          <a:p>
            <a:pPr marL="342900" indent="-266700">
              <a:buClr>
                <a:schemeClr val="lt1"/>
              </a:buClr>
              <a:buSzPts val="2000"/>
              <a:buChar char="●"/>
            </a:pPr>
            <a:r>
              <a:rPr lang="en-US" sz="1500" b="1" dirty="0">
                <a:solidFill>
                  <a:schemeClr val="lt1"/>
                </a:solidFill>
              </a:rPr>
              <a:t>Student-Athlete Success Program (SASP)</a:t>
            </a:r>
            <a:endParaRPr sz="1350" dirty="0"/>
          </a:p>
          <a:p>
            <a:r>
              <a:rPr lang="en-US" sz="1500" dirty="0">
                <a:solidFill>
                  <a:schemeClr val="lt1"/>
                </a:solidFill>
              </a:rPr>
              <a:t>	  Director Ellen Tripp</a:t>
            </a:r>
            <a:endParaRPr sz="1350" dirty="0"/>
          </a:p>
          <a:p>
            <a:endParaRPr sz="900" dirty="0">
              <a:solidFill>
                <a:schemeClr val="lt1"/>
              </a:solidFill>
            </a:endParaRPr>
          </a:p>
        </p:txBody>
      </p:sp>
      <p:sp>
        <p:nvSpPr>
          <p:cNvPr id="148" name="Google Shape;148;p19"/>
          <p:cNvSpPr txBox="1"/>
          <p:nvPr/>
        </p:nvSpPr>
        <p:spPr>
          <a:xfrm>
            <a:off x="1307897" y="946238"/>
            <a:ext cx="6610500"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1500" b="1" dirty="0">
                <a:solidFill>
                  <a:schemeClr val="lt1"/>
                </a:solidFill>
              </a:rPr>
              <a:t>Center for Excellence in Teaching and Learning (CETL)</a:t>
            </a:r>
            <a:endParaRPr sz="1350" dirty="0">
              <a:solidFill>
                <a:schemeClr val="dk1"/>
              </a:solidFill>
            </a:endParaRPr>
          </a:p>
          <a:p>
            <a:r>
              <a:rPr lang="en-US" sz="1500" dirty="0">
                <a:solidFill>
                  <a:schemeClr val="lt1"/>
                </a:solidFill>
              </a:rPr>
              <a:t>	  Associate Vice Provost Peter Diplock</a:t>
            </a:r>
            <a:endParaRPr sz="1350" dirty="0"/>
          </a:p>
        </p:txBody>
      </p:sp>
      <p:sp>
        <p:nvSpPr>
          <p:cNvPr id="149" name="Google Shape;149;p19"/>
          <p:cNvSpPr txBox="1"/>
          <p:nvPr/>
        </p:nvSpPr>
        <p:spPr>
          <a:xfrm>
            <a:off x="1316119" y="1560488"/>
            <a:ext cx="6594075"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1500" b="1" dirty="0">
                <a:solidFill>
                  <a:schemeClr val="lt1"/>
                </a:solidFill>
              </a:rPr>
              <a:t>Honors and Enrichment Programs  </a:t>
            </a:r>
            <a:endParaRPr sz="1500" b="1" dirty="0">
              <a:solidFill>
                <a:schemeClr val="lt1"/>
              </a:solidFill>
            </a:endParaRPr>
          </a:p>
          <a:p>
            <a:r>
              <a:rPr lang="en-US" sz="1500" b="1" dirty="0">
                <a:solidFill>
                  <a:schemeClr val="lt1"/>
                </a:solidFill>
              </a:rPr>
              <a:t>	  </a:t>
            </a:r>
            <a:r>
              <a:rPr lang="en-US" sz="1500" dirty="0">
                <a:solidFill>
                  <a:schemeClr val="lt1"/>
                </a:solidFill>
              </a:rPr>
              <a:t>Associate Vice Provost Jennifer Lease Butts</a:t>
            </a:r>
            <a:endParaRPr sz="1350" dirty="0"/>
          </a:p>
        </p:txBody>
      </p:sp>
      <p:sp>
        <p:nvSpPr>
          <p:cNvPr id="150" name="Google Shape;150;p19"/>
          <p:cNvSpPr txBox="1"/>
          <p:nvPr/>
        </p:nvSpPr>
        <p:spPr>
          <a:xfrm>
            <a:off x="1307906" y="2174738"/>
            <a:ext cx="6675075"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1500" b="1" dirty="0">
                <a:solidFill>
                  <a:schemeClr val="lt1"/>
                </a:solidFill>
              </a:rPr>
              <a:t>Institute for Student Success (ISS)</a:t>
            </a:r>
            <a:endParaRPr sz="1350" dirty="0">
              <a:solidFill>
                <a:schemeClr val="dk1"/>
              </a:solidFill>
            </a:endParaRPr>
          </a:p>
          <a:p>
            <a:r>
              <a:rPr lang="en-US" sz="1500" dirty="0">
                <a:solidFill>
                  <a:schemeClr val="lt1"/>
                </a:solidFill>
              </a:rPr>
              <a:t>	 Associate Vice Provost Tadarrayl Starke</a:t>
            </a:r>
            <a:endParaRPr sz="1350" dirty="0">
              <a:solidFill>
                <a:schemeClr val="dk1"/>
              </a:solidFill>
            </a:endParaRPr>
          </a:p>
        </p:txBody>
      </p:sp>
      <p:sp>
        <p:nvSpPr>
          <p:cNvPr id="151" name="Google Shape;151;p19"/>
          <p:cNvSpPr txBox="1"/>
          <p:nvPr/>
        </p:nvSpPr>
        <p:spPr>
          <a:xfrm>
            <a:off x="1307906" y="2788988"/>
            <a:ext cx="6610500" cy="614250"/>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1500" b="1" dirty="0">
                <a:solidFill>
                  <a:schemeClr val="lt1"/>
                </a:solidFill>
              </a:rPr>
              <a:t>Center for Career Development (CCD)</a:t>
            </a:r>
            <a:endParaRPr sz="1350" dirty="0">
              <a:solidFill>
                <a:schemeClr val="dk1"/>
              </a:solidFill>
            </a:endParaRPr>
          </a:p>
          <a:p>
            <a:r>
              <a:rPr lang="en-US" sz="1500" dirty="0">
                <a:solidFill>
                  <a:schemeClr val="lt1"/>
                </a:solidFill>
              </a:rPr>
              <a:t>	  Assistant Vice Provost James Lowe </a:t>
            </a:r>
            <a:endParaRPr sz="1500" dirty="0">
              <a:solidFill>
                <a:schemeClr val="lt1"/>
              </a:solidFill>
            </a:endParaRPr>
          </a:p>
        </p:txBody>
      </p:sp>
      <p:sp>
        <p:nvSpPr>
          <p:cNvPr id="152" name="Google Shape;152;p19"/>
          <p:cNvSpPr txBox="1"/>
          <p:nvPr/>
        </p:nvSpPr>
        <p:spPr>
          <a:xfrm>
            <a:off x="1299694" y="3403238"/>
            <a:ext cx="6594075" cy="573975"/>
          </a:xfrm>
          <a:prstGeom prst="rect">
            <a:avLst/>
          </a:prstGeom>
          <a:noFill/>
          <a:ln>
            <a:noFill/>
          </a:ln>
        </p:spPr>
        <p:txBody>
          <a:bodyPr spcFirstLastPara="1" wrap="square" lIns="68569" tIns="68569" rIns="68569" bIns="68569" anchor="t" anchorCtr="0">
            <a:noAutofit/>
          </a:bodyPr>
          <a:lstStyle/>
          <a:p>
            <a:pPr marL="342900" indent="-266700">
              <a:buClr>
                <a:schemeClr val="lt1"/>
              </a:buClr>
              <a:buSzPts val="2000"/>
              <a:buChar char="●"/>
            </a:pPr>
            <a:r>
              <a:rPr lang="en-US" sz="1500" b="1" dirty="0">
                <a:solidFill>
                  <a:schemeClr val="lt1"/>
                </a:solidFill>
              </a:rPr>
              <a:t>Veterans Affairs and Military Programs (VAMP)</a:t>
            </a:r>
            <a:endParaRPr sz="1350" dirty="0">
              <a:solidFill>
                <a:schemeClr val="lt1"/>
              </a:solidFill>
            </a:endParaRPr>
          </a:p>
          <a:p>
            <a:r>
              <a:rPr lang="en-US" sz="1500" dirty="0">
                <a:solidFill>
                  <a:schemeClr val="lt1"/>
                </a:solidFill>
              </a:rPr>
              <a:t>	  Director Alyssa Kelleher</a:t>
            </a:r>
            <a:endParaRPr sz="135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D7D9-3BFE-4E9F-89E9-897B017E7F16}"/>
              </a:ext>
            </a:extLst>
          </p:cNvPr>
          <p:cNvSpPr>
            <a:spLocks noGrp="1"/>
          </p:cNvSpPr>
          <p:nvPr>
            <p:ph type="title"/>
          </p:nvPr>
        </p:nvSpPr>
        <p:spPr>
          <a:xfrm>
            <a:off x="228599" y="206375"/>
            <a:ext cx="8744989" cy="857250"/>
          </a:xfrm>
        </p:spPr>
        <p:txBody>
          <a:bodyPr>
            <a:noAutofit/>
          </a:bodyPr>
          <a:lstStyle/>
          <a:p>
            <a:pPr algn="ctr"/>
            <a:r>
              <a:rPr lang="en-US" sz="3200" dirty="0"/>
              <a:t>Center for Excellence in Teaching and Learning</a:t>
            </a:r>
          </a:p>
        </p:txBody>
      </p:sp>
      <p:sp>
        <p:nvSpPr>
          <p:cNvPr id="3" name="Google Shape;159;p20">
            <a:extLst>
              <a:ext uri="{FF2B5EF4-FFF2-40B4-BE49-F238E27FC236}">
                <a16:creationId xmlns:a16="http://schemas.microsoft.com/office/drawing/2014/main" id="{5623C5AA-C773-4479-A4A4-208DF778691B}"/>
              </a:ext>
            </a:extLst>
          </p:cNvPr>
          <p:cNvSpPr txBox="1">
            <a:spLocks/>
          </p:cNvSpPr>
          <p:nvPr/>
        </p:nvSpPr>
        <p:spPr>
          <a:xfrm>
            <a:off x="129668" y="1285188"/>
            <a:ext cx="8347500" cy="620400"/>
          </a:xfrm>
          <a:prstGeom prst="rect">
            <a:avLst/>
          </a:prstGeom>
          <a:noFill/>
          <a:ln>
            <a:noFill/>
          </a:ln>
        </p:spPr>
        <p:txBody>
          <a:bodyPr spcFirstLastPara="1" wrap="square" lIns="91425" tIns="45700" rIns="91425" bIns="45700" anchor="t" anchorCtr="0">
            <a:noAutofit/>
          </a:bodyPr>
          <a:lst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spcBef>
                <a:spcPts val="0"/>
              </a:spcBef>
              <a:buClr>
                <a:prstClr val="black"/>
              </a:buClr>
              <a:buSzPts val="2800"/>
              <a:buNone/>
            </a:pPr>
            <a:r>
              <a:rPr lang="en-US" sz="2400" dirty="0">
                <a:solidFill>
                  <a:prstClr val="black"/>
                </a:solidFill>
              </a:rPr>
              <a:t>Significant Accomplishments </a:t>
            </a:r>
          </a:p>
          <a:p>
            <a:pPr marL="342892" indent="-222245" defTabSz="457189">
              <a:spcBef>
                <a:spcPts val="380"/>
              </a:spcBef>
              <a:buClr>
                <a:prstClr val="black"/>
              </a:buClr>
              <a:buSzPts val="1900"/>
              <a:buNone/>
            </a:pPr>
            <a:endParaRPr lang="en-US" sz="1900" dirty="0">
              <a:solidFill>
                <a:prstClr val="black"/>
              </a:solidFill>
            </a:endParaRPr>
          </a:p>
        </p:txBody>
      </p:sp>
      <p:pic>
        <p:nvPicPr>
          <p:cNvPr id="7" name="Picture 6">
            <a:extLst>
              <a:ext uri="{FF2B5EF4-FFF2-40B4-BE49-F238E27FC236}">
                <a16:creationId xmlns:a16="http://schemas.microsoft.com/office/drawing/2014/main" id="{B92EF342-2CA9-4E64-BAB4-41B42A1A5AE5}"/>
              </a:ext>
            </a:extLst>
          </p:cNvPr>
          <p:cNvPicPr>
            <a:picLocks noChangeAspect="1"/>
          </p:cNvPicPr>
          <p:nvPr/>
        </p:nvPicPr>
        <p:blipFill>
          <a:blip r:embed="rId2"/>
          <a:stretch>
            <a:fillRect/>
          </a:stretch>
        </p:blipFill>
        <p:spPr>
          <a:xfrm>
            <a:off x="6072260" y="2814974"/>
            <a:ext cx="2928012" cy="1952008"/>
          </a:xfrm>
          <a:prstGeom prst="rect">
            <a:avLst/>
          </a:prstGeom>
        </p:spPr>
      </p:pic>
      <p:sp>
        <p:nvSpPr>
          <p:cNvPr id="4" name="TextBox 3">
            <a:extLst>
              <a:ext uri="{FF2B5EF4-FFF2-40B4-BE49-F238E27FC236}">
                <a16:creationId xmlns:a16="http://schemas.microsoft.com/office/drawing/2014/main" id="{67615955-0A6D-434C-A1A3-2745F65780BA}"/>
              </a:ext>
            </a:extLst>
          </p:cNvPr>
          <p:cNvSpPr txBox="1"/>
          <p:nvPr/>
        </p:nvSpPr>
        <p:spPr>
          <a:xfrm>
            <a:off x="135417" y="1759960"/>
            <a:ext cx="8744990" cy="4339650"/>
          </a:xfrm>
          <a:prstGeom prst="rect">
            <a:avLst/>
          </a:prstGeom>
          <a:noFill/>
        </p:spPr>
        <p:txBody>
          <a:bodyPr wrap="square" lIns="91440" tIns="45720" rIns="91440" bIns="45720" rtlCol="0" anchor="t">
            <a:spAutoFit/>
          </a:bodyPr>
          <a:lstStyle/>
          <a:p>
            <a:pPr marL="285743" indent="-285743" defTabSz="457189">
              <a:buFont typeface="Arial" panose="020B0604020202020204" pitchFamily="34" charset="0"/>
              <a:buChar char="•"/>
            </a:pPr>
            <a:r>
              <a:rPr lang="en-US" sz="1250" dirty="0">
                <a:solidFill>
                  <a:prstClr val="black"/>
                </a:solidFill>
                <a:latin typeface="Calibri"/>
              </a:rPr>
              <a:t>CETL’s team of faculty development, eCampus, and educational technology staff provided </a:t>
            </a:r>
            <a:r>
              <a:rPr lang="en-US" sz="1250" b="1" dirty="0">
                <a:solidFill>
                  <a:prstClr val="black"/>
                </a:solidFill>
                <a:latin typeface="Calibri"/>
              </a:rPr>
              <a:t>extensive training </a:t>
            </a:r>
            <a:r>
              <a:rPr lang="en-US" sz="1250" dirty="0">
                <a:solidFill>
                  <a:prstClr val="black"/>
                </a:solidFill>
                <a:latin typeface="Calibri"/>
              </a:rPr>
              <a:t>to more than 8,000 participants in workshops and webinars, &gt;500 individual consultations, and </a:t>
            </a:r>
            <a:r>
              <a:rPr lang="en-US" sz="1250" b="1" dirty="0">
                <a:solidFill>
                  <a:prstClr val="black"/>
                </a:solidFill>
                <a:latin typeface="Calibri"/>
              </a:rPr>
              <a:t>extensive support for all instructors </a:t>
            </a:r>
          </a:p>
          <a:p>
            <a:pPr marL="285743" indent="-285743" defTabSz="457189">
              <a:buFont typeface="Arial" panose="020B0604020202020204" pitchFamily="34" charset="0"/>
              <a:buChar char="•"/>
            </a:pPr>
            <a:r>
              <a:rPr lang="en-US" sz="1250" dirty="0">
                <a:solidFill>
                  <a:prstClr val="black"/>
                </a:solidFill>
                <a:latin typeface="Calibri"/>
              </a:rPr>
              <a:t>Supported development and launch of </a:t>
            </a:r>
            <a:r>
              <a:rPr lang="en-US" sz="1250" b="1" dirty="0">
                <a:solidFill>
                  <a:prstClr val="black"/>
                </a:solidFill>
                <a:latin typeface="Calibri"/>
              </a:rPr>
              <a:t>Pop-Up Courses</a:t>
            </a:r>
            <a:r>
              <a:rPr lang="en-US" sz="1250" dirty="0">
                <a:solidFill>
                  <a:prstClr val="black"/>
                </a:solidFill>
                <a:latin typeface="Calibri"/>
              </a:rPr>
              <a:t>: </a:t>
            </a:r>
            <a:r>
              <a:rPr lang="en-US" sz="1250" b="1" dirty="0">
                <a:solidFill>
                  <a:prstClr val="black"/>
                </a:solidFill>
                <a:latin typeface="Calibri"/>
              </a:rPr>
              <a:t>U.S. Anti-Black Racism </a:t>
            </a:r>
            <a:r>
              <a:rPr lang="en-US" sz="1250" dirty="0">
                <a:solidFill>
                  <a:prstClr val="black"/>
                </a:solidFill>
                <a:latin typeface="Calibri"/>
              </a:rPr>
              <a:t>(4,000 enrollments F20, S21, F21), </a:t>
            </a:r>
            <a:r>
              <a:rPr lang="en-US" sz="1250" b="1" dirty="0">
                <a:solidFill>
                  <a:prstClr val="black"/>
                </a:solidFill>
                <a:latin typeface="Calibri"/>
              </a:rPr>
              <a:t>Climate Crisis: Take Action</a:t>
            </a:r>
            <a:r>
              <a:rPr lang="en-US" sz="1250" dirty="0">
                <a:solidFill>
                  <a:prstClr val="black"/>
                </a:solidFill>
                <a:latin typeface="Calibri"/>
              </a:rPr>
              <a:t> (2,000 enrollments S21, F21), </a:t>
            </a:r>
            <a:r>
              <a:rPr lang="en-US" sz="1250" b="1" dirty="0">
                <a:solidFill>
                  <a:prstClr val="black"/>
                </a:solidFill>
                <a:latin typeface="Calibri"/>
              </a:rPr>
              <a:t>Confronting Anti-Asian Racism </a:t>
            </a:r>
            <a:r>
              <a:rPr lang="en-US" sz="1250" dirty="0">
                <a:solidFill>
                  <a:prstClr val="black"/>
                </a:solidFill>
                <a:latin typeface="Calibri"/>
              </a:rPr>
              <a:t>(1,800 enrollments S22), </a:t>
            </a:r>
            <a:r>
              <a:rPr lang="en-US" sz="1250" b="1" dirty="0">
                <a:solidFill>
                  <a:prstClr val="black"/>
                </a:solidFill>
                <a:latin typeface="Calibri"/>
              </a:rPr>
              <a:t>Why the Jews? Confronting Anti-Semitism</a:t>
            </a:r>
            <a:r>
              <a:rPr lang="en-US" sz="1250" dirty="0">
                <a:solidFill>
                  <a:prstClr val="black"/>
                </a:solidFill>
                <a:latin typeface="Calibri"/>
              </a:rPr>
              <a:t> (1,300 enrollments) </a:t>
            </a:r>
          </a:p>
          <a:p>
            <a:pPr marL="285743" indent="-285743" defTabSz="457189">
              <a:buFont typeface="Arial" panose="020B0604020202020204" pitchFamily="34" charset="0"/>
              <a:buChar char="•"/>
            </a:pPr>
            <a:r>
              <a:rPr lang="en-US" sz="1250" dirty="0">
                <a:solidFill>
                  <a:prstClr val="black"/>
                </a:solidFill>
                <a:latin typeface="Calibri"/>
              </a:rPr>
              <a:t>Enhanced depth and breadth of DEI programming in collaboration with ODI and</a:t>
            </a:r>
          </a:p>
          <a:p>
            <a:pPr marL="274320" defTabSz="457189"/>
            <a:r>
              <a:rPr lang="en-US" sz="1250" dirty="0">
                <a:solidFill>
                  <a:prstClr val="black"/>
                </a:solidFill>
                <a:latin typeface="Calibri"/>
              </a:rPr>
              <a:t>other partners to advance </a:t>
            </a:r>
            <a:r>
              <a:rPr lang="en-US" sz="1250" b="1" dirty="0">
                <a:solidFill>
                  <a:prstClr val="black"/>
                </a:solidFill>
                <a:latin typeface="Calibri"/>
              </a:rPr>
              <a:t>equity minded and inclusive teaching practices</a:t>
            </a:r>
          </a:p>
          <a:p>
            <a:pPr marL="285743" indent="-285743" defTabSz="457189">
              <a:buFont typeface="Arial" panose="020B0604020202020204" pitchFamily="34" charset="0"/>
              <a:buChar char="•"/>
            </a:pPr>
            <a:r>
              <a:rPr lang="en-US" sz="1250" b="1" dirty="0">
                <a:solidFill>
                  <a:prstClr val="black"/>
                </a:solidFill>
              </a:rPr>
              <a:t>Writing Center </a:t>
            </a:r>
            <a:r>
              <a:rPr lang="en-US" sz="1250" dirty="0">
                <a:solidFill>
                  <a:prstClr val="black"/>
                </a:solidFill>
              </a:rPr>
              <a:t>collaboration with CAP/ISS and UConn Cultural Centers launched</a:t>
            </a:r>
          </a:p>
          <a:p>
            <a:pPr marL="274320" defTabSz="457189"/>
            <a:r>
              <a:rPr lang="en-US" sz="1250" b="1" dirty="0">
                <a:solidFill>
                  <a:prstClr val="black"/>
                </a:solidFill>
              </a:rPr>
              <a:t>Racism in the Margins </a:t>
            </a:r>
            <a:r>
              <a:rPr lang="en-US" sz="1250" dirty="0">
                <a:solidFill>
                  <a:prstClr val="black"/>
                </a:solidFill>
              </a:rPr>
              <a:t>conference (600 participants) and ongoing workshops on</a:t>
            </a:r>
          </a:p>
          <a:p>
            <a:pPr marL="274320" defTabSz="457189"/>
            <a:r>
              <a:rPr lang="en-US" sz="1250" dirty="0">
                <a:solidFill>
                  <a:prstClr val="black"/>
                </a:solidFill>
              </a:rPr>
              <a:t>anti-racist writing assessment </a:t>
            </a:r>
          </a:p>
          <a:p>
            <a:pPr marL="285743" indent="-285743" defTabSz="457189">
              <a:buFont typeface="Arial" panose="020B0604020202020204" pitchFamily="34" charset="0"/>
              <a:buChar char="•"/>
            </a:pPr>
            <a:r>
              <a:rPr lang="en-US" sz="1250" dirty="0">
                <a:solidFill>
                  <a:prstClr val="black"/>
                </a:solidFill>
              </a:rPr>
              <a:t>UConn </a:t>
            </a:r>
            <a:r>
              <a:rPr lang="en-US" sz="1250" b="1" dirty="0">
                <a:solidFill>
                  <a:prstClr val="black"/>
                </a:solidFill>
              </a:rPr>
              <a:t>Early College Experience (ECE) </a:t>
            </a:r>
            <a:r>
              <a:rPr lang="en-US" sz="1250" dirty="0">
                <a:solidFill>
                  <a:prstClr val="black"/>
                </a:solidFill>
              </a:rPr>
              <a:t>enrolled 12,571 students attempting 76,000</a:t>
            </a:r>
          </a:p>
          <a:p>
            <a:pPr marL="274320" defTabSz="457189"/>
            <a:r>
              <a:rPr lang="en-US" sz="1250" dirty="0">
                <a:solidFill>
                  <a:prstClr val="black"/>
                </a:solidFill>
              </a:rPr>
              <a:t>credits partnering with 208 high schools and 1,487 certified UConn ECE instructors</a:t>
            </a:r>
          </a:p>
          <a:p>
            <a:pPr marL="285743" indent="-285743" defTabSz="457189">
              <a:buFont typeface="Arial" panose="020B0604020202020204" pitchFamily="34" charset="0"/>
              <a:buChar char="•"/>
            </a:pPr>
            <a:r>
              <a:rPr lang="en-US" sz="1250" dirty="0">
                <a:solidFill>
                  <a:prstClr val="black"/>
                </a:solidFill>
              </a:rPr>
              <a:t>eCampus supported development of 65 online courses, 46 GRAD &amp; 19 UGRD and</a:t>
            </a:r>
          </a:p>
          <a:p>
            <a:pPr marL="274320" defTabSz="457189"/>
            <a:r>
              <a:rPr lang="en-US" sz="1250" dirty="0">
                <a:solidFill>
                  <a:prstClr val="black"/>
                </a:solidFill>
              </a:rPr>
              <a:t>our web and digital marketing team continue to support 50 online graduate degree</a:t>
            </a:r>
          </a:p>
          <a:p>
            <a:pPr marL="274320" defTabSz="457189"/>
            <a:r>
              <a:rPr lang="en-US" sz="1250" dirty="0">
                <a:solidFill>
                  <a:prstClr val="black"/>
                </a:solidFill>
              </a:rPr>
              <a:t>and certificate programs including top ranked programs from Nursing, Business, ISG</a:t>
            </a:r>
          </a:p>
          <a:p>
            <a:pPr marL="274320" defTabSz="457189"/>
            <a:r>
              <a:rPr lang="en-US" sz="1250" dirty="0">
                <a:solidFill>
                  <a:prstClr val="black"/>
                </a:solidFill>
              </a:rPr>
              <a:t>CAHNR, Engineering, Neag, CLAS </a:t>
            </a:r>
            <a:r>
              <a:rPr lang="en-US" sz="1250" dirty="0">
                <a:solidFill>
                  <a:prstClr val="black"/>
                </a:solidFill>
                <a:hlinkClick r:id="rId3"/>
              </a:rPr>
              <a:t>https://online.uconn.edu</a:t>
            </a:r>
            <a:r>
              <a:rPr lang="en-US" sz="1250" dirty="0">
                <a:solidFill>
                  <a:prstClr val="black"/>
                </a:solidFill>
              </a:rPr>
              <a:t> </a:t>
            </a:r>
          </a:p>
          <a:p>
            <a:pPr marL="285743" indent="-285743" defTabSz="457189">
              <a:buFont typeface="Arial" panose="020B0604020202020204" pitchFamily="34" charset="0"/>
              <a:buChar char="•"/>
            </a:pPr>
            <a:endParaRPr lang="en-US" sz="1250" dirty="0">
              <a:solidFill>
                <a:prstClr val="black"/>
              </a:solidFill>
            </a:endParaRPr>
          </a:p>
          <a:p>
            <a:pPr marL="274320" defTabSz="457189"/>
            <a:endParaRPr lang="en-US" sz="1250" dirty="0">
              <a:solidFill>
                <a:prstClr val="black"/>
              </a:solidFill>
            </a:endParaRPr>
          </a:p>
          <a:p>
            <a:pPr defTabSz="457189"/>
            <a:endParaRPr lang="en-US" sz="1250" dirty="0">
              <a:solidFill>
                <a:prstClr val="black"/>
              </a:solidFill>
              <a:latin typeface="Calibri"/>
            </a:endParaRPr>
          </a:p>
          <a:p>
            <a:pPr marL="285743" indent="-285743" defTabSz="457189">
              <a:buFont typeface="Arial" panose="020B0604020202020204" pitchFamily="34" charset="0"/>
              <a:buChar char="•"/>
            </a:pPr>
            <a:endParaRPr lang="en-US" sz="1250" dirty="0">
              <a:solidFill>
                <a:prstClr val="black"/>
              </a:solidFill>
              <a:latin typeface="Calibri"/>
            </a:endParaRPr>
          </a:p>
          <a:p>
            <a:pPr defTabSz="457189"/>
            <a:endParaRPr lang="en-US" sz="1300" dirty="0">
              <a:solidFill>
                <a:prstClr val="black"/>
              </a:solidFill>
              <a:latin typeface="Calibri"/>
            </a:endParaRPr>
          </a:p>
          <a:p>
            <a:pPr marL="285743" indent="-285743" defTabSz="457189">
              <a:buFont typeface="Arial" panose="020B0604020202020204" pitchFamily="34" charset="0"/>
              <a:buChar char="•"/>
            </a:pPr>
            <a:endParaRPr lang="en-US" sz="1300" dirty="0">
              <a:solidFill>
                <a:prstClr val="black"/>
              </a:solidFill>
              <a:latin typeface="Calibri"/>
            </a:endParaRPr>
          </a:p>
        </p:txBody>
      </p:sp>
    </p:spTree>
    <p:extLst>
      <p:ext uri="{BB962C8B-B14F-4D97-AF65-F5344CB8AC3E}">
        <p14:creationId xmlns:p14="http://schemas.microsoft.com/office/powerpoint/2010/main" val="3147696596"/>
      </p:ext>
    </p:extLst>
  </p:cSld>
  <p:clrMapOvr>
    <a:masterClrMapping/>
  </p:clrMapOvr>
</p:sld>
</file>

<file path=ppt/theme/theme1.xml><?xml version="1.0" encoding="utf-8"?>
<a:theme xmlns:a="http://schemas.openxmlformats.org/drawingml/2006/main" name="blu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blue-template.potx</Template>
  <TotalTime>1244</TotalTime>
  <Words>3265</Words>
  <Application>Microsoft Office PowerPoint</Application>
  <PresentationFormat>On-screen Show (16:9)</PresentationFormat>
  <Paragraphs>311</Paragraphs>
  <Slides>14</Slides>
  <Notes>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14</vt:i4>
      </vt:variant>
    </vt:vector>
  </HeadingPairs>
  <TitlesOfParts>
    <vt:vector size="19" baseType="lpstr">
      <vt:lpstr>Arial</vt:lpstr>
      <vt:lpstr>Calibri</vt:lpstr>
      <vt:lpstr>blue-template</vt:lpstr>
      <vt:lpstr>1_Custom Design</vt:lpstr>
      <vt:lpstr>Custom Design</vt:lpstr>
      <vt:lpstr>PowerPoint Presentation</vt:lpstr>
      <vt:lpstr>PowerPoint Presentation</vt:lpstr>
      <vt:lpstr>Avery Point Campus</vt:lpstr>
      <vt:lpstr>Hartford Campus</vt:lpstr>
      <vt:lpstr>Stamford Campus</vt:lpstr>
      <vt:lpstr>Waterbury Campus</vt:lpstr>
      <vt:lpstr>PowerPoint Presentation</vt:lpstr>
      <vt:lpstr>PowerPoint Presentation</vt:lpstr>
      <vt:lpstr>Center for Excellence in Teaching and Learning</vt:lpstr>
      <vt:lpstr>Honors and Enrichment Programs</vt:lpstr>
      <vt:lpstr>Institute for Student Success</vt:lpstr>
      <vt:lpstr>Center for Career Development</vt:lpstr>
      <vt:lpstr>Office of Veterans Affairs and Military Programs</vt:lpstr>
      <vt:lpstr>Student-Athlete Success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Cheryl Galli</cp:lastModifiedBy>
  <cp:revision>679</cp:revision>
  <dcterms:created xsi:type="dcterms:W3CDTF">2010-04-12T23:12:02Z</dcterms:created>
  <dcterms:modified xsi:type="dcterms:W3CDTF">2022-03-07T14:09:15Z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