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6"/>
  </p:notesMasterIdLst>
  <p:sldIdLst>
    <p:sldId id="261" r:id="rId5"/>
    <p:sldId id="257" r:id="rId6"/>
    <p:sldId id="280" r:id="rId7"/>
    <p:sldId id="281" r:id="rId8"/>
    <p:sldId id="278" r:id="rId9"/>
    <p:sldId id="275" r:id="rId10"/>
    <p:sldId id="273" r:id="rId11"/>
    <p:sldId id="258" r:id="rId12"/>
    <p:sldId id="276" r:id="rId13"/>
    <p:sldId id="277" r:id="rId14"/>
    <p:sldId id="27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56" userDrawn="1">
          <p15:clr>
            <a:srgbClr val="A4A3A4"/>
          </p15:clr>
        </p15:guide>
        <p15:guide id="2" pos="10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E2F"/>
    <a:srgbClr val="991474"/>
    <a:srgbClr val="00A5B0"/>
    <a:srgbClr val="00B182"/>
    <a:srgbClr val="CB0105"/>
    <a:srgbClr val="FF5D00"/>
    <a:srgbClr val="00B5C1"/>
    <a:srgbClr val="FFCB00"/>
    <a:srgbClr val="00E2F2"/>
    <a:srgbClr val="90FA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370" autoAdjust="0"/>
    <p:restoredTop sz="94660"/>
  </p:normalViewPr>
  <p:slideViewPr>
    <p:cSldViewPr snapToGrid="0">
      <p:cViewPr varScale="1">
        <p:scale>
          <a:sx n="73" d="100"/>
          <a:sy n="73" d="100"/>
        </p:scale>
        <p:origin x="96" y="197"/>
      </p:cViewPr>
      <p:guideLst>
        <p:guide orient="horz" pos="3456"/>
        <p:guide pos="10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HB\Documents\OVPR\Presentations\UConnHealth\IDCs%20FY21\FY21%20IDCs%20returned%20to%20support%20research%20-%20SEC%20mtg%204.4.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HB\Documents\OVPR\Presentations\UConnHealth\IDCs%20FY21\FY21%20IDCs%20returned%20to%20support%20research%20-%20SEC%20mtg%204.4.2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rgbClr val="991474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'Cone bar graph'!$C$4</c:f>
              <c:strCache>
                <c:ptCount val="1"/>
                <c:pt idx="0">
                  <c:v>% of IDCs</c:v>
                </c:pt>
              </c:strCache>
            </c:strRef>
          </c:tx>
          <c:spPr>
            <a:gradFill rotWithShape="1">
              <a:gsLst>
                <a:gs pos="23000">
                  <a:srgbClr val="002060"/>
                </a:gs>
                <a:gs pos="96000">
                  <a:srgbClr val="0070C0"/>
                </a:gs>
                <a:gs pos="46000">
                  <a:srgbClr val="00A5B0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'Cone bar graph'!$B$5:$B$10</c:f>
              <c:strCache>
                <c:ptCount val="6"/>
                <c:pt idx="0">
                  <c:v>FY18 Actual</c:v>
                </c:pt>
                <c:pt idx="1">
                  <c:v>FY19 Actual</c:v>
                </c:pt>
                <c:pt idx="2">
                  <c:v>FY20 Actual</c:v>
                </c:pt>
                <c:pt idx="3">
                  <c:v>FY21 Actual</c:v>
                </c:pt>
                <c:pt idx="4">
                  <c:v>FY22 Proj</c:v>
                </c:pt>
                <c:pt idx="5">
                  <c:v>FY23 Budget</c:v>
                </c:pt>
              </c:strCache>
            </c:strRef>
          </c:cat>
          <c:val>
            <c:numRef>
              <c:f>'Cone bar graph'!$C$5:$C$10</c:f>
              <c:numCache>
                <c:formatCode>0%</c:formatCode>
                <c:ptCount val="6"/>
                <c:pt idx="0">
                  <c:v>0.72345827441027455</c:v>
                </c:pt>
                <c:pt idx="1">
                  <c:v>0.74647536856558283</c:v>
                </c:pt>
                <c:pt idx="2">
                  <c:v>0.78817178341515415</c:v>
                </c:pt>
                <c:pt idx="3">
                  <c:v>0.90461300983199877</c:v>
                </c:pt>
                <c:pt idx="4">
                  <c:v>0.9337074282932325</c:v>
                </c:pt>
                <c:pt idx="5">
                  <c:v>0.94558460640454545</c:v>
                </c:pt>
              </c:numCache>
            </c:numRef>
          </c:val>
          <c:shape val="cone"/>
          <c:extLst>
            <c:ext xmlns:c16="http://schemas.microsoft.com/office/drawing/2014/chart" uri="{C3380CC4-5D6E-409C-BE32-E72D297353CC}">
              <c16:uniqueId val="{00000000-6F04-CC49-BC67-4EC3C38210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5773496"/>
        <c:axId val="325774152"/>
        <c:axId val="0"/>
      </c:bar3DChart>
      <c:catAx>
        <c:axId val="325773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5774152"/>
        <c:crosses val="autoZero"/>
        <c:auto val="1"/>
        <c:lblAlgn val="ctr"/>
        <c:lblOffset val="100"/>
        <c:noMultiLvlLbl val="0"/>
      </c:catAx>
      <c:valAx>
        <c:axId val="325774152"/>
        <c:scaling>
          <c:orientation val="minMax"/>
          <c:max val="0.95000000000000007"/>
          <c:min val="0.4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325773496"/>
        <c:crosses val="autoZero"/>
        <c:crossBetween val="between"/>
        <c:minorUnit val="2.0000000000000004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0120790419815643E-2"/>
          <c:y val="0.16347281458930457"/>
          <c:w val="0.76484795165854202"/>
          <c:h val="0.74432939161578471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99147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51C3-8D4C-B42F-2363B8C3A9DE}"/>
              </c:ext>
            </c:extLst>
          </c:dPt>
          <c:dPt>
            <c:idx val="1"/>
            <c:bubble3D val="0"/>
            <c:spPr>
              <a:solidFill>
                <a:srgbClr val="FF5D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51C3-8D4C-B42F-2363B8C3A9DE}"/>
              </c:ext>
            </c:extLst>
          </c:dPt>
          <c:dPt>
            <c:idx val="2"/>
            <c:bubble3D val="0"/>
            <c:spPr>
              <a:solidFill>
                <a:srgbClr val="CB010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51C3-8D4C-B42F-2363B8C3A9DE}"/>
              </c:ext>
            </c:extLst>
          </c:dPt>
          <c:dPt>
            <c:idx val="3"/>
            <c:bubble3D val="0"/>
            <c:spPr>
              <a:solidFill>
                <a:srgbClr val="FFCB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51C3-8D4C-B42F-2363B8C3A9DE}"/>
              </c:ext>
            </c:extLst>
          </c:dPt>
          <c:dPt>
            <c:idx val="4"/>
            <c:bubble3D val="0"/>
            <c:spPr>
              <a:solidFill>
                <a:srgbClr val="00B18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51C3-8D4C-B42F-2363B8C3A9DE}"/>
              </c:ext>
            </c:extLst>
          </c:dPt>
          <c:dPt>
            <c:idx val="5"/>
            <c:bubble3D val="0"/>
            <c:spPr>
              <a:solidFill>
                <a:srgbClr val="00B5C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51C3-8D4C-B42F-2363B8C3A9D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51C3-8D4C-B42F-2363B8C3A9DE}"/>
              </c:ext>
            </c:extLst>
          </c:dPt>
          <c:dPt>
            <c:idx val="7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51C3-8D4C-B42F-2363B8C3A9DE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rgbClr val="99147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51C3-8D4C-B42F-2363B8C3A9DE}"/>
                </c:ext>
              </c:extLst>
            </c:dLbl>
            <c:dLbl>
              <c:idx val="1"/>
              <c:layout>
                <c:manualLayout>
                  <c:x val="7.1828963361005964E-3"/>
                  <c:y val="-2.96979253309974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3FD1D75-EB66-D442-9F93-55CB8599F1E1}" type="CATEGORYNAME">
                      <a:rPr lang="en-US" sz="1200">
                        <a:solidFill>
                          <a:srgbClr val="FF5D00"/>
                        </a:solidFill>
                      </a:rPr>
                      <a:pPr>
                        <a:defRPr sz="1200"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sz="1200" baseline="0" dirty="0">
                        <a:solidFill>
                          <a:srgbClr val="FF5D00"/>
                        </a:solidFill>
                      </a:rPr>
                      <a:t>, </a:t>
                    </a:r>
                    <a:fld id="{7F391EF6-B3E8-FF4F-9A01-1FEECA7CC290}" type="VALUE">
                      <a:rPr lang="en-US" sz="1200" baseline="0">
                        <a:solidFill>
                          <a:srgbClr val="FF5D00"/>
                        </a:solidFill>
                      </a:rPr>
                      <a:pPr>
                        <a:defRPr sz="1200">
                          <a:solidFill>
                            <a:schemeClr val="accent1"/>
                          </a:solidFill>
                        </a:defRPr>
                      </a:pPr>
                      <a:t>[VALUE]</a:t>
                    </a:fld>
                    <a:endParaRPr lang="en-US" sz="1200" baseline="0" dirty="0">
                      <a:solidFill>
                        <a:srgbClr val="FF5D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1C3-8D4C-B42F-2363B8C3A9DE}"/>
                </c:ext>
              </c:extLst>
            </c:dLbl>
            <c:dLbl>
              <c:idx val="2"/>
              <c:layout>
                <c:manualLayout>
                  <c:x val="1.9752964924276872E-2"/>
                  <c:y val="-0.1084762321891369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1C3-8D4C-B42F-2363B8C3A9DE}"/>
                </c:ext>
              </c:extLst>
            </c:dLbl>
            <c:dLbl>
              <c:idx val="3"/>
              <c:layout>
                <c:manualLayout>
                  <c:x val="0"/>
                  <c:y val="-8.90937759929933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1C3-8D4C-B42F-2363B8C3A9DE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rgbClr val="00B18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51C3-8D4C-B42F-2363B8C3A9DE}"/>
                </c:ext>
              </c:extLst>
            </c:dLbl>
            <c:dLbl>
              <c:idx val="5"/>
              <c:layout>
                <c:manualLayout>
                  <c:x val="-1.9752964924277003E-2"/>
                  <c:y val="8.909377599299113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rgbClr val="00A5B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1C3-8D4C-B42F-2363B8C3A9DE}"/>
                </c:ext>
              </c:extLst>
            </c:dLbl>
            <c:dLbl>
              <c:idx val="6"/>
              <c:layout>
                <c:manualLayout>
                  <c:x val="0"/>
                  <c:y val="0.1039427386584909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1C3-8D4C-B42F-2363B8C3A9DE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rgbClr val="00B0F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51C3-8D4C-B42F-2363B8C3A9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noFill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'IDC pie chart'!$I$13:$I$20</c:f>
              <c:strCache>
                <c:ptCount val="8"/>
                <c:pt idx="0">
                  <c:v>Internal Grant Prog</c:v>
                </c:pt>
                <c:pt idx="1">
                  <c:v> ACS/
COR2E</c:v>
                </c:pt>
                <c:pt idx="2">
                  <c:v>Match</c:v>
                </c:pt>
                <c:pt idx="3">
                  <c:v>Research Support</c:v>
                </c:pt>
                <c:pt idx="4">
                  <c:v>Startups</c:v>
                </c:pt>
                <c:pt idx="5">
                  <c:v>Fringe Support</c:v>
                </c:pt>
                <c:pt idx="6">
                  <c:v>10/10/10 Distribution</c:v>
                </c:pt>
                <c:pt idx="7">
                  <c:v>Centers &amp; Institutes</c:v>
                </c:pt>
              </c:strCache>
            </c:strRef>
          </c:cat>
          <c:val>
            <c:numRef>
              <c:f>'IDC pie chart'!$M$13:$M$20</c:f>
              <c:numCache>
                <c:formatCode>0%</c:formatCode>
                <c:ptCount val="8"/>
                <c:pt idx="0">
                  <c:v>7.6411502759637095E-2</c:v>
                </c:pt>
                <c:pt idx="1">
                  <c:v>0.12176560695845316</c:v>
                </c:pt>
                <c:pt idx="2">
                  <c:v>3.9616394966648004E-2</c:v>
                </c:pt>
                <c:pt idx="3">
                  <c:v>7.6466860612628335E-2</c:v>
                </c:pt>
                <c:pt idx="4">
                  <c:v>7.5948250343848028E-2</c:v>
                </c:pt>
                <c:pt idx="5">
                  <c:v>8.6566529736884154E-2</c:v>
                </c:pt>
                <c:pt idx="6">
                  <c:v>0.27823930598066454</c:v>
                </c:pt>
                <c:pt idx="7">
                  <c:v>0.2449855486412367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1C3-8D4C-B42F-2363B8C3A9DE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EB6DB1-DFDB-4A55-A946-1099FFD33D5C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14A9A-3BD8-4406-977D-85038C26E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39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428ADBC-71A5-414E-B2EB-A9D238AF71E7}"/>
              </a:ext>
            </a:extLst>
          </p:cNvPr>
          <p:cNvSpPr/>
          <p:nvPr userDrawn="1"/>
        </p:nvSpPr>
        <p:spPr>
          <a:xfrm>
            <a:off x="0" y="5022416"/>
            <a:ext cx="12192000" cy="1835584"/>
          </a:xfrm>
          <a:prstGeom prst="rect">
            <a:avLst/>
          </a:prstGeom>
          <a:solidFill>
            <a:srgbClr val="0A1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7CCB2-5E2B-4D88-9904-69751E725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596751-8AA9-4CA7-8189-FA64482453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CF3786-48BA-4376-93B3-234C08020C3E}"/>
              </a:ext>
            </a:extLst>
          </p:cNvPr>
          <p:cNvSpPr/>
          <p:nvPr userDrawn="1"/>
        </p:nvSpPr>
        <p:spPr>
          <a:xfrm>
            <a:off x="10922087" y="5604467"/>
            <a:ext cx="80858" cy="1256187"/>
          </a:xfrm>
          <a:prstGeom prst="rect">
            <a:avLst/>
          </a:prstGeom>
          <a:solidFill>
            <a:srgbClr val="EF6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A980BE-8CB7-4C29-B9D3-5622D4367AA3}"/>
              </a:ext>
            </a:extLst>
          </p:cNvPr>
          <p:cNvSpPr/>
          <p:nvPr userDrawn="1"/>
        </p:nvSpPr>
        <p:spPr>
          <a:xfrm>
            <a:off x="0" y="2153983"/>
            <a:ext cx="10133763" cy="1541124"/>
          </a:xfrm>
          <a:prstGeom prst="rect">
            <a:avLst/>
          </a:prstGeom>
          <a:solidFill>
            <a:srgbClr val="F0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438CD2-E11B-4DBE-BAA3-B654DFEB7F24}"/>
              </a:ext>
            </a:extLst>
          </p:cNvPr>
          <p:cNvSpPr/>
          <p:nvPr userDrawn="1"/>
        </p:nvSpPr>
        <p:spPr>
          <a:xfrm>
            <a:off x="1610938" y="0"/>
            <a:ext cx="80210" cy="4055806"/>
          </a:xfrm>
          <a:prstGeom prst="rect">
            <a:avLst/>
          </a:prstGeom>
          <a:solidFill>
            <a:srgbClr val="EF6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C532DDF6-2365-4FB4-979E-06E872FD35F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28621" y="3563608"/>
            <a:ext cx="7967668" cy="1322284"/>
          </a:xfrm>
        </p:spPr>
        <p:txBody>
          <a:bodyPr/>
          <a:lstStyle>
            <a:lvl1pPr marL="0" indent="0" algn="ctr">
              <a:buNone/>
              <a:defRPr sz="2400" b="1" i="1">
                <a:solidFill>
                  <a:srgbClr val="0A152F"/>
                </a:solidFill>
                <a:latin typeface="Sofia Pro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60ADB79A-AEC8-4E0F-ADFF-1897678577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28621" y="2242431"/>
            <a:ext cx="7967668" cy="1189235"/>
          </a:xfrm>
        </p:spPr>
        <p:txBody>
          <a:bodyPr anchor="b"/>
          <a:lstStyle>
            <a:lvl1pPr algn="ctr">
              <a:defRPr sz="6000" b="1" spc="300">
                <a:solidFill>
                  <a:srgbClr val="0A152F"/>
                </a:solidFill>
                <a:latin typeface="Sofia Pro" panose="00000500000000000000" pitchFamily="50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57E45C6-0FFC-4864-A6EB-6541296CB2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8813" y="5218113"/>
            <a:ext cx="7967662" cy="94932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Optional Note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DBE12D-0BA2-4051-973B-4417090B55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787" y="6162621"/>
            <a:ext cx="2376747" cy="2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44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D1367A-493F-49EC-B785-E00365039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96751-8AA9-4CA7-8189-FA644824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606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D6B63A6-D8D3-4352-A6C5-81BFCE76EC8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1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D1367A-493F-49EC-B785-E00365039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596751-8AA9-4CA7-8189-FA644824533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F00659-14BC-4BFA-8CF4-4BAE1E17DB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40" y="6381750"/>
            <a:ext cx="2376747" cy="2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67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EEF73F5-9871-4734-8DCC-A1BED8E67ED6}"/>
              </a:ext>
            </a:extLst>
          </p:cNvPr>
          <p:cNvSpPr/>
          <p:nvPr userDrawn="1"/>
        </p:nvSpPr>
        <p:spPr>
          <a:xfrm>
            <a:off x="10474036" y="0"/>
            <a:ext cx="1717963" cy="6858000"/>
          </a:xfrm>
          <a:prstGeom prst="rect">
            <a:avLst/>
          </a:prstGeom>
          <a:solidFill>
            <a:srgbClr val="0A1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2818CA-E662-4DA2-8CC9-E6D6ED9D10C3}"/>
              </a:ext>
            </a:extLst>
          </p:cNvPr>
          <p:cNvSpPr/>
          <p:nvPr userDrawn="1"/>
        </p:nvSpPr>
        <p:spPr>
          <a:xfrm>
            <a:off x="1" y="714544"/>
            <a:ext cx="5095982" cy="1325563"/>
          </a:xfrm>
          <a:prstGeom prst="rect">
            <a:avLst/>
          </a:prstGeom>
          <a:solidFill>
            <a:srgbClr val="F0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E4B0ED-49D6-4F50-9243-BFC6650297D9}"/>
              </a:ext>
            </a:extLst>
          </p:cNvPr>
          <p:cNvSpPr/>
          <p:nvPr userDrawn="1"/>
        </p:nvSpPr>
        <p:spPr>
          <a:xfrm flipH="1">
            <a:off x="631861" y="0"/>
            <a:ext cx="66782" cy="6061865"/>
          </a:xfrm>
          <a:prstGeom prst="rect">
            <a:avLst/>
          </a:prstGeom>
          <a:solidFill>
            <a:srgbClr val="EF6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83C3B1-C66F-49EE-A523-DA558C931D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9" y="914400"/>
            <a:ext cx="4009614" cy="976651"/>
          </a:xfrm>
          <a:noFill/>
          <a:ln>
            <a:noFill/>
          </a:ln>
        </p:spPr>
        <p:txBody>
          <a:bodyPr anchor="b"/>
          <a:lstStyle>
            <a:lvl1pPr>
              <a:defRPr sz="3200" b="1" spc="300">
                <a:solidFill>
                  <a:srgbClr val="0A152F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0E060-A7F5-4337-AD94-4C7BEB123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62C8AF-B972-4147-B214-2BA7096FB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596751-8AA9-4CA7-8189-FA64482453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0974393-A8AF-4011-A377-B21C194D3692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839788" y="2168043"/>
            <a:ext cx="4009614" cy="389382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9303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C800897-04DB-4163-811A-6D11D413EF87}"/>
              </a:ext>
            </a:extLst>
          </p:cNvPr>
          <p:cNvSpPr/>
          <p:nvPr userDrawn="1"/>
        </p:nvSpPr>
        <p:spPr>
          <a:xfrm>
            <a:off x="5388796" y="1188240"/>
            <a:ext cx="6803204" cy="4873625"/>
          </a:xfrm>
          <a:prstGeom prst="rect">
            <a:avLst/>
          </a:prstGeom>
          <a:solidFill>
            <a:srgbClr val="0A1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8AA627-52D6-4882-B8FA-F5683B9772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E156FE-DC0D-42A7-96D0-21C7F294E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96751-8AA9-4CA7-8189-FA6448245337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D52313-50F3-4940-A2CD-C2722660B5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8043"/>
            <a:ext cx="4009614" cy="389382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B92D58-6399-4F54-BB28-C423D60B7F4C}"/>
              </a:ext>
            </a:extLst>
          </p:cNvPr>
          <p:cNvSpPr/>
          <p:nvPr userDrawn="1"/>
        </p:nvSpPr>
        <p:spPr>
          <a:xfrm>
            <a:off x="1" y="714544"/>
            <a:ext cx="5095982" cy="1325563"/>
          </a:xfrm>
          <a:prstGeom prst="rect">
            <a:avLst/>
          </a:prstGeom>
          <a:solidFill>
            <a:srgbClr val="F0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6E5181-7440-4DCC-95E3-4A7B009B47A8}"/>
              </a:ext>
            </a:extLst>
          </p:cNvPr>
          <p:cNvSpPr/>
          <p:nvPr userDrawn="1"/>
        </p:nvSpPr>
        <p:spPr>
          <a:xfrm flipH="1">
            <a:off x="631861" y="0"/>
            <a:ext cx="66782" cy="6061865"/>
          </a:xfrm>
          <a:prstGeom prst="rect">
            <a:avLst/>
          </a:prstGeom>
          <a:solidFill>
            <a:srgbClr val="EF6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B613CF-16EF-49A6-A085-DFF6228087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14399"/>
            <a:ext cx="4009614" cy="968339"/>
          </a:xfrm>
        </p:spPr>
        <p:txBody>
          <a:bodyPr anchor="b"/>
          <a:lstStyle>
            <a:lvl1pPr>
              <a:defRPr sz="3200" b="1" spc="300">
                <a:solidFill>
                  <a:srgbClr val="0A152F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74898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A8BEF3-916F-42EB-B846-F2B697404B4E}"/>
              </a:ext>
            </a:extLst>
          </p:cNvPr>
          <p:cNvSpPr/>
          <p:nvPr userDrawn="1"/>
        </p:nvSpPr>
        <p:spPr>
          <a:xfrm>
            <a:off x="1" y="257344"/>
            <a:ext cx="9519006" cy="1325563"/>
          </a:xfrm>
          <a:prstGeom prst="rect">
            <a:avLst/>
          </a:prstGeom>
          <a:solidFill>
            <a:srgbClr val="F0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982CAF-D823-4F65-8B4C-C5581178F940}"/>
              </a:ext>
            </a:extLst>
          </p:cNvPr>
          <p:cNvSpPr/>
          <p:nvPr userDrawn="1"/>
        </p:nvSpPr>
        <p:spPr>
          <a:xfrm>
            <a:off x="611313" y="1"/>
            <a:ext cx="82194" cy="1700372"/>
          </a:xfrm>
          <a:prstGeom prst="rect">
            <a:avLst/>
          </a:prstGeom>
          <a:solidFill>
            <a:srgbClr val="EF6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408CB6-2674-43C4-A7D2-01AACD9AD7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BBBE3-CFC3-4AFA-89B4-8B2AD6155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96751-8AA9-4CA7-8189-FA644824533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5022E3-A763-47E8-87F5-668F7BDEE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15247"/>
            <a:ext cx="8530244" cy="1325563"/>
          </a:xfrm>
        </p:spPr>
        <p:txBody>
          <a:bodyPr/>
          <a:lstStyle>
            <a:lvl1pPr>
              <a:defRPr b="1" spc="300">
                <a:solidFill>
                  <a:srgbClr val="0A152F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555158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58FC1DD-C522-4D0E-930E-6D6ED37F4CDE}"/>
              </a:ext>
            </a:extLst>
          </p:cNvPr>
          <p:cNvSpPr/>
          <p:nvPr userDrawn="1"/>
        </p:nvSpPr>
        <p:spPr>
          <a:xfrm rot="5400000">
            <a:off x="6967879" y="2408689"/>
            <a:ext cx="6142941" cy="1325563"/>
          </a:xfrm>
          <a:prstGeom prst="rect">
            <a:avLst/>
          </a:prstGeom>
          <a:solidFill>
            <a:srgbClr val="F0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909253-AC3D-4DF4-B002-0E9DD6F0FF0B}"/>
              </a:ext>
            </a:extLst>
          </p:cNvPr>
          <p:cNvSpPr/>
          <p:nvPr userDrawn="1"/>
        </p:nvSpPr>
        <p:spPr>
          <a:xfrm rot="5400000">
            <a:off x="10419596" y="-1508957"/>
            <a:ext cx="89692" cy="3479086"/>
          </a:xfrm>
          <a:prstGeom prst="rect">
            <a:avLst/>
          </a:prstGeom>
          <a:solidFill>
            <a:srgbClr val="EF6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A331E4-27F0-4496-ADEB-ACA8979BB375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1" spc="300">
                <a:solidFill>
                  <a:srgbClr val="0A152F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CD001F-6E56-461D-A3B8-C23DA50AE2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F29A27-EE2D-41EC-9A4D-A7F561F5C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96751-8AA9-4CA7-8189-FA644824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006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1A3F66B-06F6-4BB7-AF25-80DA531A09C5}"/>
              </a:ext>
            </a:extLst>
          </p:cNvPr>
          <p:cNvSpPr/>
          <p:nvPr userDrawn="1"/>
        </p:nvSpPr>
        <p:spPr>
          <a:xfrm>
            <a:off x="0" y="257344"/>
            <a:ext cx="11101227" cy="1325563"/>
          </a:xfrm>
          <a:prstGeom prst="rect">
            <a:avLst/>
          </a:prstGeom>
          <a:solidFill>
            <a:srgbClr val="F0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AC71B7-B99C-4E6B-A99B-6B0171F79144}"/>
              </a:ext>
            </a:extLst>
          </p:cNvPr>
          <p:cNvSpPr/>
          <p:nvPr userDrawn="1"/>
        </p:nvSpPr>
        <p:spPr>
          <a:xfrm>
            <a:off x="0" y="6182434"/>
            <a:ext cx="12192000" cy="670861"/>
          </a:xfrm>
          <a:prstGeom prst="rect">
            <a:avLst/>
          </a:prstGeom>
          <a:solidFill>
            <a:srgbClr val="0A1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CD4A01-957A-4191-AF5B-5B328017D8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2979"/>
            <a:ext cx="10154697" cy="1325563"/>
          </a:xfrm>
        </p:spPr>
        <p:txBody>
          <a:bodyPr/>
          <a:lstStyle>
            <a:lvl1pPr>
              <a:defRPr b="1" spc="300">
                <a:solidFill>
                  <a:srgbClr val="0A152F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F0BEF-EB7E-47AC-833B-4B650D264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1096"/>
            <a:ext cx="10515600" cy="416425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D1589-1A75-45A1-BAFE-CF1059241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596751-8AA9-4CA7-8189-FA64482453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D79AF7-2795-48F0-820C-57B65691B9E4}"/>
              </a:ext>
            </a:extLst>
          </p:cNvPr>
          <p:cNvSpPr/>
          <p:nvPr userDrawn="1"/>
        </p:nvSpPr>
        <p:spPr>
          <a:xfrm>
            <a:off x="683231" y="0"/>
            <a:ext cx="77056" cy="1825625"/>
          </a:xfrm>
          <a:prstGeom prst="rect">
            <a:avLst/>
          </a:prstGeom>
          <a:solidFill>
            <a:srgbClr val="EF6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CE9D67-E0CF-4C99-BB69-A60A0665FC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40" y="6381750"/>
            <a:ext cx="2376747" cy="2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15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1A3F66B-06F6-4BB7-AF25-80DA531A09C5}"/>
              </a:ext>
            </a:extLst>
          </p:cNvPr>
          <p:cNvSpPr/>
          <p:nvPr userDrawn="1"/>
        </p:nvSpPr>
        <p:spPr>
          <a:xfrm>
            <a:off x="0" y="257344"/>
            <a:ext cx="11101227" cy="1325563"/>
          </a:xfrm>
          <a:prstGeom prst="rect">
            <a:avLst/>
          </a:prstGeom>
          <a:solidFill>
            <a:srgbClr val="F0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CD4A01-957A-4191-AF5B-5B328017D8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2979"/>
            <a:ext cx="10154697" cy="1325563"/>
          </a:xfrm>
        </p:spPr>
        <p:txBody>
          <a:bodyPr/>
          <a:lstStyle>
            <a:lvl1pPr>
              <a:defRPr b="1" spc="300">
                <a:solidFill>
                  <a:srgbClr val="0A152F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F0BEF-EB7E-47AC-833B-4B650D264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1096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D1589-1A75-45A1-BAFE-CF1059241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77878"/>
                </a:solidFill>
              </a:defRPr>
            </a:lvl1pPr>
          </a:lstStyle>
          <a:p>
            <a:fld id="{3B596751-8AA9-4CA7-8189-FA64482453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D79AF7-2795-48F0-820C-57B65691B9E4}"/>
              </a:ext>
            </a:extLst>
          </p:cNvPr>
          <p:cNvSpPr/>
          <p:nvPr userDrawn="1"/>
        </p:nvSpPr>
        <p:spPr>
          <a:xfrm>
            <a:off x="683231" y="0"/>
            <a:ext cx="77056" cy="1825625"/>
          </a:xfrm>
          <a:prstGeom prst="rect">
            <a:avLst/>
          </a:prstGeom>
          <a:solidFill>
            <a:srgbClr val="EF6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96115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F6AFA-B7AA-47EB-B458-0B6C7F0A7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96751-8AA9-4CA7-8189-FA644824533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6F314E-9421-464B-8EE6-72928D7F2584}"/>
              </a:ext>
            </a:extLst>
          </p:cNvPr>
          <p:cNvSpPr/>
          <p:nvPr userDrawn="1"/>
        </p:nvSpPr>
        <p:spPr>
          <a:xfrm>
            <a:off x="0" y="2452953"/>
            <a:ext cx="11101227" cy="1541124"/>
          </a:xfrm>
          <a:prstGeom prst="rect">
            <a:avLst/>
          </a:prstGeom>
          <a:solidFill>
            <a:srgbClr val="F0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6399D8C-6541-404B-929A-7B69B54D20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864029"/>
            <a:ext cx="9144000" cy="1655762"/>
          </a:xfrm>
        </p:spPr>
        <p:txBody>
          <a:bodyPr/>
          <a:lstStyle>
            <a:lvl1pPr marL="0" indent="0" algn="l">
              <a:buNone/>
              <a:defRPr sz="2400" b="1" i="1">
                <a:solidFill>
                  <a:srgbClr val="0A152F"/>
                </a:solidFill>
                <a:latin typeface="Sofia Pro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4A4918-0729-4997-B74E-0D0070C1BF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542852"/>
            <a:ext cx="9144000" cy="1189235"/>
          </a:xfrm>
        </p:spPr>
        <p:txBody>
          <a:bodyPr anchor="b"/>
          <a:lstStyle>
            <a:lvl1pPr algn="l">
              <a:defRPr sz="6000" b="1" spc="300">
                <a:solidFill>
                  <a:srgbClr val="0A152F"/>
                </a:solidFill>
                <a:latin typeface="Sofia Pro" panose="00000500000000000000" pitchFamily="50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A10092-F645-414C-82A1-507C6FA670BB}"/>
              </a:ext>
            </a:extLst>
          </p:cNvPr>
          <p:cNvSpPr/>
          <p:nvPr userDrawn="1"/>
        </p:nvSpPr>
        <p:spPr>
          <a:xfrm>
            <a:off x="1155843" y="0"/>
            <a:ext cx="77056" cy="4500080"/>
          </a:xfrm>
          <a:prstGeom prst="rect">
            <a:avLst/>
          </a:prstGeom>
          <a:solidFill>
            <a:srgbClr val="EF6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95901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76DCD-482D-4359-85D8-8296F5B4A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3214C-72F3-40A6-A928-038C819B90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3EE08B-D2F9-414D-98D6-4D736AA9C7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C95D3D-34C7-4628-95E1-33234F58D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96751-8AA9-4CA7-8189-FA644824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83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bg>
      <p:bgPr>
        <a:solidFill>
          <a:srgbClr val="0A15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76DCD-482D-4359-85D8-8296F5B4A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3214C-72F3-40A6-A928-038C819B90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3EE08B-D2F9-414D-98D6-4D736AA9C7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C95D3D-34C7-4628-95E1-33234F58D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596751-8AA9-4CA7-8189-FA644824533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5C1AD6-C5EB-46EE-BE36-95C9ECF322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40" y="6381750"/>
            <a:ext cx="2376747" cy="2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97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4C7DE23-9B50-4A5E-8C56-769C930AD003}"/>
              </a:ext>
            </a:extLst>
          </p:cNvPr>
          <p:cNvSpPr/>
          <p:nvPr userDrawn="1"/>
        </p:nvSpPr>
        <p:spPr>
          <a:xfrm>
            <a:off x="0" y="257344"/>
            <a:ext cx="10382037" cy="1325563"/>
          </a:xfrm>
          <a:prstGeom prst="rect">
            <a:avLst/>
          </a:prstGeom>
          <a:solidFill>
            <a:srgbClr val="F0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1217AF-B19C-4871-BF52-94BDAF266180}"/>
              </a:ext>
            </a:extLst>
          </p:cNvPr>
          <p:cNvSpPr/>
          <p:nvPr userDrawn="1"/>
        </p:nvSpPr>
        <p:spPr>
          <a:xfrm>
            <a:off x="615447" y="0"/>
            <a:ext cx="66782" cy="4222679"/>
          </a:xfrm>
          <a:prstGeom prst="rect">
            <a:avLst/>
          </a:prstGeom>
          <a:solidFill>
            <a:srgbClr val="EF6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1AF73C-8E89-4F0A-BC11-D41FFD64B0F9}"/>
              </a:ext>
            </a:extLst>
          </p:cNvPr>
          <p:cNvSpPr/>
          <p:nvPr userDrawn="1"/>
        </p:nvSpPr>
        <p:spPr>
          <a:xfrm>
            <a:off x="6096000" y="1690688"/>
            <a:ext cx="5157787" cy="4498975"/>
          </a:xfrm>
          <a:prstGeom prst="rect">
            <a:avLst/>
          </a:prstGeom>
          <a:solidFill>
            <a:srgbClr val="0A1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20E9A5-2078-4608-9465-DAC14E50DB73}"/>
              </a:ext>
            </a:extLst>
          </p:cNvPr>
          <p:cNvSpPr/>
          <p:nvPr userDrawn="1"/>
        </p:nvSpPr>
        <p:spPr>
          <a:xfrm>
            <a:off x="836612" y="1690688"/>
            <a:ext cx="5132726" cy="4498975"/>
          </a:xfrm>
          <a:prstGeom prst="rect">
            <a:avLst/>
          </a:prstGeom>
          <a:solidFill>
            <a:srgbClr val="0A1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AF5DF7-1B52-47A6-8CDE-3D0B31A908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874" y="313758"/>
            <a:ext cx="9886432" cy="1325563"/>
          </a:xfrm>
        </p:spPr>
        <p:txBody>
          <a:bodyPr/>
          <a:lstStyle>
            <a:lvl1pPr>
              <a:defRPr b="1" spc="300">
                <a:solidFill>
                  <a:srgbClr val="0A152F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3C412F-0627-4EDC-9D83-D087E8D15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4874" y="1849351"/>
            <a:ext cx="4674712" cy="48106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8523E-22DE-45CD-9EF0-856B9DCA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4874" y="2330416"/>
            <a:ext cx="4674712" cy="364914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36BE06-2009-4A85-9144-0D6E0E510E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4614" y="1849351"/>
            <a:ext cx="4697734" cy="48106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D47352-FB7F-486D-A7B6-C13EBD9702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4614" y="2330416"/>
            <a:ext cx="4697734" cy="364914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BE74DB-A77A-40AE-8E91-A4CE0507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96751-8AA9-4CA7-8189-FA644824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27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4C7DE23-9B50-4A5E-8C56-769C930AD003}"/>
              </a:ext>
            </a:extLst>
          </p:cNvPr>
          <p:cNvSpPr/>
          <p:nvPr userDrawn="1"/>
        </p:nvSpPr>
        <p:spPr>
          <a:xfrm>
            <a:off x="1" y="257344"/>
            <a:ext cx="9519006" cy="1325563"/>
          </a:xfrm>
          <a:prstGeom prst="rect">
            <a:avLst/>
          </a:prstGeom>
          <a:solidFill>
            <a:srgbClr val="F0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1217AF-B19C-4871-BF52-94BDAF266180}"/>
              </a:ext>
            </a:extLst>
          </p:cNvPr>
          <p:cNvSpPr/>
          <p:nvPr userDrawn="1"/>
        </p:nvSpPr>
        <p:spPr>
          <a:xfrm>
            <a:off x="611313" y="1"/>
            <a:ext cx="82194" cy="1700372"/>
          </a:xfrm>
          <a:prstGeom prst="rect">
            <a:avLst/>
          </a:prstGeom>
          <a:solidFill>
            <a:srgbClr val="EF6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20E9A5-2078-4608-9465-DAC14E50DB73}"/>
              </a:ext>
            </a:extLst>
          </p:cNvPr>
          <p:cNvSpPr/>
          <p:nvPr userDrawn="1"/>
        </p:nvSpPr>
        <p:spPr>
          <a:xfrm>
            <a:off x="2474151" y="1840251"/>
            <a:ext cx="9717849" cy="1186076"/>
          </a:xfrm>
          <a:prstGeom prst="rect">
            <a:avLst/>
          </a:prstGeom>
          <a:solidFill>
            <a:srgbClr val="0A1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AF5DF7-1B52-47A6-8CDE-3D0B31A908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2334" y="313758"/>
            <a:ext cx="9886432" cy="1325563"/>
          </a:xfrm>
        </p:spPr>
        <p:txBody>
          <a:bodyPr/>
          <a:lstStyle>
            <a:lvl1pPr>
              <a:defRPr b="1" spc="300">
                <a:solidFill>
                  <a:srgbClr val="0A152F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3C412F-0627-4EDC-9D83-D087E8D15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0585" y="2008598"/>
            <a:ext cx="9365316" cy="847618"/>
          </a:xfrm>
        </p:spPr>
        <p:txBody>
          <a:bodyPr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BE74DB-A77A-40AE-8E91-A4CE0507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96751-8AA9-4CA7-8189-FA644824533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47FA61-5A18-4E55-90A8-A97D30FCD4DB}"/>
              </a:ext>
            </a:extLst>
          </p:cNvPr>
          <p:cNvSpPr/>
          <p:nvPr userDrawn="1"/>
        </p:nvSpPr>
        <p:spPr>
          <a:xfrm>
            <a:off x="2474151" y="3206714"/>
            <a:ext cx="9717849" cy="1186076"/>
          </a:xfrm>
          <a:prstGeom prst="rect">
            <a:avLst/>
          </a:prstGeom>
          <a:solidFill>
            <a:srgbClr val="0A1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B85B345-58D8-41EC-9D78-6F2D58F50D7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660585" y="3375061"/>
            <a:ext cx="9365316" cy="847618"/>
          </a:xfrm>
        </p:spPr>
        <p:txBody>
          <a:bodyPr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929FC-CADF-47A6-ACB6-667E7851237D}"/>
              </a:ext>
            </a:extLst>
          </p:cNvPr>
          <p:cNvSpPr/>
          <p:nvPr userDrawn="1"/>
        </p:nvSpPr>
        <p:spPr>
          <a:xfrm>
            <a:off x="2474151" y="4561137"/>
            <a:ext cx="9717849" cy="1186076"/>
          </a:xfrm>
          <a:prstGeom prst="rect">
            <a:avLst/>
          </a:prstGeom>
          <a:solidFill>
            <a:srgbClr val="0A1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30C4287-0A09-4EB0-852D-D1261FEF75A3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660585" y="4729484"/>
            <a:ext cx="9365316" cy="847618"/>
          </a:xfrm>
        </p:spPr>
        <p:txBody>
          <a:bodyPr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1887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F243CD-834C-47C3-9749-628720411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96751-8AA9-4CA7-8189-FA6448245337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7A2768-9C1E-4DBD-BC54-C3314431D7DE}"/>
              </a:ext>
            </a:extLst>
          </p:cNvPr>
          <p:cNvSpPr/>
          <p:nvPr userDrawn="1"/>
        </p:nvSpPr>
        <p:spPr>
          <a:xfrm>
            <a:off x="0" y="257344"/>
            <a:ext cx="11101227" cy="1325563"/>
          </a:xfrm>
          <a:prstGeom prst="rect">
            <a:avLst/>
          </a:prstGeom>
          <a:solidFill>
            <a:srgbClr val="F0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0BA8A8-C7EC-4E4D-A319-63EA5796CF8F}"/>
              </a:ext>
            </a:extLst>
          </p:cNvPr>
          <p:cNvSpPr/>
          <p:nvPr userDrawn="1"/>
        </p:nvSpPr>
        <p:spPr>
          <a:xfrm>
            <a:off x="1196939" y="0"/>
            <a:ext cx="77056" cy="1825625"/>
          </a:xfrm>
          <a:prstGeom prst="rect">
            <a:avLst/>
          </a:prstGeom>
          <a:solidFill>
            <a:srgbClr val="EF6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2CC1795-87C7-4AED-8B46-D2B46E6DD7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1908" y="308618"/>
            <a:ext cx="10515600" cy="1325563"/>
          </a:xfrm>
        </p:spPr>
        <p:txBody>
          <a:bodyPr/>
          <a:lstStyle>
            <a:lvl1pPr>
              <a:defRPr b="1" spc="300">
                <a:solidFill>
                  <a:srgbClr val="0A152F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097021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C4985B-DBED-4858-BC54-6D62218B6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63729A-C7CE-44CB-B1AE-9A65F49B7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2516F-BE16-4A4F-8BF3-FDB464ECA1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mtClean="0">
                <a:solidFill>
                  <a:srgbClr val="777878"/>
                </a:solidFill>
                <a:latin typeface="Sofia Pro" panose="00000500000000000000" pitchFamily="50" charset="0"/>
              </a:defRPr>
            </a:lvl1pPr>
          </a:lstStyle>
          <a:p>
            <a:fld id="{3B596751-8AA9-4CA7-8189-FA644824533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905229-4995-410C-BF31-AA8DCC719B1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40" y="6381750"/>
            <a:ext cx="2376747" cy="2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91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51" r:id="rId4"/>
    <p:sldLayoutId id="2147483652" r:id="rId5"/>
    <p:sldLayoutId id="2147483663" r:id="rId6"/>
    <p:sldLayoutId id="2147483653" r:id="rId7"/>
    <p:sldLayoutId id="2147483661" r:id="rId8"/>
    <p:sldLayoutId id="2147483654" r:id="rId9"/>
    <p:sldLayoutId id="2147483655" r:id="rId10"/>
    <p:sldLayoutId id="2147483660" r:id="rId11"/>
    <p:sldLayoutId id="2147483656" r:id="rId12"/>
    <p:sldLayoutId id="2147483657" r:id="rId13"/>
    <p:sldLayoutId id="2147483658" r:id="rId14"/>
    <p:sldLayoutId id="2147483659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ofia Pro" panose="000005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ofia Pro" panose="000005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ofia Pro" panose="000005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ofia Pro" panose="000005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fia Pro" panose="000005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fia Pro" panose="000005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5B20E9-AFB0-6B44-A84D-91A1D77F7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96751-8AA9-4CA7-8189-FA6448245337}" type="slidenum">
              <a:rPr lang="en-US" smtClean="0"/>
              <a:t>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F15D65-1719-0240-9282-6278E9F4F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13462"/>
            <a:ext cx="9144000" cy="1189235"/>
          </a:xfrm>
        </p:spPr>
        <p:txBody>
          <a:bodyPr>
            <a:normAutofit fontScale="90000"/>
          </a:bodyPr>
          <a:lstStyle/>
          <a:p>
            <a:r>
              <a:rPr lang="en-US" dirty="0"/>
              <a:t>Office of the Vice President for Research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899209-64AC-4D89-9CB8-56C265AF39DD}"/>
              </a:ext>
            </a:extLst>
          </p:cNvPr>
          <p:cNvSpPr txBox="1"/>
          <p:nvPr/>
        </p:nvSpPr>
        <p:spPr>
          <a:xfrm>
            <a:off x="2761890" y="4244195"/>
            <a:ext cx="66682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E2F"/>
                </a:solidFill>
                <a:latin typeface="Sofia Pro" panose="00000500000000000000"/>
              </a:rPr>
              <a:t>University Senate</a:t>
            </a:r>
          </a:p>
          <a:p>
            <a:pPr algn="ctr"/>
            <a:r>
              <a:rPr lang="en-US" sz="4000" b="1" dirty="0">
                <a:solidFill>
                  <a:srgbClr val="000E2F"/>
                </a:solidFill>
                <a:latin typeface="Sofia Pro" panose="00000500000000000000"/>
              </a:rPr>
              <a:t>April 4, 2022</a:t>
            </a:r>
          </a:p>
        </p:txBody>
      </p:sp>
    </p:spTree>
    <p:extLst>
      <p:ext uri="{BB962C8B-B14F-4D97-AF65-F5344CB8AC3E}">
        <p14:creationId xmlns:p14="http://schemas.microsoft.com/office/powerpoint/2010/main" val="4280005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11FC8-C603-4281-B2B8-3DA3FA2F2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USDA Grant: Sustaining the Food Supply </a:t>
            </a:r>
          </a:p>
        </p:txBody>
      </p:sp>
      <p:pic>
        <p:nvPicPr>
          <p:cNvPr id="6" name="Content Placeholder 5" descr="Logo, company name&#10;&#10;Description automatically generated">
            <a:extLst>
              <a:ext uri="{FF2B5EF4-FFF2-40B4-BE49-F238E27FC236}">
                <a16:creationId xmlns:a16="http://schemas.microsoft.com/office/drawing/2014/main" id="{C4FCEA5A-2505-4F3B-8B0F-A67C574262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595" y="4322852"/>
            <a:ext cx="2007286" cy="13652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2BD132-9DA4-4542-943B-BA9B9B2A4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96751-8AA9-4CA7-8189-FA6448245337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 descr="A person in a lab coat&#10;&#10;Description automatically generated with low confidence">
            <a:extLst>
              <a:ext uri="{FF2B5EF4-FFF2-40B4-BE49-F238E27FC236}">
                <a16:creationId xmlns:a16="http://schemas.microsoft.com/office/drawing/2014/main" id="{95A034A0-A190-435F-8AD2-8292296AE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937" y="2039028"/>
            <a:ext cx="3020603" cy="20137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D6484E-F93C-4836-9FF6-F1EA9A6173E0}"/>
              </a:ext>
            </a:extLst>
          </p:cNvPr>
          <p:cNvSpPr txBox="1"/>
          <p:nvPr/>
        </p:nvSpPr>
        <p:spPr>
          <a:xfrm>
            <a:off x="1061049" y="2449902"/>
            <a:ext cx="75495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E2F"/>
                </a:solidFill>
                <a:latin typeface="Sofia Pro" panose="00000500000000000000"/>
              </a:rPr>
              <a:t>$10 million USDA-NIFA Award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E2F"/>
                </a:solidFill>
                <a:latin typeface="Sofia Pro" panose="00000500000000000000"/>
              </a:rPr>
              <a:t>Professor </a:t>
            </a:r>
            <a:r>
              <a:rPr lang="en-US" sz="2400" b="0" i="0" dirty="0">
                <a:solidFill>
                  <a:srgbClr val="000E2F"/>
                </a:solidFill>
                <a:effectLst/>
                <a:latin typeface="Sofia Pro" panose="00000500000000000000"/>
              </a:rPr>
              <a:t>Kumar </a:t>
            </a:r>
            <a:r>
              <a:rPr lang="en-US" sz="2400" b="0" i="0" dirty="0" err="1">
                <a:solidFill>
                  <a:srgbClr val="000E2F"/>
                </a:solidFill>
                <a:effectLst/>
                <a:latin typeface="Sofia Pro" panose="00000500000000000000"/>
              </a:rPr>
              <a:t>Venkitanarayanan</a:t>
            </a:r>
            <a:r>
              <a:rPr lang="en-US" sz="2400" b="0" i="0" dirty="0">
                <a:solidFill>
                  <a:srgbClr val="000E2F"/>
                </a:solidFill>
                <a:effectLst/>
                <a:latin typeface="Sofia Pro" panose="00000500000000000000"/>
              </a:rPr>
              <a:t>, Associate Dean of CAHNR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E2F"/>
                </a:solidFill>
                <a:latin typeface="Sofia Pro" panose="00000500000000000000"/>
              </a:rPr>
              <a:t>Developing a sustainable program to phase out use of antibiotics in poultry industry broiler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E2F"/>
                </a:solidFill>
                <a:latin typeface="Sofia Pro" panose="00000500000000000000"/>
              </a:rPr>
              <a:t>Assembled interdisciplinary team of 30 researchers from 13 institutions</a:t>
            </a:r>
          </a:p>
        </p:txBody>
      </p:sp>
    </p:spTree>
    <p:extLst>
      <p:ext uri="{BB962C8B-B14F-4D97-AF65-F5344CB8AC3E}">
        <p14:creationId xmlns:p14="http://schemas.microsoft.com/office/powerpoint/2010/main" val="3397887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9BA093-4476-4592-BC78-2D442582D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96751-8AA9-4CA7-8189-FA6448245337}" type="slidenum">
              <a:rPr lang="en-US" smtClean="0"/>
              <a:t>11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4B5AEC-D2F6-4BD9-9595-DDA7676DF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Inductees to the </a:t>
            </a:r>
            <a:br>
              <a:rPr lang="en-US" dirty="0"/>
            </a:br>
            <a:r>
              <a:rPr lang="en-US" dirty="0"/>
              <a:t>National Academy of Sciences</a:t>
            </a:r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31203F52-8B6A-4EB4-853F-17983FE15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631" y="219283"/>
            <a:ext cx="2270778" cy="1941515"/>
          </a:xfrm>
          <a:prstGeom prst="rect">
            <a:avLst/>
          </a:prstGeom>
        </p:spPr>
      </p:pic>
      <p:pic>
        <p:nvPicPr>
          <p:cNvPr id="7" name="Picture 6" descr="A person in a lab coat&#10;&#10;Description automatically generated with medium confidence">
            <a:extLst>
              <a:ext uri="{FF2B5EF4-FFF2-40B4-BE49-F238E27FC236}">
                <a16:creationId xmlns:a16="http://schemas.microsoft.com/office/drawing/2014/main" id="{70D0FC1A-FA32-45F5-86E2-482B6F6C76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18" t="11537" r="24341" b="19570"/>
          <a:stretch/>
        </p:blipFill>
        <p:spPr>
          <a:xfrm>
            <a:off x="9493609" y="3351565"/>
            <a:ext cx="1986835" cy="2721436"/>
          </a:xfrm>
          <a:prstGeom prst="rect">
            <a:avLst/>
          </a:prstGeom>
        </p:spPr>
      </p:pic>
      <p:pic>
        <p:nvPicPr>
          <p:cNvPr id="9" name="Picture 8" descr="A picture containing person, person, posing&#10;&#10;Description automatically generated">
            <a:extLst>
              <a:ext uri="{FF2B5EF4-FFF2-40B4-BE49-F238E27FC236}">
                <a16:creationId xmlns:a16="http://schemas.microsoft.com/office/drawing/2014/main" id="{6A06F614-A5DA-41BD-B1B8-ECBC491DD3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06" y="1958815"/>
            <a:ext cx="1966763" cy="27534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96B3A4-5759-4ED7-A79A-C1F47807AD2B}"/>
              </a:ext>
            </a:extLst>
          </p:cNvPr>
          <p:cNvSpPr txBox="1"/>
          <p:nvPr/>
        </p:nvSpPr>
        <p:spPr>
          <a:xfrm>
            <a:off x="2406832" y="1958815"/>
            <a:ext cx="36404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E2F"/>
                </a:solidFill>
              </a:rPr>
              <a:t>Dr. Laurinda Jaffe</a:t>
            </a:r>
          </a:p>
          <a:p>
            <a:r>
              <a:rPr lang="en-US" sz="2400" dirty="0">
                <a:solidFill>
                  <a:srgbClr val="000E2F"/>
                </a:solidFill>
              </a:rPr>
              <a:t>Department of Cell Biology</a:t>
            </a:r>
          </a:p>
          <a:p>
            <a:r>
              <a:rPr lang="en-US" sz="2400" dirty="0">
                <a:solidFill>
                  <a:srgbClr val="000E2F"/>
                </a:solidFill>
              </a:rPr>
              <a:t>School of Medicine</a:t>
            </a:r>
          </a:p>
          <a:p>
            <a:r>
              <a:rPr lang="en-US" sz="2400" dirty="0">
                <a:solidFill>
                  <a:srgbClr val="C00000"/>
                </a:solidFill>
              </a:rPr>
              <a:t>Pioneering researcher in the field of fertility</a:t>
            </a:r>
          </a:p>
          <a:p>
            <a:r>
              <a:rPr lang="en-US" sz="2400" dirty="0"/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7E5570-1864-4D3B-ABC6-577FE599931A}"/>
              </a:ext>
            </a:extLst>
          </p:cNvPr>
          <p:cNvSpPr txBox="1"/>
          <p:nvPr/>
        </p:nvSpPr>
        <p:spPr>
          <a:xfrm>
            <a:off x="5667555" y="3309362"/>
            <a:ext cx="37112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000E2F"/>
                </a:solidFill>
              </a:rPr>
              <a:t>Dr. Cato T. Laurencin</a:t>
            </a:r>
          </a:p>
          <a:p>
            <a:pPr algn="r"/>
            <a:r>
              <a:rPr lang="en-US" sz="2400" b="0" i="0" dirty="0">
                <a:solidFill>
                  <a:srgbClr val="000000"/>
                </a:solidFill>
                <a:effectLst/>
                <a:latin typeface="Chronicle"/>
              </a:rPr>
              <a:t>School of Medicine</a:t>
            </a:r>
            <a:endParaRPr lang="en-US" sz="2400" dirty="0"/>
          </a:p>
          <a:p>
            <a:pPr algn="r"/>
            <a:r>
              <a:rPr lang="en-US" sz="2400" b="0" i="0" dirty="0">
                <a:solidFill>
                  <a:srgbClr val="000000"/>
                </a:solidFill>
                <a:effectLst/>
                <a:latin typeface="Chronicle"/>
              </a:rPr>
              <a:t>Albert and Wilda Van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hronicle"/>
              </a:rPr>
              <a:t>Dusen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hronicle"/>
              </a:rPr>
              <a:t> Distinguished Professor of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hronicle"/>
              </a:rPr>
              <a:t>Orthopaedic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hronicle"/>
              </a:rPr>
              <a:t> Surgery</a:t>
            </a:r>
          </a:p>
          <a:p>
            <a:pPr algn="r"/>
            <a:r>
              <a:rPr lang="en-US" sz="2400" dirty="0">
                <a:solidFill>
                  <a:srgbClr val="C00000"/>
                </a:solidFill>
                <a:latin typeface="Chronicle"/>
              </a:rPr>
              <a:t>Recipient of 2021 </a:t>
            </a:r>
          </a:p>
          <a:p>
            <a:pPr algn="r"/>
            <a:r>
              <a:rPr lang="en-US" sz="2400" dirty="0">
                <a:solidFill>
                  <a:srgbClr val="C00000"/>
                </a:solidFill>
                <a:latin typeface="Chronicle"/>
              </a:rPr>
              <a:t>NAACP Spingarn Medal</a:t>
            </a:r>
            <a:r>
              <a:rPr lang="en-US" sz="2400" b="0" i="0" dirty="0">
                <a:solidFill>
                  <a:srgbClr val="C00000"/>
                </a:solidFill>
                <a:effectLst/>
                <a:latin typeface="Chronicle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59341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UConn Sponsored Program Activity</a:t>
            </a:r>
            <a:br>
              <a:rPr lang="en-US" sz="4000" b="1" dirty="0"/>
            </a:br>
            <a:r>
              <a:rPr lang="en-US" sz="4000" b="1" dirty="0"/>
              <a:t>Proposals and Awards, FY2017 – FY2021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6203"/>
          <a:stretch/>
        </p:blipFill>
        <p:spPr>
          <a:xfrm>
            <a:off x="2222092" y="1634181"/>
            <a:ext cx="7747816" cy="471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16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E093E-2D52-4C8D-8CFD-877F16AAE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2979"/>
            <a:ext cx="10744200" cy="1325563"/>
          </a:xfrm>
        </p:spPr>
        <p:txBody>
          <a:bodyPr/>
          <a:lstStyle/>
          <a:p>
            <a:pPr algn="ctr"/>
            <a:r>
              <a:rPr lang="en-US" dirty="0"/>
              <a:t>Update on Submission Deadline Policy</a:t>
            </a:r>
            <a:br>
              <a:rPr lang="en-US" dirty="0"/>
            </a:br>
            <a:r>
              <a:rPr lang="en-US" sz="3000" dirty="0"/>
              <a:t>Q1&amp;Q2 of FY22 (July – December 2021)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D235EF-565F-4783-8BEA-2D787BB62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96751-8AA9-4CA7-8189-FA6448245337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B16BB7C6-5B44-44B1-8C4B-54E15D0B09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9239428"/>
              </p:ext>
            </p:extLst>
          </p:nvPr>
        </p:nvGraphicFramePr>
        <p:xfrm>
          <a:off x="838200" y="1872006"/>
          <a:ext cx="10217728" cy="35728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9332">
                  <a:extLst>
                    <a:ext uri="{9D8B030D-6E8A-4147-A177-3AD203B41FA5}">
                      <a16:colId xmlns:a16="http://schemas.microsoft.com/office/drawing/2014/main" val="1570297821"/>
                    </a:ext>
                  </a:extLst>
                </a:gridCol>
                <a:gridCol w="1484196">
                  <a:extLst>
                    <a:ext uri="{9D8B030D-6E8A-4147-A177-3AD203B41FA5}">
                      <a16:colId xmlns:a16="http://schemas.microsoft.com/office/drawing/2014/main" val="3575977580"/>
                    </a:ext>
                  </a:extLst>
                </a:gridCol>
                <a:gridCol w="1369768">
                  <a:extLst>
                    <a:ext uri="{9D8B030D-6E8A-4147-A177-3AD203B41FA5}">
                      <a16:colId xmlns:a16="http://schemas.microsoft.com/office/drawing/2014/main" val="554104167"/>
                    </a:ext>
                  </a:extLst>
                </a:gridCol>
                <a:gridCol w="2554432">
                  <a:extLst>
                    <a:ext uri="{9D8B030D-6E8A-4147-A177-3AD203B41FA5}">
                      <a16:colId xmlns:a16="http://schemas.microsoft.com/office/drawing/2014/main" val="2605358909"/>
                    </a:ext>
                  </a:extLst>
                </a:gridCol>
              </a:tblGrid>
              <a:tr h="64127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Proposals Received for Administrative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SPS Review within 3 Business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7846449"/>
                  </a:ext>
                </a:extLst>
              </a:tr>
              <a:tr h="366444">
                <a:tc>
                  <a:txBody>
                    <a:bodyPr/>
                    <a:lstStyle/>
                    <a:p>
                      <a:r>
                        <a:rPr lang="en-US" b="1" i="1" dirty="0"/>
                        <a:t>With Firm Deadlines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6715508"/>
                  </a:ext>
                </a:extLst>
              </a:tr>
              <a:tr h="366444">
                <a:tc>
                  <a:txBody>
                    <a:bodyPr/>
                    <a:lstStyle/>
                    <a:p>
                      <a:r>
                        <a:rPr lang="en-US" dirty="0"/>
                        <a:t>        On-Time Proposals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266942"/>
                  </a:ext>
                </a:extLst>
              </a:tr>
              <a:tr h="366444">
                <a:tc>
                  <a:txBody>
                    <a:bodyPr/>
                    <a:lstStyle/>
                    <a:p>
                      <a:r>
                        <a:rPr lang="en-US" dirty="0"/>
                        <a:t>        Late Proposals without Pass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368852"/>
                  </a:ext>
                </a:extLst>
              </a:tr>
              <a:tr h="366444">
                <a:tc>
                  <a:txBody>
                    <a:bodyPr/>
                    <a:lstStyle/>
                    <a:p>
                      <a:r>
                        <a:rPr lang="en-US" b="1" i="1" dirty="0"/>
                        <a:t>Exceptions to 5-Day Policy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6692038"/>
                  </a:ext>
                </a:extLst>
              </a:tr>
              <a:tr h="366444">
                <a:tc>
                  <a:txBody>
                    <a:bodyPr/>
                    <a:lstStyle/>
                    <a:p>
                      <a:r>
                        <a:rPr lang="en-US" dirty="0"/>
                        <a:t>        Used Proposal Pass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848680"/>
                  </a:ext>
                </a:extLst>
              </a:tr>
              <a:tr h="366444">
                <a:tc>
                  <a:txBody>
                    <a:bodyPr/>
                    <a:lstStyle/>
                    <a:p>
                      <a:r>
                        <a:rPr lang="en-US" dirty="0"/>
                        <a:t>        Short turn-around opportunity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420581"/>
                  </a:ext>
                </a:extLst>
              </a:tr>
              <a:tr h="366444">
                <a:tc>
                  <a:txBody>
                    <a:bodyPr/>
                    <a:lstStyle/>
                    <a:p>
                      <a:r>
                        <a:rPr lang="en-US" b="1" i="1" dirty="0"/>
                        <a:t>Without Firm Deadlines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7820879"/>
                  </a:ext>
                </a:extLst>
              </a:tr>
              <a:tr h="366444">
                <a:tc>
                  <a:txBody>
                    <a:bodyPr/>
                    <a:lstStyle/>
                    <a:p>
                      <a:r>
                        <a:rPr lang="en-US" dirty="0"/>
                        <a:t>Grand 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449271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C336B8F-A7B7-48E5-A6AA-E66BFED91D67}"/>
              </a:ext>
            </a:extLst>
          </p:cNvPr>
          <p:cNvSpPr txBox="1"/>
          <p:nvPr/>
        </p:nvSpPr>
        <p:spPr>
          <a:xfrm>
            <a:off x="838199" y="5694219"/>
            <a:ext cx="9344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100% of proposals with a firm deadline were submitted on time to the sponsor</a:t>
            </a:r>
          </a:p>
        </p:txBody>
      </p:sp>
    </p:spTree>
    <p:extLst>
      <p:ext uri="{BB962C8B-B14F-4D97-AF65-F5344CB8AC3E}">
        <p14:creationId xmlns:p14="http://schemas.microsoft.com/office/powerpoint/2010/main" val="1024757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B4E82-21C5-4B70-95AC-F59DF9163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Update on Submission Deadline Policy</a:t>
            </a:r>
            <a:br>
              <a:rPr lang="en-US" dirty="0"/>
            </a:br>
            <a:r>
              <a:rPr lang="en-US" sz="3300" dirty="0"/>
              <a:t>FY21 and FY22 Comparisons(July-December)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0DAE2-C458-4E06-8767-B10B9DA66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Volume of Proposals</a:t>
            </a:r>
          </a:p>
          <a:p>
            <a:pPr lvl="1"/>
            <a:r>
              <a:rPr lang="en-US" dirty="0"/>
              <a:t>Before 5-Day Policy: 792 proposals received</a:t>
            </a:r>
          </a:p>
          <a:p>
            <a:pPr lvl="1"/>
            <a:r>
              <a:rPr lang="en-US" dirty="0"/>
              <a:t>After 5-Day Policy: 927 proposals received</a:t>
            </a:r>
          </a:p>
          <a:p>
            <a:r>
              <a:rPr lang="en-US" dirty="0"/>
              <a:t>Proposals without firm deadlines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A915B4-4C5C-40E8-9701-282A483C4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96751-8AA9-4CA7-8189-FA644824533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242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UConn Sponsored Program Activity</a:t>
            </a:r>
            <a:br>
              <a:rPr lang="en-US" sz="4000" b="1" dirty="0"/>
            </a:br>
            <a:r>
              <a:rPr lang="en-US" sz="4000" b="1" dirty="0"/>
              <a:t>Storrs Expenditures, FY2017 – FY2021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5928"/>
          <a:stretch/>
        </p:blipFill>
        <p:spPr>
          <a:xfrm>
            <a:off x="2166020" y="1720015"/>
            <a:ext cx="7859959" cy="462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782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05176-1D07-410B-B8A1-CF5F6ACB0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Return of IDCs to Support/Grow Research and Scholarly Activities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E744CB-F96B-49D0-B31E-01FEFEE77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96751-8AA9-4CA7-8189-FA644824533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ED53A3-A17C-814A-9605-28991DF0D8C1}"/>
              </a:ext>
            </a:extLst>
          </p:cNvPr>
          <p:cNvSpPr/>
          <p:nvPr/>
        </p:nvSpPr>
        <p:spPr>
          <a:xfrm>
            <a:off x="3794169" y="1820055"/>
            <a:ext cx="44360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2128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cap="all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Return of IDC's to Research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1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1531707"/>
              </p:ext>
            </p:extLst>
          </p:nvPr>
        </p:nvGraphicFramePr>
        <p:xfrm>
          <a:off x="1041401" y="2109216"/>
          <a:ext cx="10668000" cy="3779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23628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05176-1D07-410B-B8A1-CF5F6ACB0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the Dollars Go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E744CB-F96B-49D0-B31E-01FEFEE77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96751-8AA9-4CA7-8189-FA644824533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BECB14-2250-5442-84F0-C16D1F404CF4}"/>
              </a:ext>
            </a:extLst>
          </p:cNvPr>
          <p:cNvSpPr/>
          <p:nvPr/>
        </p:nvSpPr>
        <p:spPr>
          <a:xfrm>
            <a:off x="2821496" y="1844741"/>
            <a:ext cx="61881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600" b="1" i="0" u="none" strike="noStrike" kern="1200" cap="all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FY21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Return of IDC's to Research $34.7M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8750" y="2780402"/>
            <a:ext cx="4092416" cy="2782403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C6D4D2D-56ED-438D-85F5-D1EFDE3578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309255"/>
              </p:ext>
            </p:extLst>
          </p:nvPr>
        </p:nvGraphicFramePr>
        <p:xfrm>
          <a:off x="555294" y="2044796"/>
          <a:ext cx="6831013" cy="4130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7238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FD475-7438-4A04-9680-F933EDE60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058" y="122793"/>
            <a:ext cx="10154697" cy="1325563"/>
          </a:xfrm>
        </p:spPr>
        <p:txBody>
          <a:bodyPr/>
          <a:lstStyle/>
          <a:p>
            <a:r>
              <a:rPr lang="en-US"/>
              <a:t>10 </a:t>
            </a:r>
            <a:r>
              <a:rPr lang="en-US" dirty="0"/>
              <a:t>NSF CAREER Awards </a:t>
            </a:r>
            <a:br>
              <a:rPr lang="en-US" dirty="0"/>
            </a:br>
            <a:r>
              <a:rPr lang="en-US" sz="3600" dirty="0"/>
              <a:t>for proposals submitted in 2021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0EF0A-7FA0-4E1F-9817-DB8E24B08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191" y="2405095"/>
            <a:ext cx="5621482" cy="3564014"/>
          </a:xfrm>
        </p:spPr>
        <p:txBody>
          <a:bodyPr>
            <a:norm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Ben Fuller</a:t>
            </a: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Computer Science &amp; Engineering  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</a:rPr>
              <a:t>Walter Krawec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Computer Science &amp; Engineering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George Matheou</a:t>
            </a: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Mechanical Engineering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Kristin Morgan</a:t>
            </a: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Biomedical Engineering 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Anna Tarakanova</a:t>
            </a: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Mechanical/ Biomedical Engineering  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Xueju (Sophie) Wang</a:t>
            </a: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Materials Science and Engineering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Hongyi Xu</a:t>
            </a: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Mechanical Engineering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1F28C-6D68-4022-AF0E-CDB6FF2A1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96751-8AA9-4CA7-8189-FA644824533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44A704-3382-4250-A328-C66DC8EF657E}"/>
              </a:ext>
            </a:extLst>
          </p:cNvPr>
          <p:cNvSpPr txBox="1"/>
          <p:nvPr/>
        </p:nvSpPr>
        <p:spPr>
          <a:xfrm>
            <a:off x="993058" y="1808850"/>
            <a:ext cx="3698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F6449"/>
                </a:solidFill>
              </a:rPr>
              <a:t>Neag School of Education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A8E600-7A66-49A6-A948-E4CD0AD62995}"/>
              </a:ext>
            </a:extLst>
          </p:cNvPr>
          <p:cNvSpPr txBox="1"/>
          <p:nvPr/>
        </p:nvSpPr>
        <p:spPr>
          <a:xfrm>
            <a:off x="993058" y="3047778"/>
            <a:ext cx="5235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F6449"/>
                </a:solidFill>
              </a:rPr>
              <a:t>College of Liberal Arts and Sciences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F4C97B8-81FC-4E2F-91B9-EEFE88544CD9}"/>
              </a:ext>
            </a:extLst>
          </p:cNvPr>
          <p:cNvSpPr txBox="1">
            <a:spLocks/>
          </p:cNvSpPr>
          <p:nvPr/>
        </p:nvSpPr>
        <p:spPr>
          <a:xfrm>
            <a:off x="993058" y="3588250"/>
            <a:ext cx="5235566" cy="1512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ofia Pro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ofia Pro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ofia Pro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fia Pro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fia Pro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Cara Battersby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, Physics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Tomoyasu Mani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, Chemistry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4EE9AE-F422-4831-AFA2-90334901B62B}"/>
              </a:ext>
            </a:extLst>
          </p:cNvPr>
          <p:cNvSpPr txBox="1"/>
          <p:nvPr/>
        </p:nvSpPr>
        <p:spPr>
          <a:xfrm>
            <a:off x="6411191" y="1808850"/>
            <a:ext cx="3698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F6449"/>
                </a:solidFill>
              </a:rPr>
              <a:t>School of Engineering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7A1132D-68A3-45D4-99DC-AC7A04DF0EF7}"/>
              </a:ext>
            </a:extLst>
          </p:cNvPr>
          <p:cNvSpPr txBox="1">
            <a:spLocks/>
          </p:cNvSpPr>
          <p:nvPr/>
        </p:nvSpPr>
        <p:spPr>
          <a:xfrm>
            <a:off x="993058" y="2405095"/>
            <a:ext cx="5235566" cy="1512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ofia Pro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ofia Pro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ofia Pro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fia Pro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fia Pro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latin typeface="+mn-lt"/>
              </a:rPr>
              <a:t>Ido Davidesco</a:t>
            </a:r>
            <a:r>
              <a:rPr lang="en-US" sz="2000" dirty="0">
                <a:latin typeface="+mn-lt"/>
              </a:rPr>
              <a:t>, Educational Psychology</a:t>
            </a:r>
          </a:p>
        </p:txBody>
      </p:sp>
      <p:pic>
        <p:nvPicPr>
          <p:cNvPr id="12" name="Picture 11" descr="A picture containing text, transport, wheel&#10;&#10;Description automatically generated">
            <a:extLst>
              <a:ext uri="{FF2B5EF4-FFF2-40B4-BE49-F238E27FC236}">
                <a16:creationId xmlns:a16="http://schemas.microsoft.com/office/drawing/2014/main" id="{33CB2938-A32B-487A-BA4C-801899D55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496" y="154690"/>
            <a:ext cx="2096828" cy="210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066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222AD-E35B-471F-B741-E151B695A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Abadi"/>
              </a:rPr>
              <a:t>Largest Award in UConn History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41B853-B99B-4390-A2BB-4A7252118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96751-8AA9-4CA7-8189-FA644824533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6D790C42-08F0-44ED-9BA5-EE1A9F2BA66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indent="-285750" algn="l" rtl="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badi" panose="020B0604020104020204" pitchFamily="34" charset="0"/>
              </a:rPr>
              <a:t>$40M Major Research Instrumentation Award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478FFD-A655-40AE-81AA-A5F6D8E30934}"/>
              </a:ext>
            </a:extLst>
          </p:cNvPr>
          <p:cNvSpPr txBox="1"/>
          <p:nvPr/>
        </p:nvSpPr>
        <p:spPr>
          <a:xfrm>
            <a:off x="3795624" y="2096219"/>
            <a:ext cx="755817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E2F"/>
                </a:solidFill>
                <a:latin typeface="Abadi" panose="020B0604020104020204" pitchFamily="34" charset="0"/>
              </a:rPr>
              <a:t>$40M Major Research Instrumentation Award</a:t>
            </a:r>
          </a:p>
          <a:p>
            <a:endParaRPr lang="en-US" sz="2400" b="1" dirty="0">
              <a:solidFill>
                <a:srgbClr val="000E2F"/>
              </a:solidFill>
              <a:latin typeface="Abadi" panose="020B06040201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E2F"/>
                </a:solidFill>
                <a:latin typeface="Abadi" panose="020B0604020104020204" pitchFamily="34" charset="0"/>
              </a:rPr>
              <a:t>Network for Advanced Nuclear Magnetic Resonance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0E2F"/>
              </a:solidFill>
              <a:latin typeface="Abadi" panose="020B06040201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E2F"/>
                </a:solidFill>
                <a:latin typeface="Abadi" panose="020B0604020104020204" pitchFamily="34" charset="0"/>
              </a:rPr>
              <a:t>Prof. Jeffrey Hoch, UConn Health, 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0E2F"/>
              </a:solidFill>
              <a:latin typeface="Abadi" panose="020B06040201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E2F"/>
                </a:solidFill>
                <a:latin typeface="Abadi" panose="020B0604020104020204" pitchFamily="34" charset="0"/>
              </a:rPr>
              <a:t>Partners:  University of Wisconsin, University of Georgia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0000"/>
              </a:solidFill>
              <a:latin typeface="Abadi" panose="020B0604020104020204" pitchFamily="34" charset="0"/>
            </a:endParaRPr>
          </a:p>
          <a:p>
            <a:endParaRPr lang="en-US" dirty="0"/>
          </a:p>
        </p:txBody>
      </p:sp>
      <p:pic>
        <p:nvPicPr>
          <p:cNvPr id="8" name="Picture 7" descr="A person sitting in a chair&#10;&#10;Description automatically generated with medium confidence">
            <a:extLst>
              <a:ext uri="{FF2B5EF4-FFF2-40B4-BE49-F238E27FC236}">
                <a16:creationId xmlns:a16="http://schemas.microsoft.com/office/drawing/2014/main" id="{1A88B573-5066-4A10-8FC0-CE0C172AC8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29" t="10959" r="30706" b="255"/>
          <a:stretch/>
        </p:blipFill>
        <p:spPr>
          <a:xfrm>
            <a:off x="976230" y="2096219"/>
            <a:ext cx="2491589" cy="2950234"/>
          </a:xfrm>
          <a:prstGeom prst="rect">
            <a:avLst/>
          </a:prstGeom>
        </p:spPr>
      </p:pic>
      <p:pic>
        <p:nvPicPr>
          <p:cNvPr id="9" name="Picture 8" descr="A picture containing text, transport, wheel&#10;&#10;Description automatically generated">
            <a:extLst>
              <a:ext uri="{FF2B5EF4-FFF2-40B4-BE49-F238E27FC236}">
                <a16:creationId xmlns:a16="http://schemas.microsoft.com/office/drawing/2014/main" id="{BD0B01DC-30CB-4452-BED5-6F4EC90F56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496" y="154690"/>
            <a:ext cx="2096828" cy="210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82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C7B8CDF6A3D442B3EDCE4E40A167DB" ma:contentTypeVersion="14" ma:contentTypeDescription="Create a new document." ma:contentTypeScope="" ma:versionID="c9c566a15d2fc12bafe8e8450ab49bf0">
  <xsd:schema xmlns:xsd="http://www.w3.org/2001/XMLSchema" xmlns:xs="http://www.w3.org/2001/XMLSchema" xmlns:p="http://schemas.microsoft.com/office/2006/metadata/properties" xmlns:ns2="c0b8d95e-786a-4691-97f8-654889ef1069" xmlns:ns3="c34b8e81-35fb-49e7-9013-5f394d144ada" targetNamespace="http://schemas.microsoft.com/office/2006/metadata/properties" ma:root="true" ma:fieldsID="dd7021c4f0612a1cddc3791e58d4b196" ns2:_="" ns3:_="">
    <xsd:import namespace="c0b8d95e-786a-4691-97f8-654889ef1069"/>
    <xsd:import namespace="c34b8e81-35fb-49e7-9013-5f394d144a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b8d95e-786a-4691-97f8-654889ef10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0e6962ab-0744-46a3-9e0f-3fe952fbdf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4b8e81-35fb-49e7-9013-5f394d144ad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fd0c8efd-733a-40ce-999c-5f1e5f00789d}" ma:internalName="TaxCatchAll" ma:showField="CatchAllData" ma:web="c34b8e81-35fb-49e7-9013-5f394d144a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34b8e81-35fb-49e7-9013-5f394d144ada" xsi:nil="true"/>
    <lcf76f155ced4ddcb4097134ff3c332f xmlns="c0b8d95e-786a-4691-97f8-654889ef106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E581342-CA51-4109-B8D5-EE195B37D5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0b8d95e-786a-4691-97f8-654889ef1069"/>
    <ds:schemaRef ds:uri="c34b8e81-35fb-49e7-9013-5f394d144a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2E777DF-FA86-4B61-B6F8-4A79CD65DF82}">
  <ds:schemaRefs>
    <ds:schemaRef ds:uri="http://purl.org/dc/dcmitype/"/>
    <ds:schemaRef ds:uri="c34b8e81-35fb-49e7-9013-5f394d144ada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c0b8d95e-786a-4691-97f8-654889ef1069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5C4D908-6EEA-42CF-967B-A68AF2A0BF3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865</TotalTime>
  <Words>439</Words>
  <Application>Microsoft Office PowerPoint</Application>
  <PresentationFormat>Widescreen</PresentationFormat>
  <Paragraphs>98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Abadi</vt:lpstr>
      <vt:lpstr>Arial</vt:lpstr>
      <vt:lpstr>Calibri</vt:lpstr>
      <vt:lpstr>Chronicle</vt:lpstr>
      <vt:lpstr>Sofia Pro</vt:lpstr>
      <vt:lpstr>Symbol</vt:lpstr>
      <vt:lpstr>Office Theme</vt:lpstr>
      <vt:lpstr>Office of the Vice President for Research</vt:lpstr>
      <vt:lpstr>UConn Sponsored Program Activity Proposals and Awards, FY2017 – FY2021</vt:lpstr>
      <vt:lpstr>Update on Submission Deadline Policy Q1&amp;Q2 of FY22 (July – December 2021) </vt:lpstr>
      <vt:lpstr>Update on Submission Deadline Policy FY21 and FY22 Comparisons(July-December)</vt:lpstr>
      <vt:lpstr>UConn Sponsored Program Activity Storrs Expenditures, FY2017 – FY2021</vt:lpstr>
      <vt:lpstr>Return of IDCs to Support/Grow Research and Scholarly Activities</vt:lpstr>
      <vt:lpstr>Where the Dollars Go</vt:lpstr>
      <vt:lpstr>10 NSF CAREER Awards  for proposals submitted in 2021 </vt:lpstr>
      <vt:lpstr>Largest Award in UConn History</vt:lpstr>
      <vt:lpstr>USDA Grant: Sustaining the Food Supply </vt:lpstr>
      <vt:lpstr>Inductees to the  National Academy of Sciences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Natalie Lacroix</dc:creator>
  <cp:lastModifiedBy>Galli, Cheryl</cp:lastModifiedBy>
  <cp:revision>106</cp:revision>
  <dcterms:created xsi:type="dcterms:W3CDTF">2021-12-21T14:20:28Z</dcterms:created>
  <dcterms:modified xsi:type="dcterms:W3CDTF">2022-04-27T10:53:48Z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0x010100A7C7B8CDF6A3D442B3EDCE4E40A167DB</vt:lpwstr>
  </property>
  <property fmtid="{D5CDD505-2E9C-101B-9397-08002B2CF9AE}" pid="3" name="MediaServiceImageTags">
    <vt:lpwstr/>
  </property>
</Properties>
</file>