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</p:sldMasterIdLst>
  <p:notesMasterIdLst>
    <p:notesMasterId r:id="rId11"/>
  </p:notesMasterIdLst>
  <p:handoutMasterIdLst>
    <p:handoutMasterId r:id="rId12"/>
  </p:handoutMasterIdLst>
  <p:sldIdLst>
    <p:sldId id="256" r:id="rId4"/>
    <p:sldId id="286" r:id="rId5"/>
    <p:sldId id="271" r:id="rId6"/>
    <p:sldId id="272" r:id="rId7"/>
    <p:sldId id="283" r:id="rId8"/>
    <p:sldId id="262" r:id="rId9"/>
    <p:sldId id="261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cchini, Brianna" initials="ZB" lastIdx="5" clrIdx="0">
    <p:extLst>
      <p:ext uri="{19B8F6BF-5375-455C-9EA6-DF929625EA0E}">
        <p15:presenceInfo xmlns:p15="http://schemas.microsoft.com/office/powerpoint/2012/main" userId="S::brianna.zecchini@uconn.edu::8e35eaca-e684-4410-9039-61f516e0a619" providerId="AD"/>
      </p:ext>
    </p:extLst>
  </p:cmAuthor>
  <p:cmAuthor id="2" name="Vern Granger" initials="VG" lastIdx="2" clrIdx="1">
    <p:extLst>
      <p:ext uri="{19B8F6BF-5375-455C-9EA6-DF929625EA0E}">
        <p15:presenceInfo xmlns:p15="http://schemas.microsoft.com/office/powerpoint/2012/main" userId="S::vern.granger@uconn.edu::77fb7c11-c580-4c14-b99b-9cb27edef12e" providerId="AD"/>
      </p:ext>
    </p:extLst>
  </p:cmAuthor>
  <p:cmAuthor id="3" name="Fuerst, Nathan" initials="FN" lastIdx="1" clrIdx="2">
    <p:extLst>
      <p:ext uri="{19B8F6BF-5375-455C-9EA6-DF929625EA0E}">
        <p15:presenceInfo xmlns:p15="http://schemas.microsoft.com/office/powerpoint/2012/main" userId="S::nathan.fuerst@uconn.edu::a99a744e-a9a6-47a4-8964-41a44afb4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9632" autoAdjust="0"/>
  </p:normalViewPr>
  <p:slideViewPr>
    <p:cSldViewPr snapToGrid="0">
      <p:cViewPr varScale="1">
        <p:scale>
          <a:sx n="75" d="100"/>
          <a:sy n="75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E7-45A0-86E6-ADE458F12E4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E7-45A0-86E6-ADE458F12E42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E7-45A0-86E6-ADE458F12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2-4E66-A340-6636CAF06FA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2-4E66-A340-6636CAF06FAC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57.6</c:v>
                </c:pt>
                <c:pt idx="1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2-4E66-A340-6636CAF06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2870" cy="466725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651" y="2"/>
            <a:ext cx="3042869" cy="466725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r">
              <a:defRPr sz="1200"/>
            </a:lvl1pPr>
          </a:lstStyle>
          <a:p>
            <a:fld id="{F01926FC-D30A-4CF2-A512-0A53B0CF69C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2870" cy="466725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651" y="8842375"/>
            <a:ext cx="3042869" cy="466725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r">
              <a:defRPr sz="1200"/>
            </a:lvl1pPr>
          </a:lstStyle>
          <a:p>
            <a:fld id="{89AD1F4A-EA39-4AD6-839A-789C67FC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5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42870" cy="466725"/>
          </a:xfrm>
          <a:prstGeom prst="rect">
            <a:avLst/>
          </a:prstGeom>
        </p:spPr>
        <p:txBody>
          <a:bodyPr vert="horz" lIns="90729" tIns="45363" rIns="90729" bIns="45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651" y="3"/>
            <a:ext cx="3042869" cy="466725"/>
          </a:xfrm>
          <a:prstGeom prst="rect">
            <a:avLst/>
          </a:prstGeom>
        </p:spPr>
        <p:txBody>
          <a:bodyPr vert="horz" lIns="90729" tIns="45363" rIns="90729" bIns="45363" rtlCol="0"/>
          <a:lstStyle>
            <a:lvl1pPr algn="r">
              <a:defRPr sz="1200"/>
            </a:lvl1pPr>
          </a:lstStyle>
          <a:p>
            <a:fld id="{56AD4489-FEFE-4B02-ACC5-33C3128147A1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9" tIns="45363" rIns="90729" bIns="453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38" y="4479925"/>
            <a:ext cx="5619429" cy="3665538"/>
          </a:xfrm>
          <a:prstGeom prst="rect">
            <a:avLst/>
          </a:prstGeom>
        </p:spPr>
        <p:txBody>
          <a:bodyPr vert="horz" lIns="90729" tIns="45363" rIns="90729" bIns="453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2870" cy="466725"/>
          </a:xfrm>
          <a:prstGeom prst="rect">
            <a:avLst/>
          </a:prstGeom>
        </p:spPr>
        <p:txBody>
          <a:bodyPr vert="horz" lIns="90729" tIns="45363" rIns="90729" bIns="45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651" y="8842375"/>
            <a:ext cx="3042869" cy="466725"/>
          </a:xfrm>
          <a:prstGeom prst="rect">
            <a:avLst/>
          </a:prstGeom>
        </p:spPr>
        <p:txBody>
          <a:bodyPr vert="horz" lIns="90729" tIns="45363" rIns="90729" bIns="45363" rtlCol="0" anchor="b"/>
          <a:lstStyle>
            <a:lvl1pPr algn="r">
              <a:defRPr sz="1200"/>
            </a:lvl1pPr>
          </a:lstStyle>
          <a:p>
            <a:fld id="{804DFD0B-4118-4ECB-ADBF-8134B9AA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charts and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6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1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1905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0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8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30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34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6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3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0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9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59037"/>
            <a:ext cx="5384800" cy="4525433"/>
          </a:xfrm>
        </p:spPr>
        <p:txBody>
          <a:bodyPr>
            <a:normAutofit/>
          </a:bodyPr>
          <a:lstStyle>
            <a:lvl1pPr>
              <a:defRPr sz="2667">
                <a:latin typeface="Arial"/>
                <a:cs typeface="Arial"/>
              </a:defRPr>
            </a:lvl1pPr>
            <a:lvl2pPr>
              <a:defRPr sz="2667">
                <a:latin typeface="Arial"/>
                <a:cs typeface="Arial"/>
              </a:defRPr>
            </a:lvl2pPr>
            <a:lvl3pPr>
              <a:defRPr sz="2667">
                <a:latin typeface="Arial"/>
                <a:cs typeface="Arial"/>
              </a:defRPr>
            </a:lvl3pPr>
            <a:lvl4pPr>
              <a:defRPr sz="2667">
                <a:latin typeface="Arial"/>
                <a:cs typeface="Arial"/>
              </a:defRPr>
            </a:lvl4pPr>
            <a:lvl5pPr>
              <a:defRPr sz="2667">
                <a:latin typeface="Arial"/>
                <a:cs typeface="Arial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9037"/>
            <a:ext cx="5384800" cy="4525433"/>
          </a:xfrm>
        </p:spPr>
        <p:txBody>
          <a:bodyPr/>
          <a:lstStyle>
            <a:lvl1pPr marL="0" indent="0">
              <a:buNone/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6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0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9/7/2016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5766" y="0"/>
            <a:ext cx="12237767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9037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chart" Target="../charts/chart1.xml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.fuerst@uconn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dmissions.uconn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9296"/>
            <a:ext cx="9144000" cy="3971404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Preliminary</a:t>
            </a:r>
            <a:br>
              <a:rPr lang="en-US" sz="3600" b="1" dirty="0"/>
            </a:b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New Student Enrollment Update</a:t>
            </a:r>
            <a:br>
              <a:rPr lang="en-US" sz="3600" b="1" dirty="0">
                <a:solidFill>
                  <a:schemeClr val="tx2"/>
                </a:solidFill>
              </a:rPr>
            </a:br>
            <a:br>
              <a:rPr lang="en-US" sz="3600" b="1" dirty="0"/>
            </a:br>
            <a:r>
              <a:rPr lang="en-US" sz="3600" b="1" dirty="0"/>
              <a:t>Fall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747" y="1842257"/>
            <a:ext cx="5386506" cy="113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1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Canvas 2">
            <a:extLst>
              <a:ext uri="{FF2B5EF4-FFF2-40B4-BE49-F238E27FC236}">
                <a16:creationId xmlns:a16="http://schemas.microsoft.com/office/drawing/2014/main" id="{2F86D0A0-7D4C-49D6-8A9E-D673E8FF89CA}"/>
              </a:ext>
            </a:extLst>
          </p:cNvPr>
          <p:cNvGrpSpPr/>
          <p:nvPr/>
        </p:nvGrpSpPr>
        <p:grpSpPr>
          <a:xfrm>
            <a:off x="3798794" y="2696343"/>
            <a:ext cx="333892" cy="2919582"/>
            <a:chOff x="986932" y="571500"/>
            <a:chExt cx="384668" cy="2291222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CF82429-4377-4EB0-828E-478D49C33F8F}"/>
                </a:ext>
              </a:extLst>
            </p:cNvPr>
            <p:cNvCxnSpPr/>
            <p:nvPr/>
          </p:nvCxnSpPr>
          <p:spPr>
            <a:xfrm rot="5400000">
              <a:off x="-152400" y="1716054"/>
              <a:ext cx="2286000" cy="733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0070C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8CBF4F1-1AD5-418E-B34B-6ECF41A2E2BB}"/>
                </a:ext>
              </a:extLst>
            </p:cNvPr>
            <p:cNvCxnSpPr/>
            <p:nvPr/>
          </p:nvCxnSpPr>
          <p:spPr>
            <a:xfrm>
              <a:off x="990600" y="5715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1CA025A-007B-4649-AFE7-AEACC4640FE4}"/>
                </a:ext>
              </a:extLst>
            </p:cNvPr>
            <p:cNvCxnSpPr/>
            <p:nvPr/>
          </p:nvCxnSpPr>
          <p:spPr>
            <a:xfrm>
              <a:off x="990600" y="1074375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27E5FCB-059B-49DB-BC7A-A33C94DC267D}"/>
                </a:ext>
              </a:extLst>
            </p:cNvPr>
            <p:cNvCxnSpPr/>
            <p:nvPr/>
          </p:nvCxnSpPr>
          <p:spPr>
            <a:xfrm>
              <a:off x="990600" y="14859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28395B0E-BB3F-4C82-BB9F-A67623CE93D0}"/>
                </a:ext>
              </a:extLst>
            </p:cNvPr>
            <p:cNvCxnSpPr/>
            <p:nvPr/>
          </p:nvCxnSpPr>
          <p:spPr>
            <a:xfrm>
              <a:off x="990600" y="19431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469FDD78-8433-4A89-82E5-AA9FD51A551A}"/>
                </a:ext>
              </a:extLst>
            </p:cNvPr>
            <p:cNvCxnSpPr/>
            <p:nvPr/>
          </p:nvCxnSpPr>
          <p:spPr>
            <a:xfrm>
              <a:off x="990600" y="24003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5F6AA27-A09E-44DD-B446-490C6901C445}"/>
                </a:ext>
              </a:extLst>
            </p:cNvPr>
            <p:cNvCxnSpPr/>
            <p:nvPr/>
          </p:nvCxnSpPr>
          <p:spPr>
            <a:xfrm>
              <a:off x="990600" y="28575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4840"/>
            <a:ext cx="10972800" cy="1743572"/>
          </a:xfrm>
        </p:spPr>
        <p:txBody>
          <a:bodyPr>
            <a:normAutofit/>
          </a:bodyPr>
          <a:lstStyle/>
          <a:p>
            <a:r>
              <a:rPr lang="en-US" sz="4000" b="1" dirty="0"/>
              <a:t>Fall 2022 Highlights</a:t>
            </a:r>
            <a:br>
              <a:rPr lang="en-US" sz="5400" dirty="0"/>
            </a:br>
            <a:r>
              <a:rPr lang="en-US" sz="4000" b="1" dirty="0">
                <a:solidFill>
                  <a:srgbClr val="0070C0"/>
                </a:solidFill>
              </a:rPr>
              <a:t>Storrs First Year: 4,089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772611" y="4625893"/>
            <a:ext cx="23487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28.5%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First Generation</a:t>
            </a:r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10"/>
          </p:nvPr>
        </p:nvSpPr>
        <p:spPr>
          <a:xfrm>
            <a:off x="785802" y="6424517"/>
            <a:ext cx="7967179" cy="579250"/>
          </a:xfrm>
        </p:spPr>
        <p:txBody>
          <a:bodyPr/>
          <a:lstStyle/>
          <a:p>
            <a:r>
              <a:rPr lang="en-US" dirty="0"/>
              <a:t>Preliminary Data</a:t>
            </a:r>
          </a:p>
          <a:p>
            <a:r>
              <a:rPr lang="en-US" dirty="0"/>
              <a:t>* As a result of Test Optional, less than half of the entering students submitted test scores</a:t>
            </a:r>
          </a:p>
          <a:p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1" y="2486069"/>
            <a:ext cx="2209128" cy="14599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60341" y="2139779"/>
            <a:ext cx="251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59.4% CT Residents</a:t>
            </a:r>
            <a:endParaRPr lang="en-US" sz="1200" dirty="0">
              <a:solidFill>
                <a:schemeClr val="tx2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" t="14848" r="4945" b="23939"/>
          <a:stretch/>
        </p:blipFill>
        <p:spPr>
          <a:xfrm>
            <a:off x="441644" y="4171716"/>
            <a:ext cx="2705829" cy="199117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12658" y="4318236"/>
            <a:ext cx="2824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30 ACT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554 Honors Students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1316 SAT*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759359" y="3024387"/>
            <a:ext cx="23487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25%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Federal Pell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Recipients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06FF82-11C8-496D-884C-4733B344DE04}"/>
              </a:ext>
            </a:extLst>
          </p:cNvPr>
          <p:cNvSpPr txBox="1"/>
          <p:nvPr/>
        </p:nvSpPr>
        <p:spPr>
          <a:xfrm>
            <a:off x="5075579" y="1829614"/>
            <a:ext cx="420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</a:rPr>
              <a:t>of First Year Students are </a:t>
            </a:r>
          </a:p>
          <a:p>
            <a:pPr algn="just"/>
            <a:r>
              <a:rPr lang="en-US" sz="1600" b="1" dirty="0">
                <a:solidFill>
                  <a:srgbClr val="C00000"/>
                </a:solidFill>
              </a:rPr>
              <a:t>Ethnic &amp; Racial Minorities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2D3A4-1F2F-4F14-86A5-79EA1F15BA2C}"/>
              </a:ext>
            </a:extLst>
          </p:cNvPr>
          <p:cNvSpPr txBox="1"/>
          <p:nvPr/>
        </p:nvSpPr>
        <p:spPr>
          <a:xfrm>
            <a:off x="4030462" y="1852236"/>
            <a:ext cx="1191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49.6%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8919095F-DD37-4980-84D8-84B747D5C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379271"/>
              </p:ext>
            </p:extLst>
          </p:nvPr>
        </p:nvGraphicFramePr>
        <p:xfrm>
          <a:off x="3404128" y="1745878"/>
          <a:ext cx="814283" cy="74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C06E8E-4EA0-3C8D-564B-4CAC387B5962}"/>
              </a:ext>
            </a:extLst>
          </p:cNvPr>
          <p:cNvSpPr txBox="1"/>
          <p:nvPr/>
        </p:nvSpPr>
        <p:spPr>
          <a:xfrm>
            <a:off x="9785863" y="1683952"/>
            <a:ext cx="23487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9.5%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International Students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99E462A-4C59-6EA1-C13E-153D515F06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480217" y="2346859"/>
            <a:ext cx="4006828" cy="3595865"/>
          </a:xfrm>
          <a:prstGeom prst="rect">
            <a:avLst/>
          </a:prstGeom>
        </p:spPr>
      </p:pic>
      <p:pic>
        <p:nvPicPr>
          <p:cNvPr id="24" name="Picture 2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0AD39F3-407C-E373-9207-5723A539087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640" y="2567689"/>
            <a:ext cx="3183533" cy="322173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1207903-A973-3047-2300-F06E85FBD73E}"/>
              </a:ext>
            </a:extLst>
          </p:cNvPr>
          <p:cNvSpPr txBox="1"/>
          <p:nvPr/>
        </p:nvSpPr>
        <p:spPr>
          <a:xfrm>
            <a:off x="4018378" y="2525364"/>
            <a:ext cx="94100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/>
              <a:t>1.5%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19.6%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13.7%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19%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0.5%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55.6%</a:t>
            </a:r>
          </a:p>
        </p:txBody>
      </p:sp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73C23A79-1744-4A43-80A1-79D6E6CE40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849" y="5801443"/>
            <a:ext cx="1417531" cy="419179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E8F02623-7525-49EC-BB24-428E34E471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372" y="5808515"/>
            <a:ext cx="2066477" cy="43946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9E525D4-6688-4BD5-849C-9FDFE5B1B488}"/>
              </a:ext>
            </a:extLst>
          </p:cNvPr>
          <p:cNvSpPr txBox="1"/>
          <p:nvPr/>
        </p:nvSpPr>
        <p:spPr>
          <a:xfrm>
            <a:off x="4218411" y="6068184"/>
            <a:ext cx="491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C00000"/>
                </a:solidFill>
              </a:rPr>
              <a:t>Individual percentages add to greater than 49.6%, because a growing number of students identify with multiple races or ethnicities. </a:t>
            </a:r>
          </a:p>
        </p:txBody>
      </p:sp>
    </p:spTree>
    <p:extLst>
      <p:ext uri="{BB962C8B-B14F-4D97-AF65-F5344CB8AC3E}">
        <p14:creationId xmlns:p14="http://schemas.microsoft.com/office/powerpoint/2010/main" val="22882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Text&#10;&#10;Description automatically generated with low confidence">
            <a:extLst>
              <a:ext uri="{FF2B5EF4-FFF2-40B4-BE49-F238E27FC236}">
                <a16:creationId xmlns:a16="http://schemas.microsoft.com/office/drawing/2014/main" id="{0B6D59C4-B6E5-4CC6-9C77-820E7B724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91" y="5673328"/>
            <a:ext cx="1417531" cy="419179"/>
          </a:xfrm>
          <a:prstGeom prst="rect">
            <a:avLst/>
          </a:prstGeom>
        </p:spPr>
      </p:pic>
      <p:pic>
        <p:nvPicPr>
          <p:cNvPr id="35" name="Picture 34" descr="A picture containing text&#10;&#10;Description automatically generated">
            <a:extLst>
              <a:ext uri="{FF2B5EF4-FFF2-40B4-BE49-F238E27FC236}">
                <a16:creationId xmlns:a16="http://schemas.microsoft.com/office/drawing/2014/main" id="{38FE90B9-60A5-4837-8C7C-ABA1346381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705" y="5673328"/>
            <a:ext cx="2066477" cy="439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94" y="20944"/>
            <a:ext cx="10972800" cy="1717448"/>
          </a:xfrm>
        </p:spPr>
        <p:txBody>
          <a:bodyPr>
            <a:normAutofit/>
          </a:bodyPr>
          <a:lstStyle/>
          <a:p>
            <a:r>
              <a:rPr lang="en-US" sz="4000" b="1" dirty="0"/>
              <a:t>Fall 2022 Highlights</a:t>
            </a:r>
            <a:br>
              <a:rPr lang="en-US" dirty="0"/>
            </a:br>
            <a:r>
              <a:rPr lang="en-US" sz="4000" b="1" dirty="0">
                <a:solidFill>
                  <a:srgbClr val="0070C0"/>
                </a:solidFill>
              </a:rPr>
              <a:t>Regional First Year: 1,746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1146697" y="1937828"/>
            <a:ext cx="1469813" cy="22111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1459" y="1982701"/>
            <a:ext cx="206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92% CT Residents</a:t>
            </a:r>
            <a:endParaRPr lang="en-US" sz="1200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" t="14848" r="4945" b="23939"/>
          <a:stretch/>
        </p:blipFill>
        <p:spPr>
          <a:xfrm>
            <a:off x="468146" y="4131959"/>
            <a:ext cx="2705829" cy="19911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8661" y="4302308"/>
            <a:ext cx="2824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30 Stamford Honors Students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1111 SAT*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40078" y="2109009"/>
            <a:ext cx="2348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48%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Federal Pell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Recipients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63359" y="3527966"/>
            <a:ext cx="1502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rgbClr val="C00000"/>
              </a:solidFill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49.7%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First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Generation</a:t>
            </a:r>
          </a:p>
        </p:txBody>
      </p:sp>
      <p:grpSp>
        <p:nvGrpSpPr>
          <p:cNvPr id="14" name="Canvas 2">
            <a:extLst>
              <a:ext uri="{FF2B5EF4-FFF2-40B4-BE49-F238E27FC236}">
                <a16:creationId xmlns:a16="http://schemas.microsoft.com/office/drawing/2014/main" id="{84AEC523-39BE-4C27-86C6-454EDBB32438}"/>
              </a:ext>
            </a:extLst>
          </p:cNvPr>
          <p:cNvGrpSpPr/>
          <p:nvPr/>
        </p:nvGrpSpPr>
        <p:grpSpPr>
          <a:xfrm>
            <a:off x="3554397" y="2401240"/>
            <a:ext cx="367418" cy="2869779"/>
            <a:chOff x="986932" y="571500"/>
            <a:chExt cx="384668" cy="2291222"/>
          </a:xfrm>
        </p:grpSpPr>
        <p:cxnSp>
          <p:nvCxnSpPr>
            <p:cNvPr id="15" name="Straight Connector 37">
              <a:extLst>
                <a:ext uri="{FF2B5EF4-FFF2-40B4-BE49-F238E27FC236}">
                  <a16:creationId xmlns:a16="http://schemas.microsoft.com/office/drawing/2014/main" id="{A76409B3-12AA-4936-8039-013E7A04E23B}"/>
                </a:ext>
              </a:extLst>
            </p:cNvPr>
            <p:cNvCxnSpPr/>
            <p:nvPr/>
          </p:nvCxnSpPr>
          <p:spPr>
            <a:xfrm rot="5400000">
              <a:off x="-152400" y="1716054"/>
              <a:ext cx="2286000" cy="733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0070C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1C51342-7AD5-401C-A758-360D631B79CB}"/>
                </a:ext>
              </a:extLst>
            </p:cNvPr>
            <p:cNvCxnSpPr/>
            <p:nvPr/>
          </p:nvCxnSpPr>
          <p:spPr>
            <a:xfrm>
              <a:off x="990600" y="5715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F32BA0D-7AA1-4D1C-91D6-5CAFDADA44F2}"/>
                </a:ext>
              </a:extLst>
            </p:cNvPr>
            <p:cNvCxnSpPr/>
            <p:nvPr/>
          </p:nvCxnSpPr>
          <p:spPr>
            <a:xfrm>
              <a:off x="990600" y="1074375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EFC3FA2-2B8B-4D09-AC70-FA8CB26D9E01}"/>
                </a:ext>
              </a:extLst>
            </p:cNvPr>
            <p:cNvCxnSpPr/>
            <p:nvPr/>
          </p:nvCxnSpPr>
          <p:spPr>
            <a:xfrm>
              <a:off x="990600" y="14859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72D9388-B506-4B1F-A571-E1CC0CCC89E1}"/>
                </a:ext>
              </a:extLst>
            </p:cNvPr>
            <p:cNvCxnSpPr/>
            <p:nvPr/>
          </p:nvCxnSpPr>
          <p:spPr>
            <a:xfrm>
              <a:off x="990600" y="19431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FB6AD56-56F9-4CBD-9515-D290F0BC8999}"/>
                </a:ext>
              </a:extLst>
            </p:cNvPr>
            <p:cNvCxnSpPr/>
            <p:nvPr/>
          </p:nvCxnSpPr>
          <p:spPr>
            <a:xfrm>
              <a:off x="990600" y="24003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C26B097-B7FB-483A-9FDC-1B6587948676}"/>
                </a:ext>
              </a:extLst>
            </p:cNvPr>
            <p:cNvCxnSpPr/>
            <p:nvPr/>
          </p:nvCxnSpPr>
          <p:spPr>
            <a:xfrm>
              <a:off x="990600" y="2857500"/>
              <a:ext cx="381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966EDDC-C1AD-4C31-A97D-5E8B4B95EEA1}"/>
              </a:ext>
            </a:extLst>
          </p:cNvPr>
          <p:cNvSpPr txBox="1"/>
          <p:nvPr/>
        </p:nvSpPr>
        <p:spPr>
          <a:xfrm>
            <a:off x="4054810" y="1679972"/>
            <a:ext cx="1134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57%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38CBDB-F951-47DA-AF6D-930D99C5883F}"/>
              </a:ext>
            </a:extLst>
          </p:cNvPr>
          <p:cNvSpPr txBox="1"/>
          <p:nvPr/>
        </p:nvSpPr>
        <p:spPr>
          <a:xfrm>
            <a:off x="4692649" y="5918745"/>
            <a:ext cx="516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C00000"/>
                </a:solidFill>
              </a:rPr>
              <a:t>Individual percentages add to greater than 57%, because a growing number of students identify with multiple races or ethnicities. 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8CE6167D-2809-4A02-BCE8-437F9C5D35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8386849"/>
              </p:ext>
            </p:extLst>
          </p:nvPr>
        </p:nvGraphicFramePr>
        <p:xfrm>
          <a:off x="3329953" y="1565065"/>
          <a:ext cx="857250" cy="77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407FB1AB-C0C1-6803-F117-25992B91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803" y="6278745"/>
            <a:ext cx="7681096" cy="737916"/>
          </a:xfrm>
        </p:spPr>
        <p:txBody>
          <a:bodyPr/>
          <a:lstStyle/>
          <a:p>
            <a:r>
              <a:rPr lang="en-US" dirty="0"/>
              <a:t>Preliminary Data</a:t>
            </a:r>
          </a:p>
          <a:p>
            <a:r>
              <a:rPr lang="en-US" dirty="0"/>
              <a:t>* As a result of Test Optional, less than half of the entering students submitted test scores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1CB94-EED2-09FD-1F87-FF85DFC2E3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290893" y="2054087"/>
            <a:ext cx="4421420" cy="349316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97966BA-776D-41E5-8F36-464289DECEA2}"/>
              </a:ext>
            </a:extLst>
          </p:cNvPr>
          <p:cNvSpPr txBox="1"/>
          <p:nvPr/>
        </p:nvSpPr>
        <p:spPr>
          <a:xfrm>
            <a:off x="4896752" y="1654234"/>
            <a:ext cx="4513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</a:rPr>
              <a:t>of First Year Students are</a:t>
            </a:r>
          </a:p>
          <a:p>
            <a:pPr algn="just"/>
            <a:r>
              <a:rPr lang="en-US" sz="1600" b="1" dirty="0">
                <a:solidFill>
                  <a:srgbClr val="C00000"/>
                </a:solidFill>
              </a:rPr>
              <a:t>Ethnic &amp; Racial Minorities</a:t>
            </a:r>
          </a:p>
        </p:txBody>
      </p:sp>
      <p:pic>
        <p:nvPicPr>
          <p:cNvPr id="26" name="Picture 2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AE90DD-7AB9-4A9A-9AAA-81319E63599E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49" y="2209411"/>
            <a:ext cx="3285159" cy="33245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13F9C6A-8503-786E-1640-7B4E8550128D}"/>
              </a:ext>
            </a:extLst>
          </p:cNvPr>
          <p:cNvSpPr txBox="1"/>
          <p:nvPr/>
        </p:nvSpPr>
        <p:spPr>
          <a:xfrm>
            <a:off x="3841605" y="2207972"/>
            <a:ext cx="102194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/>
              <a:t>1.9%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15.1%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22.2%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25%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0.6%</a:t>
            </a:r>
          </a:p>
          <a:p>
            <a:pPr algn="ctr"/>
            <a:endParaRPr lang="en-US" sz="1900" b="1" dirty="0"/>
          </a:p>
          <a:p>
            <a:pPr algn="ctr"/>
            <a:r>
              <a:rPr lang="en-US" sz="1900" b="1" dirty="0"/>
              <a:t>45.9%</a:t>
            </a:r>
          </a:p>
        </p:txBody>
      </p:sp>
    </p:spTree>
    <p:extLst>
      <p:ext uri="{BB962C8B-B14F-4D97-AF65-F5344CB8AC3E}">
        <p14:creationId xmlns:p14="http://schemas.microsoft.com/office/powerpoint/2010/main" val="12866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91321"/>
          </a:xfrm>
        </p:spPr>
        <p:txBody>
          <a:bodyPr>
            <a:normAutofit/>
          </a:bodyPr>
          <a:lstStyle/>
          <a:p>
            <a:r>
              <a:rPr lang="en-US" sz="4000" b="1" dirty="0"/>
              <a:t>Fall 2022 Highlights</a:t>
            </a:r>
            <a:br>
              <a:rPr lang="en-US" dirty="0"/>
            </a:br>
            <a:r>
              <a:rPr lang="en-US" sz="4000" b="1" dirty="0">
                <a:solidFill>
                  <a:srgbClr val="0070C0"/>
                </a:solidFill>
              </a:rPr>
              <a:t>Transfer Students: 937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482" y="1685588"/>
            <a:ext cx="10972800" cy="4212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solidFill>
                  <a:schemeClr val="tx1"/>
                </a:solidFill>
              </a:rPr>
              <a:t>706 Transfers at Storrs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231 Transfers at the regional campuses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Transfers from 277 colleges &amp; universities</a:t>
            </a:r>
          </a:p>
          <a:p>
            <a:pPr marL="609585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(Including all 12 Connecticut Community Colleges)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86.6% are Connecticut residents; 13.4% nonresidents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30% are Federal Pell Grant Recipients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Preliminary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New Student Financial Aid Highlights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12138"/>
              </p:ext>
            </p:extLst>
          </p:nvPr>
        </p:nvGraphicFramePr>
        <p:xfrm>
          <a:off x="838199" y="1417638"/>
          <a:ext cx="9790044" cy="4082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603">
                  <a:extLst>
                    <a:ext uri="{9D8B030D-6E8A-4147-A177-3AD203B41FA5}">
                      <a16:colId xmlns:a16="http://schemas.microsoft.com/office/drawing/2014/main" val="3037846577"/>
                    </a:ext>
                  </a:extLst>
                </a:gridCol>
                <a:gridCol w="1462371">
                  <a:extLst>
                    <a:ext uri="{9D8B030D-6E8A-4147-A177-3AD203B41FA5}">
                      <a16:colId xmlns:a16="http://schemas.microsoft.com/office/drawing/2014/main" val="1815662389"/>
                    </a:ext>
                  </a:extLst>
                </a:gridCol>
                <a:gridCol w="1388932">
                  <a:extLst>
                    <a:ext uri="{9D8B030D-6E8A-4147-A177-3AD203B41FA5}">
                      <a16:colId xmlns:a16="http://schemas.microsoft.com/office/drawing/2014/main" val="2579122936"/>
                    </a:ext>
                  </a:extLst>
                </a:gridCol>
              </a:tblGrid>
              <a:tr h="43922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New First Years receiving Federal Pell Grant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58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New First Years receiving some form of financial aid (loans, grants, scholarships, etc.)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165614"/>
                  </a:ext>
                </a:extLst>
              </a:tr>
              <a:tr h="81381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New Transfers receiving Federal Pell Grant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New Transfers receiving some form of financial aid (loans, grants, scholarships, etc.)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Preliminary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1661"/>
            <a:ext cx="10972800" cy="1093567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Fall 2022 Enrollment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94685"/>
              </p:ext>
            </p:extLst>
          </p:nvPr>
        </p:nvGraphicFramePr>
        <p:xfrm>
          <a:off x="2497871" y="1074490"/>
          <a:ext cx="6866845" cy="390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663">
                  <a:extLst>
                    <a:ext uri="{9D8B030D-6E8A-4147-A177-3AD203B41FA5}">
                      <a16:colId xmlns:a16="http://schemas.microsoft.com/office/drawing/2014/main" val="2718323061"/>
                    </a:ext>
                  </a:extLst>
                </a:gridCol>
                <a:gridCol w="1535367">
                  <a:extLst>
                    <a:ext uri="{9D8B030D-6E8A-4147-A177-3AD203B41FA5}">
                      <a16:colId xmlns:a16="http://schemas.microsoft.com/office/drawing/2014/main" val="2175604168"/>
                    </a:ext>
                  </a:extLst>
                </a:gridCol>
              </a:tblGrid>
              <a:tr h="66959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Fall 2021</a:t>
                      </a:r>
                      <a:r>
                        <a:rPr lang="en-US" sz="2000" baseline="0" dirty="0"/>
                        <a:t> Actual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Fall 2022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Fall 2022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351">
                <a:tc>
                  <a:txBody>
                    <a:bodyPr/>
                    <a:lstStyle/>
                    <a:p>
                      <a:r>
                        <a:rPr lang="en-US" sz="1800" dirty="0"/>
                        <a:t>Storrs First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3,663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51">
                <a:tc>
                  <a:txBody>
                    <a:bodyPr/>
                    <a:lstStyle/>
                    <a:p>
                      <a:r>
                        <a:rPr lang="en-US" sz="1800" dirty="0"/>
                        <a:t>Storrs</a:t>
                      </a:r>
                      <a:r>
                        <a:rPr lang="en-US" sz="1800" baseline="0" dirty="0"/>
                        <a:t> Transfers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51">
                <a:tc>
                  <a:txBody>
                    <a:bodyPr/>
                    <a:lstStyle/>
                    <a:p>
                      <a:r>
                        <a:rPr lang="en-US" sz="1800" dirty="0"/>
                        <a:t>Regional First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r>
                        <a:rPr lang="en-US" sz="1800" dirty="0"/>
                        <a:t>Storrs Spring</a:t>
                      </a:r>
                      <a:r>
                        <a:rPr lang="en-US" sz="1800" baseline="0" dirty="0"/>
                        <a:t> Admission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099447"/>
                  </a:ext>
                </a:extLst>
              </a:tr>
              <a:tr h="494351">
                <a:tc>
                  <a:txBody>
                    <a:bodyPr/>
                    <a:lstStyle/>
                    <a:p>
                      <a:r>
                        <a:rPr lang="en-US" sz="1800" dirty="0"/>
                        <a:t>Regional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03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New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6,704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6,772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01624" y="6411214"/>
            <a:ext cx="2743200" cy="365125"/>
          </a:xfrm>
        </p:spPr>
        <p:txBody>
          <a:bodyPr/>
          <a:lstStyle/>
          <a:p>
            <a:r>
              <a:rPr lang="en-US" dirty="0"/>
              <a:t>Preliminary Data</a:t>
            </a:r>
          </a:p>
          <a:p>
            <a:r>
              <a:rPr lang="en-US" dirty="0"/>
              <a:t>* Degree Seeking Only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18909"/>
              </p:ext>
            </p:extLst>
          </p:nvPr>
        </p:nvGraphicFramePr>
        <p:xfrm>
          <a:off x="1123939" y="5164549"/>
          <a:ext cx="9036061" cy="94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338">
                  <a:extLst>
                    <a:ext uri="{9D8B030D-6E8A-4147-A177-3AD203B41FA5}">
                      <a16:colId xmlns:a16="http://schemas.microsoft.com/office/drawing/2014/main" val="2127817488"/>
                    </a:ext>
                  </a:extLst>
                </a:gridCol>
                <a:gridCol w="2158241">
                  <a:extLst>
                    <a:ext uri="{9D8B030D-6E8A-4147-A177-3AD203B41FA5}">
                      <a16:colId xmlns:a16="http://schemas.microsoft.com/office/drawing/2014/main" val="3270805140"/>
                    </a:ext>
                  </a:extLst>
                </a:gridCol>
                <a:gridCol w="2158241">
                  <a:extLst>
                    <a:ext uri="{9D8B030D-6E8A-4147-A177-3AD203B41FA5}">
                      <a16:colId xmlns:a16="http://schemas.microsoft.com/office/drawing/2014/main" val="3951553205"/>
                    </a:ext>
                  </a:extLst>
                </a:gridCol>
                <a:gridCol w="2158241">
                  <a:extLst>
                    <a:ext uri="{9D8B030D-6E8A-4147-A177-3AD203B41FA5}">
                      <a16:colId xmlns:a16="http://schemas.microsoft.com/office/drawing/2014/main" val="754082204"/>
                    </a:ext>
                  </a:extLst>
                </a:gridCol>
              </a:tblGrid>
              <a:tr h="36793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4501"/>
                  </a:ext>
                </a:extLst>
              </a:tr>
              <a:tr h="546468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r>
                        <a:rPr lang="en-US" sz="1800" b="1" baseline="0" dirty="0"/>
                        <a:t> Undergraduates*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23,952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23,518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23,715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94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69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114" y="9754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9229" y="1240540"/>
            <a:ext cx="6721657" cy="52795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  Nathan Fuerst, Vice President</a:t>
            </a:r>
          </a:p>
          <a:p>
            <a:pPr marL="0" indent="0" algn="ctr">
              <a:buNone/>
            </a:pPr>
            <a:r>
              <a:rPr lang="en-US" sz="2400" dirty="0"/>
              <a:t>Division of Enrollment Planning &amp; Management</a:t>
            </a:r>
            <a:endParaRPr lang="en-US" sz="2400" dirty="0">
              <a:hlinkClick r:id="rId3"/>
            </a:endParaRPr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nathan.fuerst@uconn.edu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486-1463</a:t>
            </a:r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2800" b="1" u="sng" dirty="0">
                <a:solidFill>
                  <a:srgbClr val="002060"/>
                </a:solidFill>
              </a:rPr>
              <a:t>Fall 2023 Class</a:t>
            </a:r>
            <a:br>
              <a:rPr lang="en-US" sz="2800" b="1" u="sng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https://admissions.uconn.edu/</a:t>
            </a:r>
            <a:r>
              <a:rPr lang="en-US" sz="1800" dirty="0">
                <a:solidFill>
                  <a:srgbClr val="002060"/>
                </a:solidFill>
              </a:rPr>
              <a:t>  </a:t>
            </a:r>
            <a:br>
              <a:rPr lang="en-US" sz="2800" b="1" u="sng" dirty="0">
                <a:solidFill>
                  <a:srgbClr val="002060"/>
                </a:solidFill>
              </a:rPr>
            </a:b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600" b="1" i="0" cap="all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STORRS Fall Campus VISIT Days</a:t>
            </a:r>
            <a:endParaRPr lang="en-US" sz="2600" i="0" cap="all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0" i="0" cap="all" dirty="0">
                <a:solidFill>
                  <a:srgbClr val="000E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SUNDAY, OCTOBER 2, 2022</a:t>
            </a:r>
            <a:br>
              <a:rPr lang="en-US" b="0" i="0" cap="all" dirty="0">
                <a:solidFill>
                  <a:srgbClr val="000E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cap="all" dirty="0">
                <a:solidFill>
                  <a:srgbClr val="000E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SATURDAY, OCTOBER 15, 2022</a:t>
            </a:r>
          </a:p>
          <a:p>
            <a:pPr marL="0" indent="0" algn="ctr">
              <a:buNone/>
            </a:pPr>
            <a:r>
              <a:rPr lang="en-US" b="1" i="0" dirty="0">
                <a:solidFill>
                  <a:srgbClr val="000E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10:00 a.m. - 3:00 p.m.</a:t>
            </a:r>
          </a:p>
          <a:p>
            <a:pPr marL="0" indent="0" algn="ctr">
              <a:buNone/>
            </a:pPr>
            <a:r>
              <a:rPr lang="en-US" b="1" dirty="0"/>
              <a:t>https://admissions.uconn.edu/open-house/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963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white-oakleaf-wideformat-temp</Template>
  <TotalTime>137229</TotalTime>
  <Words>516</Words>
  <Application>Microsoft Office PowerPoint</Application>
  <PresentationFormat>Widescreen</PresentationFormat>
  <Paragraphs>157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white-oakleaf-template</vt:lpstr>
      <vt:lpstr>1_Custom Design</vt:lpstr>
      <vt:lpstr>Custom Design</vt:lpstr>
      <vt:lpstr>            Preliminary New Student Enrollment Update  Fall 2022</vt:lpstr>
      <vt:lpstr>Fall 2022 Highlights Storrs First Year: 4,089</vt:lpstr>
      <vt:lpstr>Fall 2022 Highlights Regional First Year: 1,746</vt:lpstr>
      <vt:lpstr>Fall 2022 Highlights Transfer Students: 937</vt:lpstr>
      <vt:lpstr>New Student Financial Aid Highlights</vt:lpstr>
      <vt:lpstr>Fall 2022 Enrollment Summary</vt:lpstr>
      <vt:lpstr>Questions?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Student Enrollment Update</dc:title>
  <dc:creator>Fuerst, Nathan</dc:creator>
  <cp:lastModifiedBy>Galli, Cheryl</cp:lastModifiedBy>
  <cp:revision>224</cp:revision>
  <cp:lastPrinted>2021-09-08T18:50:18Z</cp:lastPrinted>
  <dcterms:created xsi:type="dcterms:W3CDTF">2015-09-03T13:38:57Z</dcterms:created>
  <dcterms:modified xsi:type="dcterms:W3CDTF">2022-09-10T12:37:10Z</dcterms:modified>
</cp:coreProperties>
</file>