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93455" r:id="rId4"/>
    <p:sldMasterId id="2147493479" r:id="rId5"/>
    <p:sldMasterId id="2147493467" r:id="rId6"/>
  </p:sldMasterIdLst>
  <p:notesMasterIdLst>
    <p:notesMasterId r:id="rId24"/>
  </p:notesMasterIdLst>
  <p:handoutMasterIdLst>
    <p:handoutMasterId r:id="rId25"/>
  </p:handoutMasterIdLst>
  <p:sldIdLst>
    <p:sldId id="311" r:id="rId7"/>
    <p:sldId id="336" r:id="rId8"/>
    <p:sldId id="752" r:id="rId9"/>
    <p:sldId id="748" r:id="rId10"/>
    <p:sldId id="744" r:id="rId11"/>
    <p:sldId id="742" r:id="rId12"/>
    <p:sldId id="265" r:id="rId13"/>
    <p:sldId id="272" r:id="rId14"/>
    <p:sldId id="736" r:id="rId15"/>
    <p:sldId id="724" r:id="rId16"/>
    <p:sldId id="729" r:id="rId17"/>
    <p:sldId id="750" r:id="rId18"/>
    <p:sldId id="737" r:id="rId19"/>
    <p:sldId id="734" r:id="rId20"/>
    <p:sldId id="269" r:id="rId21"/>
    <p:sldId id="754" r:id="rId22"/>
    <p:sldId id="755" r:id="rId23"/>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26B1D4-E9B3-1B1B-2F5E-52891ABD8394}" name="Daniels, Gregory" initials="DG" userId="S::gregory.daniels@uconn.edu::0f6159d6-5484-4870-97a3-6090bd5d12a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68"/>
    <a:srgbClr val="0F1938"/>
    <a:srgbClr val="100E42"/>
    <a:srgbClr val="1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84690" autoAdjust="0"/>
  </p:normalViewPr>
  <p:slideViewPr>
    <p:cSldViewPr snapToGrid="0" snapToObjects="1">
      <p:cViewPr varScale="1">
        <p:scale>
          <a:sx n="110" d="100"/>
          <a:sy n="110" d="100"/>
        </p:scale>
        <p:origin x="730" y="77"/>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55" d="100"/>
          <a:sy n="55" d="100"/>
        </p:scale>
        <p:origin x="-223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 Id="rId30"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D7D886-DE9D-40B7-BC9B-93D5E3622AE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20BC5287-1EAC-4E21-BF0D-D73040063207}">
      <dgm:prSet phldrT="[Text]"/>
      <dgm:spPr/>
      <dgm:t>
        <a:bodyPr/>
        <a:lstStyle/>
        <a:p>
          <a:r>
            <a:rPr lang="en-US" dirty="0">
              <a:latin typeface="Arial" panose="020B0604020202020204" pitchFamily="34" charset="0"/>
              <a:cs typeface="Arial" panose="020B0604020202020204" pitchFamily="34" charset="0"/>
            </a:rPr>
            <a:t>Identify and Clearly Define Needs</a:t>
          </a:r>
        </a:p>
      </dgm:t>
    </dgm:pt>
    <dgm:pt modelId="{FC88FBB7-532F-48A4-96BA-5CB2C6B6225F}" type="parTrans" cxnId="{A6B8CBAC-57B7-4D4F-A935-AC541F3F9CC9}">
      <dgm:prSet/>
      <dgm:spPr/>
      <dgm:t>
        <a:bodyPr/>
        <a:lstStyle/>
        <a:p>
          <a:endParaRPr lang="en-US">
            <a:latin typeface="Arial" panose="020B0604020202020204" pitchFamily="34" charset="0"/>
            <a:cs typeface="Arial" panose="020B0604020202020204" pitchFamily="34" charset="0"/>
          </a:endParaRPr>
        </a:p>
      </dgm:t>
    </dgm:pt>
    <dgm:pt modelId="{E10D4165-B6E9-48A1-8481-4FB3F2FEA2C2}" type="sibTrans" cxnId="{A6B8CBAC-57B7-4D4F-A935-AC541F3F9CC9}">
      <dgm:prSet/>
      <dgm:spPr/>
      <dgm:t>
        <a:bodyPr/>
        <a:lstStyle/>
        <a:p>
          <a:endParaRPr lang="en-US">
            <a:latin typeface="Arial" panose="020B0604020202020204" pitchFamily="34" charset="0"/>
            <a:cs typeface="Arial" panose="020B0604020202020204" pitchFamily="34" charset="0"/>
          </a:endParaRPr>
        </a:p>
      </dgm:t>
    </dgm:pt>
    <dgm:pt modelId="{90BABAE7-AC34-4711-AD39-E285E7FEE353}">
      <dgm:prSet phldrT="[Text]"/>
      <dgm:spPr/>
      <dgm:t>
        <a:bodyPr/>
        <a:lstStyle/>
        <a:p>
          <a:r>
            <a:rPr lang="en-US" dirty="0">
              <a:latin typeface="Arial" panose="020B0604020202020204" pitchFamily="34" charset="0"/>
              <a:cs typeface="Arial" panose="020B0604020202020204" pitchFamily="34" charset="0"/>
            </a:rPr>
            <a:t>Conduct Market Assessment</a:t>
          </a:r>
        </a:p>
      </dgm:t>
    </dgm:pt>
    <dgm:pt modelId="{553F8C88-F8DE-48C4-B0C1-118EB6160F74}" type="parTrans" cxnId="{35331D1D-B795-4104-B601-84821CDEEA01}">
      <dgm:prSet/>
      <dgm:spPr/>
      <dgm:t>
        <a:bodyPr/>
        <a:lstStyle/>
        <a:p>
          <a:endParaRPr lang="en-US">
            <a:latin typeface="Arial" panose="020B0604020202020204" pitchFamily="34" charset="0"/>
            <a:cs typeface="Arial" panose="020B0604020202020204" pitchFamily="34" charset="0"/>
          </a:endParaRPr>
        </a:p>
      </dgm:t>
    </dgm:pt>
    <dgm:pt modelId="{0AD54F7D-6055-44AB-AE0B-02761D9E8C3D}" type="sibTrans" cxnId="{35331D1D-B795-4104-B601-84821CDEEA01}">
      <dgm:prSet/>
      <dgm:spPr/>
      <dgm:t>
        <a:bodyPr/>
        <a:lstStyle/>
        <a:p>
          <a:endParaRPr lang="en-US">
            <a:latin typeface="Arial" panose="020B0604020202020204" pitchFamily="34" charset="0"/>
            <a:cs typeface="Arial" panose="020B0604020202020204" pitchFamily="34" charset="0"/>
          </a:endParaRPr>
        </a:p>
      </dgm:t>
    </dgm:pt>
    <dgm:pt modelId="{CBA188A2-E970-4882-9E3F-5F55AC995137}">
      <dgm:prSet phldrT="[Text]"/>
      <dgm:spPr/>
      <dgm:t>
        <a:bodyPr/>
        <a:lstStyle/>
        <a:p>
          <a:r>
            <a:rPr lang="en-US" dirty="0">
              <a:latin typeface="Arial" panose="020B0604020202020204" pitchFamily="34" charset="0"/>
              <a:cs typeface="Arial" panose="020B0604020202020204" pitchFamily="34" charset="0"/>
            </a:rPr>
            <a:t>Develop Sourcing Strategy</a:t>
          </a:r>
        </a:p>
      </dgm:t>
    </dgm:pt>
    <dgm:pt modelId="{40B20853-0112-49CF-A80A-43CDB3713572}" type="parTrans" cxnId="{97225BA6-9134-4706-A641-25D17465E8B5}">
      <dgm:prSet/>
      <dgm:spPr/>
      <dgm:t>
        <a:bodyPr/>
        <a:lstStyle/>
        <a:p>
          <a:endParaRPr lang="en-US">
            <a:latin typeface="Arial" panose="020B0604020202020204" pitchFamily="34" charset="0"/>
            <a:cs typeface="Arial" panose="020B0604020202020204" pitchFamily="34" charset="0"/>
          </a:endParaRPr>
        </a:p>
      </dgm:t>
    </dgm:pt>
    <dgm:pt modelId="{64C86C7D-57F4-4EA3-83F4-A165BA3E3210}" type="sibTrans" cxnId="{97225BA6-9134-4706-A641-25D17465E8B5}">
      <dgm:prSet/>
      <dgm:spPr/>
      <dgm:t>
        <a:bodyPr/>
        <a:lstStyle/>
        <a:p>
          <a:endParaRPr lang="en-US">
            <a:latin typeface="Arial" panose="020B0604020202020204" pitchFamily="34" charset="0"/>
            <a:cs typeface="Arial" panose="020B0604020202020204" pitchFamily="34" charset="0"/>
          </a:endParaRPr>
        </a:p>
      </dgm:t>
    </dgm:pt>
    <dgm:pt modelId="{7D2A9D6B-4DE7-4755-8B8A-B46631EDCD35}">
      <dgm:prSet phldrT="[Text]"/>
      <dgm:spPr/>
      <dgm:t>
        <a:bodyPr/>
        <a:lstStyle/>
        <a:p>
          <a:r>
            <a:rPr lang="en-US" dirty="0">
              <a:latin typeface="Arial" panose="020B0604020202020204" pitchFamily="34" charset="0"/>
              <a:cs typeface="Arial" panose="020B0604020202020204" pitchFamily="34" charset="0"/>
            </a:rPr>
            <a:t>Narrow to Short List of Suppliers</a:t>
          </a:r>
        </a:p>
      </dgm:t>
    </dgm:pt>
    <dgm:pt modelId="{51CBB928-49E9-4D49-A970-055907A48BBA}" type="parTrans" cxnId="{A0D3274C-7176-49D8-9A07-2715A7A464B2}">
      <dgm:prSet/>
      <dgm:spPr/>
      <dgm:t>
        <a:bodyPr/>
        <a:lstStyle/>
        <a:p>
          <a:endParaRPr lang="en-US">
            <a:latin typeface="Arial" panose="020B0604020202020204" pitchFamily="34" charset="0"/>
            <a:cs typeface="Arial" panose="020B0604020202020204" pitchFamily="34" charset="0"/>
          </a:endParaRPr>
        </a:p>
      </dgm:t>
    </dgm:pt>
    <dgm:pt modelId="{5E8BD94F-F3B1-4D45-B53D-E44B09EE574C}" type="sibTrans" cxnId="{A0D3274C-7176-49D8-9A07-2715A7A464B2}">
      <dgm:prSet/>
      <dgm:spPr/>
      <dgm:t>
        <a:bodyPr/>
        <a:lstStyle/>
        <a:p>
          <a:endParaRPr lang="en-US">
            <a:latin typeface="Arial" panose="020B0604020202020204" pitchFamily="34" charset="0"/>
            <a:cs typeface="Arial" panose="020B0604020202020204" pitchFamily="34" charset="0"/>
          </a:endParaRPr>
        </a:p>
      </dgm:t>
    </dgm:pt>
    <dgm:pt modelId="{E1E79C7A-98C2-4287-AB62-849696A15E2E}">
      <dgm:prSet phldrT="[Text]"/>
      <dgm:spPr/>
      <dgm:t>
        <a:bodyPr/>
        <a:lstStyle/>
        <a:p>
          <a:r>
            <a:rPr lang="en-US" dirty="0">
              <a:latin typeface="Arial" panose="020B0604020202020204" pitchFamily="34" charset="0"/>
              <a:cs typeface="Arial" panose="020B0604020202020204" pitchFamily="34" charset="0"/>
            </a:rPr>
            <a:t>Make Final Supplier Selection</a:t>
          </a:r>
        </a:p>
      </dgm:t>
    </dgm:pt>
    <dgm:pt modelId="{A3905C40-5341-4EE8-AD64-6A78B5206CFA}" type="parTrans" cxnId="{8BF961C6-E049-4184-AF7E-3F664BCC53E5}">
      <dgm:prSet/>
      <dgm:spPr/>
      <dgm:t>
        <a:bodyPr/>
        <a:lstStyle/>
        <a:p>
          <a:endParaRPr lang="en-US">
            <a:latin typeface="Arial" panose="020B0604020202020204" pitchFamily="34" charset="0"/>
            <a:cs typeface="Arial" panose="020B0604020202020204" pitchFamily="34" charset="0"/>
          </a:endParaRPr>
        </a:p>
      </dgm:t>
    </dgm:pt>
    <dgm:pt modelId="{E148B9CD-1BE3-4277-B1DD-EBBEBE97E0CD}" type="sibTrans" cxnId="{8BF961C6-E049-4184-AF7E-3F664BCC53E5}">
      <dgm:prSet/>
      <dgm:spPr/>
      <dgm:t>
        <a:bodyPr/>
        <a:lstStyle/>
        <a:p>
          <a:endParaRPr lang="en-US">
            <a:latin typeface="Arial" panose="020B0604020202020204" pitchFamily="34" charset="0"/>
            <a:cs typeface="Arial" panose="020B0604020202020204" pitchFamily="34" charset="0"/>
          </a:endParaRPr>
        </a:p>
      </dgm:t>
    </dgm:pt>
    <dgm:pt modelId="{95BF5F6B-CF9F-4632-9830-653BC9294AE7}">
      <dgm:prSet phldrT="[Text]"/>
      <dgm:spPr/>
      <dgm:t>
        <a:bodyPr/>
        <a:lstStyle/>
        <a:p>
          <a:r>
            <a:rPr lang="en-US" dirty="0">
              <a:latin typeface="Arial" panose="020B0604020202020204" pitchFamily="34" charset="0"/>
              <a:cs typeface="Arial" panose="020B0604020202020204" pitchFamily="34" charset="0"/>
            </a:rPr>
            <a:t>Implement Solution</a:t>
          </a:r>
        </a:p>
      </dgm:t>
    </dgm:pt>
    <dgm:pt modelId="{51EE57AB-58D2-4CF6-AC7B-9FE6E770E3D2}" type="parTrans" cxnId="{CE6A06EB-BBA1-440A-8C5F-115D9A9928B2}">
      <dgm:prSet/>
      <dgm:spPr/>
      <dgm:t>
        <a:bodyPr/>
        <a:lstStyle/>
        <a:p>
          <a:endParaRPr lang="en-US">
            <a:latin typeface="Arial" panose="020B0604020202020204" pitchFamily="34" charset="0"/>
            <a:cs typeface="Arial" panose="020B0604020202020204" pitchFamily="34" charset="0"/>
          </a:endParaRPr>
        </a:p>
      </dgm:t>
    </dgm:pt>
    <dgm:pt modelId="{418230F3-EB2D-476F-BF55-DD1DA450F884}" type="sibTrans" cxnId="{CE6A06EB-BBA1-440A-8C5F-115D9A9928B2}">
      <dgm:prSet/>
      <dgm:spPr/>
      <dgm:t>
        <a:bodyPr/>
        <a:lstStyle/>
        <a:p>
          <a:endParaRPr lang="en-US">
            <a:latin typeface="Arial" panose="020B0604020202020204" pitchFamily="34" charset="0"/>
            <a:cs typeface="Arial" panose="020B0604020202020204" pitchFamily="34" charset="0"/>
          </a:endParaRPr>
        </a:p>
      </dgm:t>
    </dgm:pt>
    <dgm:pt modelId="{65B096B4-ABBD-45C8-9166-5FB2A9F89AC4}">
      <dgm:prSet phldrT="[Text]"/>
      <dgm:spPr/>
      <dgm:t>
        <a:bodyPr/>
        <a:lstStyle/>
        <a:p>
          <a:r>
            <a:rPr lang="en-US" dirty="0">
              <a:latin typeface="Arial" panose="020B0604020202020204" pitchFamily="34" charset="0"/>
              <a:cs typeface="Arial" panose="020B0604020202020204" pitchFamily="34" charset="0"/>
            </a:rPr>
            <a:t>Monitor Supplier Performance</a:t>
          </a:r>
        </a:p>
      </dgm:t>
    </dgm:pt>
    <dgm:pt modelId="{8F7EAB26-46D7-487F-904C-AC49D044B9E8}" type="parTrans" cxnId="{1F82BAD5-67EF-4B39-A8E1-0E3A65B11847}">
      <dgm:prSet/>
      <dgm:spPr/>
      <dgm:t>
        <a:bodyPr/>
        <a:lstStyle/>
        <a:p>
          <a:endParaRPr lang="en-US">
            <a:latin typeface="Arial" panose="020B0604020202020204" pitchFamily="34" charset="0"/>
            <a:cs typeface="Arial" panose="020B0604020202020204" pitchFamily="34" charset="0"/>
          </a:endParaRPr>
        </a:p>
      </dgm:t>
    </dgm:pt>
    <dgm:pt modelId="{FD6B330F-F43D-4680-B3D3-EE7C98164255}" type="sibTrans" cxnId="{1F82BAD5-67EF-4B39-A8E1-0E3A65B11847}">
      <dgm:prSet/>
      <dgm:spPr/>
      <dgm:t>
        <a:bodyPr/>
        <a:lstStyle/>
        <a:p>
          <a:endParaRPr lang="en-US">
            <a:latin typeface="Arial" panose="020B0604020202020204" pitchFamily="34" charset="0"/>
            <a:cs typeface="Arial" panose="020B0604020202020204" pitchFamily="34" charset="0"/>
          </a:endParaRPr>
        </a:p>
      </dgm:t>
    </dgm:pt>
    <dgm:pt modelId="{C92AF041-4C91-4291-ADB1-1E44BC8E39CB}" type="pres">
      <dgm:prSet presAssocID="{10D7D886-DE9D-40B7-BC9B-93D5E3622AE0}" presName="Name0" presStyleCnt="0">
        <dgm:presLayoutVars>
          <dgm:dir/>
          <dgm:animLvl val="lvl"/>
          <dgm:resizeHandles val="exact"/>
        </dgm:presLayoutVars>
      </dgm:prSet>
      <dgm:spPr/>
    </dgm:pt>
    <dgm:pt modelId="{468F3164-FA18-45B0-9CB5-C59EAACB2FDD}" type="pres">
      <dgm:prSet presAssocID="{20BC5287-1EAC-4E21-BF0D-D73040063207}" presName="parTxOnly" presStyleLbl="node1" presStyleIdx="0" presStyleCnt="7">
        <dgm:presLayoutVars>
          <dgm:chMax val="0"/>
          <dgm:chPref val="0"/>
          <dgm:bulletEnabled val="1"/>
        </dgm:presLayoutVars>
      </dgm:prSet>
      <dgm:spPr/>
    </dgm:pt>
    <dgm:pt modelId="{09958D4E-E116-48C6-A834-E76534CF26B2}" type="pres">
      <dgm:prSet presAssocID="{E10D4165-B6E9-48A1-8481-4FB3F2FEA2C2}" presName="parTxOnlySpace" presStyleCnt="0"/>
      <dgm:spPr/>
    </dgm:pt>
    <dgm:pt modelId="{A0F7046E-79DF-4372-A753-4B3338D0DAD5}" type="pres">
      <dgm:prSet presAssocID="{90BABAE7-AC34-4711-AD39-E285E7FEE353}" presName="parTxOnly" presStyleLbl="node1" presStyleIdx="1" presStyleCnt="7">
        <dgm:presLayoutVars>
          <dgm:chMax val="0"/>
          <dgm:chPref val="0"/>
          <dgm:bulletEnabled val="1"/>
        </dgm:presLayoutVars>
      </dgm:prSet>
      <dgm:spPr/>
    </dgm:pt>
    <dgm:pt modelId="{D1098ED7-9762-4496-AC7C-8815A59154CB}" type="pres">
      <dgm:prSet presAssocID="{0AD54F7D-6055-44AB-AE0B-02761D9E8C3D}" presName="parTxOnlySpace" presStyleCnt="0"/>
      <dgm:spPr/>
    </dgm:pt>
    <dgm:pt modelId="{B1F2B3A0-2EE8-4093-81B9-FB67814FE86D}" type="pres">
      <dgm:prSet presAssocID="{CBA188A2-E970-4882-9E3F-5F55AC995137}" presName="parTxOnly" presStyleLbl="node1" presStyleIdx="2" presStyleCnt="7" custLinFactNeighborX="3895" custLinFactNeighborY="-4143">
        <dgm:presLayoutVars>
          <dgm:chMax val="0"/>
          <dgm:chPref val="0"/>
          <dgm:bulletEnabled val="1"/>
        </dgm:presLayoutVars>
      </dgm:prSet>
      <dgm:spPr/>
    </dgm:pt>
    <dgm:pt modelId="{9C18AAD9-3961-40E6-ABB7-70C2EF768CF4}" type="pres">
      <dgm:prSet presAssocID="{64C86C7D-57F4-4EA3-83F4-A165BA3E3210}" presName="parTxOnlySpace" presStyleCnt="0"/>
      <dgm:spPr/>
    </dgm:pt>
    <dgm:pt modelId="{B2CD1BA8-8428-41FF-A42D-1DB8DFC5A099}" type="pres">
      <dgm:prSet presAssocID="{7D2A9D6B-4DE7-4755-8B8A-B46631EDCD35}" presName="parTxOnly" presStyleLbl="node1" presStyleIdx="3" presStyleCnt="7">
        <dgm:presLayoutVars>
          <dgm:chMax val="0"/>
          <dgm:chPref val="0"/>
          <dgm:bulletEnabled val="1"/>
        </dgm:presLayoutVars>
      </dgm:prSet>
      <dgm:spPr/>
    </dgm:pt>
    <dgm:pt modelId="{A5BABD86-6C69-43F3-8B5F-A6B979C9F07C}" type="pres">
      <dgm:prSet presAssocID="{5E8BD94F-F3B1-4D45-B53D-E44B09EE574C}" presName="parTxOnlySpace" presStyleCnt="0"/>
      <dgm:spPr/>
    </dgm:pt>
    <dgm:pt modelId="{42DB7678-7F4E-49C4-904A-37BAA4A95D2E}" type="pres">
      <dgm:prSet presAssocID="{E1E79C7A-98C2-4287-AB62-849696A15E2E}" presName="parTxOnly" presStyleLbl="node1" presStyleIdx="4" presStyleCnt="7">
        <dgm:presLayoutVars>
          <dgm:chMax val="0"/>
          <dgm:chPref val="0"/>
          <dgm:bulletEnabled val="1"/>
        </dgm:presLayoutVars>
      </dgm:prSet>
      <dgm:spPr/>
    </dgm:pt>
    <dgm:pt modelId="{7B0328A8-BB54-4437-B0CC-9A8482B33AEE}" type="pres">
      <dgm:prSet presAssocID="{E148B9CD-1BE3-4277-B1DD-EBBEBE97E0CD}" presName="parTxOnlySpace" presStyleCnt="0"/>
      <dgm:spPr/>
    </dgm:pt>
    <dgm:pt modelId="{7B7B1B6F-A326-433F-BF58-10B47E1E28BD}" type="pres">
      <dgm:prSet presAssocID="{95BF5F6B-CF9F-4632-9830-653BC9294AE7}" presName="parTxOnly" presStyleLbl="node1" presStyleIdx="5" presStyleCnt="7">
        <dgm:presLayoutVars>
          <dgm:chMax val="0"/>
          <dgm:chPref val="0"/>
          <dgm:bulletEnabled val="1"/>
        </dgm:presLayoutVars>
      </dgm:prSet>
      <dgm:spPr/>
    </dgm:pt>
    <dgm:pt modelId="{89D93473-5A91-4994-A32C-2175CC14F987}" type="pres">
      <dgm:prSet presAssocID="{418230F3-EB2D-476F-BF55-DD1DA450F884}" presName="parTxOnlySpace" presStyleCnt="0"/>
      <dgm:spPr/>
    </dgm:pt>
    <dgm:pt modelId="{56599E0B-BD1C-4962-86AA-76307809F53F}" type="pres">
      <dgm:prSet presAssocID="{65B096B4-ABBD-45C8-9166-5FB2A9F89AC4}" presName="parTxOnly" presStyleLbl="node1" presStyleIdx="6" presStyleCnt="7">
        <dgm:presLayoutVars>
          <dgm:chMax val="0"/>
          <dgm:chPref val="0"/>
          <dgm:bulletEnabled val="1"/>
        </dgm:presLayoutVars>
      </dgm:prSet>
      <dgm:spPr/>
    </dgm:pt>
  </dgm:ptLst>
  <dgm:cxnLst>
    <dgm:cxn modelId="{35331D1D-B795-4104-B601-84821CDEEA01}" srcId="{10D7D886-DE9D-40B7-BC9B-93D5E3622AE0}" destId="{90BABAE7-AC34-4711-AD39-E285E7FEE353}" srcOrd="1" destOrd="0" parTransId="{553F8C88-F8DE-48C4-B0C1-118EB6160F74}" sibTransId="{0AD54F7D-6055-44AB-AE0B-02761D9E8C3D}"/>
    <dgm:cxn modelId="{C52FA838-FFA3-40C5-8DF3-1D0D75D8AF81}" type="presOf" srcId="{90BABAE7-AC34-4711-AD39-E285E7FEE353}" destId="{A0F7046E-79DF-4372-A753-4B3338D0DAD5}" srcOrd="0" destOrd="0" presId="urn:microsoft.com/office/officeart/2005/8/layout/chevron1"/>
    <dgm:cxn modelId="{B93C0D3F-DBF3-45EE-B3D5-1F70F98D453E}" type="presOf" srcId="{CBA188A2-E970-4882-9E3F-5F55AC995137}" destId="{B1F2B3A0-2EE8-4093-81B9-FB67814FE86D}" srcOrd="0" destOrd="0" presId="urn:microsoft.com/office/officeart/2005/8/layout/chevron1"/>
    <dgm:cxn modelId="{491F9F65-5A8B-43B7-BB29-86FEADFD8124}" type="presOf" srcId="{E1E79C7A-98C2-4287-AB62-849696A15E2E}" destId="{42DB7678-7F4E-49C4-904A-37BAA4A95D2E}" srcOrd="0" destOrd="0" presId="urn:microsoft.com/office/officeart/2005/8/layout/chevron1"/>
    <dgm:cxn modelId="{A0D3274C-7176-49D8-9A07-2715A7A464B2}" srcId="{10D7D886-DE9D-40B7-BC9B-93D5E3622AE0}" destId="{7D2A9D6B-4DE7-4755-8B8A-B46631EDCD35}" srcOrd="3" destOrd="0" parTransId="{51CBB928-49E9-4D49-A970-055907A48BBA}" sibTransId="{5E8BD94F-F3B1-4D45-B53D-E44B09EE574C}"/>
    <dgm:cxn modelId="{6043F86C-4A92-44D8-A28B-CF4D51245F16}" type="presOf" srcId="{10D7D886-DE9D-40B7-BC9B-93D5E3622AE0}" destId="{C92AF041-4C91-4291-ADB1-1E44BC8E39CB}" srcOrd="0" destOrd="0" presId="urn:microsoft.com/office/officeart/2005/8/layout/chevron1"/>
    <dgm:cxn modelId="{CE01F378-E54D-4B2F-B59C-3023D336888F}" type="presOf" srcId="{7D2A9D6B-4DE7-4755-8B8A-B46631EDCD35}" destId="{B2CD1BA8-8428-41FF-A42D-1DB8DFC5A099}" srcOrd="0" destOrd="0" presId="urn:microsoft.com/office/officeart/2005/8/layout/chevron1"/>
    <dgm:cxn modelId="{97225BA6-9134-4706-A641-25D17465E8B5}" srcId="{10D7D886-DE9D-40B7-BC9B-93D5E3622AE0}" destId="{CBA188A2-E970-4882-9E3F-5F55AC995137}" srcOrd="2" destOrd="0" parTransId="{40B20853-0112-49CF-A80A-43CDB3713572}" sibTransId="{64C86C7D-57F4-4EA3-83F4-A165BA3E3210}"/>
    <dgm:cxn modelId="{A6B8CBAC-57B7-4D4F-A935-AC541F3F9CC9}" srcId="{10D7D886-DE9D-40B7-BC9B-93D5E3622AE0}" destId="{20BC5287-1EAC-4E21-BF0D-D73040063207}" srcOrd="0" destOrd="0" parTransId="{FC88FBB7-532F-48A4-96BA-5CB2C6B6225F}" sibTransId="{E10D4165-B6E9-48A1-8481-4FB3F2FEA2C2}"/>
    <dgm:cxn modelId="{CC8699BF-7E46-4D8D-8F1B-F5A406D56FF1}" type="presOf" srcId="{95BF5F6B-CF9F-4632-9830-653BC9294AE7}" destId="{7B7B1B6F-A326-433F-BF58-10B47E1E28BD}" srcOrd="0" destOrd="0" presId="urn:microsoft.com/office/officeart/2005/8/layout/chevron1"/>
    <dgm:cxn modelId="{8BF961C6-E049-4184-AF7E-3F664BCC53E5}" srcId="{10D7D886-DE9D-40B7-BC9B-93D5E3622AE0}" destId="{E1E79C7A-98C2-4287-AB62-849696A15E2E}" srcOrd="4" destOrd="0" parTransId="{A3905C40-5341-4EE8-AD64-6A78B5206CFA}" sibTransId="{E148B9CD-1BE3-4277-B1DD-EBBEBE97E0CD}"/>
    <dgm:cxn modelId="{1F82BAD5-67EF-4B39-A8E1-0E3A65B11847}" srcId="{10D7D886-DE9D-40B7-BC9B-93D5E3622AE0}" destId="{65B096B4-ABBD-45C8-9166-5FB2A9F89AC4}" srcOrd="6" destOrd="0" parTransId="{8F7EAB26-46D7-487F-904C-AC49D044B9E8}" sibTransId="{FD6B330F-F43D-4680-B3D3-EE7C98164255}"/>
    <dgm:cxn modelId="{C65477E1-F974-4A71-862F-1852CC4CCCAE}" type="presOf" srcId="{65B096B4-ABBD-45C8-9166-5FB2A9F89AC4}" destId="{56599E0B-BD1C-4962-86AA-76307809F53F}" srcOrd="0" destOrd="0" presId="urn:microsoft.com/office/officeart/2005/8/layout/chevron1"/>
    <dgm:cxn modelId="{D272EDE1-1154-4E17-8A34-585C60BBB57E}" type="presOf" srcId="{20BC5287-1EAC-4E21-BF0D-D73040063207}" destId="{468F3164-FA18-45B0-9CB5-C59EAACB2FDD}" srcOrd="0" destOrd="0" presId="urn:microsoft.com/office/officeart/2005/8/layout/chevron1"/>
    <dgm:cxn modelId="{CE6A06EB-BBA1-440A-8C5F-115D9A9928B2}" srcId="{10D7D886-DE9D-40B7-BC9B-93D5E3622AE0}" destId="{95BF5F6B-CF9F-4632-9830-653BC9294AE7}" srcOrd="5" destOrd="0" parTransId="{51EE57AB-58D2-4CF6-AC7B-9FE6E770E3D2}" sibTransId="{418230F3-EB2D-476F-BF55-DD1DA450F884}"/>
    <dgm:cxn modelId="{85505486-A103-488A-8010-D513C507408B}" type="presParOf" srcId="{C92AF041-4C91-4291-ADB1-1E44BC8E39CB}" destId="{468F3164-FA18-45B0-9CB5-C59EAACB2FDD}" srcOrd="0" destOrd="0" presId="urn:microsoft.com/office/officeart/2005/8/layout/chevron1"/>
    <dgm:cxn modelId="{E333D7A3-92F7-4DE8-BFEF-0A3BA0803315}" type="presParOf" srcId="{C92AF041-4C91-4291-ADB1-1E44BC8E39CB}" destId="{09958D4E-E116-48C6-A834-E76534CF26B2}" srcOrd="1" destOrd="0" presId="urn:microsoft.com/office/officeart/2005/8/layout/chevron1"/>
    <dgm:cxn modelId="{738E8877-B77D-4A7E-B838-759F662AA831}" type="presParOf" srcId="{C92AF041-4C91-4291-ADB1-1E44BC8E39CB}" destId="{A0F7046E-79DF-4372-A753-4B3338D0DAD5}" srcOrd="2" destOrd="0" presId="urn:microsoft.com/office/officeart/2005/8/layout/chevron1"/>
    <dgm:cxn modelId="{9D6E8675-71FA-4519-AD67-0C370AAA4F3D}" type="presParOf" srcId="{C92AF041-4C91-4291-ADB1-1E44BC8E39CB}" destId="{D1098ED7-9762-4496-AC7C-8815A59154CB}" srcOrd="3" destOrd="0" presId="urn:microsoft.com/office/officeart/2005/8/layout/chevron1"/>
    <dgm:cxn modelId="{594399EC-3698-4EA5-AFAF-9DE6BC8DA47A}" type="presParOf" srcId="{C92AF041-4C91-4291-ADB1-1E44BC8E39CB}" destId="{B1F2B3A0-2EE8-4093-81B9-FB67814FE86D}" srcOrd="4" destOrd="0" presId="urn:microsoft.com/office/officeart/2005/8/layout/chevron1"/>
    <dgm:cxn modelId="{AB739816-26F9-48C7-AEB6-C91EA0F7BE2C}" type="presParOf" srcId="{C92AF041-4C91-4291-ADB1-1E44BC8E39CB}" destId="{9C18AAD9-3961-40E6-ABB7-70C2EF768CF4}" srcOrd="5" destOrd="0" presId="urn:microsoft.com/office/officeart/2005/8/layout/chevron1"/>
    <dgm:cxn modelId="{0CA7753B-C767-4080-9DB4-093B0FC59B9A}" type="presParOf" srcId="{C92AF041-4C91-4291-ADB1-1E44BC8E39CB}" destId="{B2CD1BA8-8428-41FF-A42D-1DB8DFC5A099}" srcOrd="6" destOrd="0" presId="urn:microsoft.com/office/officeart/2005/8/layout/chevron1"/>
    <dgm:cxn modelId="{254551DC-835C-4539-A9F8-13230F24CCBA}" type="presParOf" srcId="{C92AF041-4C91-4291-ADB1-1E44BC8E39CB}" destId="{A5BABD86-6C69-43F3-8B5F-A6B979C9F07C}" srcOrd="7" destOrd="0" presId="urn:microsoft.com/office/officeart/2005/8/layout/chevron1"/>
    <dgm:cxn modelId="{1236F883-B323-4E2B-9CA4-EEAC15C6B599}" type="presParOf" srcId="{C92AF041-4C91-4291-ADB1-1E44BC8E39CB}" destId="{42DB7678-7F4E-49C4-904A-37BAA4A95D2E}" srcOrd="8" destOrd="0" presId="urn:microsoft.com/office/officeart/2005/8/layout/chevron1"/>
    <dgm:cxn modelId="{C606CAC9-6176-4BBA-82F1-531616F6D267}" type="presParOf" srcId="{C92AF041-4C91-4291-ADB1-1E44BC8E39CB}" destId="{7B0328A8-BB54-4437-B0CC-9A8482B33AEE}" srcOrd="9" destOrd="0" presId="urn:microsoft.com/office/officeart/2005/8/layout/chevron1"/>
    <dgm:cxn modelId="{BCCF4B00-901A-4CC8-8391-E017B7564589}" type="presParOf" srcId="{C92AF041-4C91-4291-ADB1-1E44BC8E39CB}" destId="{7B7B1B6F-A326-433F-BF58-10B47E1E28BD}" srcOrd="10" destOrd="0" presId="urn:microsoft.com/office/officeart/2005/8/layout/chevron1"/>
    <dgm:cxn modelId="{4813EA88-BFB8-4682-86DE-3270CDBFC890}" type="presParOf" srcId="{C92AF041-4C91-4291-ADB1-1E44BC8E39CB}" destId="{89D93473-5A91-4994-A32C-2175CC14F987}" srcOrd="11" destOrd="0" presId="urn:microsoft.com/office/officeart/2005/8/layout/chevron1"/>
    <dgm:cxn modelId="{D4162FC1-C207-4674-8243-AC95A8F3A786}" type="presParOf" srcId="{C92AF041-4C91-4291-ADB1-1E44BC8E39CB}" destId="{56599E0B-BD1C-4962-86AA-76307809F53F}" srcOrd="1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66F05F-970C-427D-88F0-617ABADB9E2F}"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US"/>
        </a:p>
      </dgm:t>
    </dgm:pt>
    <dgm:pt modelId="{47D0070C-A657-4E73-895B-B450D3DCFF6F}">
      <dgm:prSet phldrT="[Text]" custT="1"/>
      <dgm:spPr/>
      <dgm:t>
        <a:bodyPr/>
        <a:lstStyle/>
        <a:p>
          <a:pPr algn="ctr">
            <a:lnSpc>
              <a:spcPct val="100000"/>
            </a:lnSpc>
            <a:spcAft>
              <a:spcPts val="0"/>
            </a:spcAft>
          </a:pPr>
          <a:r>
            <a:rPr lang="en-US" sz="800" b="1" dirty="0">
              <a:latin typeface="Arial" panose="020B0604020202020204" pitchFamily="34" charset="0"/>
              <a:cs typeface="Arial" panose="020B0604020202020204" pitchFamily="34" charset="0"/>
            </a:rPr>
            <a:t>Director of Procurement Contracting and Compliance</a:t>
          </a:r>
        </a:p>
        <a:p>
          <a:pPr algn="ctr">
            <a:lnSpc>
              <a:spcPct val="100000"/>
            </a:lnSpc>
            <a:spcAft>
              <a:spcPts val="0"/>
            </a:spcAft>
          </a:pPr>
          <a:r>
            <a:rPr lang="en-US" sz="800" dirty="0">
              <a:latin typeface="Arial" panose="020B0604020202020204" pitchFamily="34" charset="0"/>
              <a:cs typeface="Arial" panose="020B0604020202020204" pitchFamily="34" charset="0"/>
            </a:rPr>
            <a:t>Gregory F. Daniels</a:t>
          </a:r>
        </a:p>
      </dgm:t>
    </dgm:pt>
    <dgm:pt modelId="{00F87FC7-695C-43BD-BBC9-199FA0F9FAF0}" type="parTrans" cxnId="{CC2B262A-B074-4F15-9404-BF487538D5E5}">
      <dgm:prSet/>
      <dgm:spPr/>
      <dgm:t>
        <a:bodyPr/>
        <a:lstStyle/>
        <a:p>
          <a:endParaRPr lang="en-US" sz="800"/>
        </a:p>
      </dgm:t>
    </dgm:pt>
    <dgm:pt modelId="{45D2DB38-C634-463A-8985-6C36062FD74C}" type="sibTrans" cxnId="{CC2B262A-B074-4F15-9404-BF487538D5E5}">
      <dgm:prSet/>
      <dgm:spPr/>
      <dgm:t>
        <a:bodyPr/>
        <a:lstStyle/>
        <a:p>
          <a:endParaRPr lang="en-US" sz="800"/>
        </a:p>
      </dgm:t>
    </dgm:pt>
    <dgm:pt modelId="{39006C7A-01F4-4742-9BF8-FCD9915853DC}">
      <dgm:prSet custT="1">
        <dgm:style>
          <a:lnRef idx="1">
            <a:schemeClr val="accent2"/>
          </a:lnRef>
          <a:fillRef idx="2">
            <a:schemeClr val="accent2"/>
          </a:fillRef>
          <a:effectRef idx="1">
            <a:schemeClr val="accent2"/>
          </a:effectRef>
          <a:fontRef idx="minor">
            <a:schemeClr val="dk1"/>
          </a:fontRef>
        </dgm:style>
      </dgm:prSet>
      <dgm:spPr>
        <a:solidFill>
          <a:schemeClr val="accent2">
            <a:lumMod val="40000"/>
            <a:lumOff val="60000"/>
          </a:schemeClr>
        </a:solidFill>
      </dgm:spPr>
      <dgm:t>
        <a:bodyPr/>
        <a:lstStyle/>
        <a:p>
          <a:pPr algn="ctr">
            <a:lnSpc>
              <a:spcPct val="100000"/>
            </a:lnSpc>
            <a:spcAft>
              <a:spcPts val="0"/>
            </a:spcAft>
          </a:pPr>
          <a:r>
            <a:rPr lang="en-US" sz="800" b="1" dirty="0">
              <a:latin typeface="Arial" panose="020B0604020202020204" pitchFamily="34" charset="0"/>
              <a:cs typeface="Arial" panose="020B0604020202020204" pitchFamily="34" charset="0"/>
            </a:rPr>
            <a:t>New Senior Contract Specialist (P-5)</a:t>
          </a:r>
          <a:br>
            <a:rPr lang="en-US" sz="800" b="1" dirty="0">
              <a:latin typeface="Arial" panose="020B0604020202020204" pitchFamily="34" charset="0"/>
              <a:cs typeface="Arial" panose="020B0604020202020204" pitchFamily="34" charset="0"/>
            </a:rPr>
          </a:br>
          <a:r>
            <a:rPr lang="en-US" sz="800" b="0" dirty="0">
              <a:latin typeface="Arial" panose="020B0604020202020204" pitchFamily="34" charset="0"/>
              <a:cs typeface="Arial" panose="020B0604020202020204" pitchFamily="34" charset="0"/>
            </a:rPr>
            <a:t>(IT)</a:t>
          </a:r>
        </a:p>
      </dgm:t>
    </dgm:pt>
    <dgm:pt modelId="{6143E53B-430B-4136-97C4-2103E9BBD9D4}" type="parTrans" cxnId="{B0253F2E-59E0-4C73-8273-56F584980906}">
      <dgm:prSet/>
      <dgm:spPr/>
      <dgm:t>
        <a:bodyPr/>
        <a:lstStyle/>
        <a:p>
          <a:endParaRPr lang="en-US" sz="800"/>
        </a:p>
      </dgm:t>
    </dgm:pt>
    <dgm:pt modelId="{133E7FDE-596B-4EA7-A722-473C1246D9AC}" type="sibTrans" cxnId="{B0253F2E-59E0-4C73-8273-56F584980906}">
      <dgm:prSet/>
      <dgm:spPr/>
      <dgm:t>
        <a:bodyPr/>
        <a:lstStyle/>
        <a:p>
          <a:endParaRPr lang="en-US" sz="800"/>
        </a:p>
      </dgm:t>
    </dgm:pt>
    <dgm:pt modelId="{4E808BB7-DD68-4036-8425-3F72A161992F}">
      <dgm:prSet custT="1">
        <dgm:style>
          <a:lnRef idx="1">
            <a:schemeClr val="accent1"/>
          </a:lnRef>
          <a:fillRef idx="2">
            <a:schemeClr val="accent1"/>
          </a:fillRef>
          <a:effectRef idx="1">
            <a:schemeClr val="accent1"/>
          </a:effectRef>
          <a:fontRef idx="minor">
            <a:schemeClr val="dk1"/>
          </a:fontRef>
        </dgm:style>
      </dgm:prSet>
      <dgm:spPr/>
      <dgm:t>
        <a:bodyPr/>
        <a:lstStyle/>
        <a:p>
          <a:pPr algn="ctr">
            <a:lnSpc>
              <a:spcPct val="100000"/>
            </a:lnSpc>
            <a:spcAft>
              <a:spcPts val="0"/>
            </a:spcAft>
          </a:pPr>
          <a:r>
            <a:rPr lang="en-US" sz="800" b="1" dirty="0">
              <a:latin typeface="Arial" panose="020B0604020202020204" pitchFamily="34" charset="0"/>
              <a:cs typeface="Arial" panose="020B0604020202020204" pitchFamily="34" charset="0"/>
            </a:rPr>
            <a:t>Senior Contract Specialist (P-5)</a:t>
          </a:r>
        </a:p>
      </dgm:t>
    </dgm:pt>
    <dgm:pt modelId="{410A3CFE-3E11-420A-940B-8204B0ACA2E1}" type="parTrans" cxnId="{C8451425-A678-43EB-A619-A5C99D9DF910}">
      <dgm:prSet/>
      <dgm:spPr/>
      <dgm:t>
        <a:bodyPr/>
        <a:lstStyle/>
        <a:p>
          <a:endParaRPr lang="en-US" sz="800"/>
        </a:p>
      </dgm:t>
    </dgm:pt>
    <dgm:pt modelId="{57ACF792-69C1-48B2-A51C-0D5A2435E4C2}" type="sibTrans" cxnId="{C8451425-A678-43EB-A619-A5C99D9DF910}">
      <dgm:prSet/>
      <dgm:spPr/>
      <dgm:t>
        <a:bodyPr/>
        <a:lstStyle/>
        <a:p>
          <a:endParaRPr lang="en-US" sz="800"/>
        </a:p>
      </dgm:t>
    </dgm:pt>
    <dgm:pt modelId="{6037E933-523F-4AA3-AC94-6C60D41800AF}">
      <dgm:prSet custT="1">
        <dgm:style>
          <a:lnRef idx="1">
            <a:schemeClr val="accent1"/>
          </a:lnRef>
          <a:fillRef idx="2">
            <a:schemeClr val="accent1"/>
          </a:fillRef>
          <a:effectRef idx="1">
            <a:schemeClr val="accent1"/>
          </a:effectRef>
          <a:fontRef idx="minor">
            <a:schemeClr val="dk1"/>
          </a:fontRef>
        </dgm:style>
      </dgm:prSet>
      <dgm:spPr>
        <a:solidFill>
          <a:schemeClr val="accent2">
            <a:lumMod val="40000"/>
            <a:lumOff val="60000"/>
          </a:schemeClr>
        </a:solidFill>
        <a:ln>
          <a:solidFill>
            <a:schemeClr val="accent2">
              <a:lumMod val="75000"/>
            </a:schemeClr>
          </a:solidFill>
        </a:ln>
      </dgm:spPr>
      <dgm:t>
        <a:bodyPr/>
        <a:lstStyle/>
        <a:p>
          <a:pPr algn="ctr">
            <a:lnSpc>
              <a:spcPct val="100000"/>
            </a:lnSpc>
            <a:spcAft>
              <a:spcPts val="0"/>
            </a:spcAft>
          </a:pPr>
          <a:r>
            <a:rPr lang="en-US" sz="800" b="1" dirty="0">
              <a:latin typeface="Arial" panose="020B0604020202020204" pitchFamily="34" charset="0"/>
              <a:cs typeface="Arial" panose="020B0604020202020204" pitchFamily="34" charset="0"/>
            </a:rPr>
            <a:t>Contract Specialist (P-4)</a:t>
          </a:r>
        </a:p>
        <a:p>
          <a:pPr algn="ctr">
            <a:lnSpc>
              <a:spcPct val="100000"/>
            </a:lnSpc>
            <a:spcAft>
              <a:spcPts val="0"/>
            </a:spcAft>
          </a:pPr>
          <a:r>
            <a:rPr lang="en-US" sz="800" dirty="0">
              <a:latin typeface="Arial" panose="020B0604020202020204" pitchFamily="34" charset="0"/>
              <a:cs typeface="Arial" panose="020B0604020202020204" pitchFamily="34" charset="0"/>
            </a:rPr>
            <a:t>Vacant</a:t>
          </a:r>
        </a:p>
        <a:p>
          <a:pPr algn="ctr">
            <a:lnSpc>
              <a:spcPct val="100000"/>
            </a:lnSpc>
            <a:spcAft>
              <a:spcPts val="0"/>
            </a:spcAft>
          </a:pPr>
          <a:r>
            <a:rPr lang="en-US" sz="800" dirty="0">
              <a:latin typeface="Arial" panose="020B0604020202020204" pitchFamily="34" charset="0"/>
              <a:cs typeface="Arial" panose="020B0604020202020204" pitchFamily="34" charset="0"/>
            </a:rPr>
            <a:t>(Business Services/Research)</a:t>
          </a:r>
        </a:p>
      </dgm:t>
    </dgm:pt>
    <dgm:pt modelId="{24BE3A89-C3E0-48FD-A3AC-FD4C0C283E3D}" type="parTrans" cxnId="{9A60D33D-3CDF-4067-B8D5-4F59408A17B2}">
      <dgm:prSet/>
      <dgm:spPr/>
      <dgm:t>
        <a:bodyPr/>
        <a:lstStyle/>
        <a:p>
          <a:endParaRPr lang="en-US" sz="800"/>
        </a:p>
      </dgm:t>
    </dgm:pt>
    <dgm:pt modelId="{7C415647-3352-4A84-AB91-E7018091562E}" type="sibTrans" cxnId="{9A60D33D-3CDF-4067-B8D5-4F59408A17B2}">
      <dgm:prSet/>
      <dgm:spPr/>
      <dgm:t>
        <a:bodyPr/>
        <a:lstStyle/>
        <a:p>
          <a:endParaRPr lang="en-US" sz="800"/>
        </a:p>
      </dgm:t>
    </dgm:pt>
    <dgm:pt modelId="{78B108AD-97A4-43DE-8C51-90FB717173C8}">
      <dgm:prSet custT="1">
        <dgm:style>
          <a:lnRef idx="1">
            <a:schemeClr val="accent1"/>
          </a:lnRef>
          <a:fillRef idx="2">
            <a:schemeClr val="accent1"/>
          </a:fillRef>
          <a:effectRef idx="1">
            <a:schemeClr val="accent1"/>
          </a:effectRef>
          <a:fontRef idx="minor">
            <a:schemeClr val="dk1"/>
          </a:fontRef>
        </dgm:style>
      </dgm:prSet>
      <dgm:spPr/>
      <dgm:t>
        <a:bodyPr/>
        <a:lstStyle/>
        <a:p>
          <a:pPr algn="ctr">
            <a:lnSpc>
              <a:spcPct val="100000"/>
            </a:lnSpc>
            <a:spcAft>
              <a:spcPts val="0"/>
            </a:spcAft>
          </a:pPr>
          <a:r>
            <a:rPr lang="en-US" sz="800" b="1" dirty="0">
              <a:latin typeface="Arial" panose="020B0604020202020204" pitchFamily="34" charset="0"/>
              <a:cs typeface="Arial" panose="020B0604020202020204" pitchFamily="34" charset="0"/>
            </a:rPr>
            <a:t>Contract Specialist (P-4)</a:t>
          </a:r>
          <a:br>
            <a:rPr lang="en-US" sz="800"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(Research/PSA)</a:t>
          </a:r>
        </a:p>
      </dgm:t>
    </dgm:pt>
    <dgm:pt modelId="{24C3C54A-8769-4D92-9F38-08F569CA58B3}" type="sibTrans" cxnId="{5E9429F1-0450-44FC-B9F1-BA7BD7589C51}">
      <dgm:prSet/>
      <dgm:spPr/>
      <dgm:t>
        <a:bodyPr/>
        <a:lstStyle/>
        <a:p>
          <a:endParaRPr lang="en-US" sz="800"/>
        </a:p>
      </dgm:t>
    </dgm:pt>
    <dgm:pt modelId="{34D8924E-8CD9-4CDF-8D38-EBFBFAFC2614}" type="parTrans" cxnId="{5E9429F1-0450-44FC-B9F1-BA7BD7589C51}">
      <dgm:prSet/>
      <dgm:spPr/>
      <dgm:t>
        <a:bodyPr/>
        <a:lstStyle/>
        <a:p>
          <a:endParaRPr lang="en-US" sz="800"/>
        </a:p>
      </dgm:t>
    </dgm:pt>
    <dgm:pt modelId="{49A05C7B-FF03-40D2-84AE-CC02698FDA48}">
      <dgm:prSet custT="1">
        <dgm:style>
          <a:lnRef idx="1">
            <a:schemeClr val="accent1"/>
          </a:lnRef>
          <a:fillRef idx="2">
            <a:schemeClr val="accent1"/>
          </a:fillRef>
          <a:effectRef idx="1">
            <a:schemeClr val="accent1"/>
          </a:effectRef>
          <a:fontRef idx="minor">
            <a:schemeClr val="dk1"/>
          </a:fontRef>
        </dgm:style>
      </dgm:prSet>
      <dgm:spPr/>
      <dgm:t>
        <a:bodyPr/>
        <a:lstStyle/>
        <a:p>
          <a:pPr algn="ctr">
            <a:lnSpc>
              <a:spcPct val="100000"/>
            </a:lnSpc>
            <a:spcAft>
              <a:spcPts val="0"/>
            </a:spcAft>
          </a:pPr>
          <a:r>
            <a:rPr lang="en-US" sz="800" b="1" dirty="0">
              <a:latin typeface="Arial" panose="020B0604020202020204" pitchFamily="34" charset="0"/>
              <a:cs typeface="Arial" panose="020B0604020202020204" pitchFamily="34" charset="0"/>
            </a:rPr>
            <a:t>Contract Specialist</a:t>
          </a:r>
        </a:p>
        <a:p>
          <a:pPr algn="ctr">
            <a:lnSpc>
              <a:spcPct val="100000"/>
            </a:lnSpc>
            <a:spcAft>
              <a:spcPts val="0"/>
            </a:spcAft>
          </a:pPr>
          <a:r>
            <a:rPr lang="en-US" sz="800" b="1" dirty="0">
              <a:latin typeface="Arial" panose="020B0604020202020204" pitchFamily="34" charset="0"/>
              <a:cs typeface="Arial" panose="020B0604020202020204" pitchFamily="34" charset="0"/>
            </a:rPr>
            <a:t>(P-4)</a:t>
          </a:r>
          <a:br>
            <a:rPr lang="en-US" sz="800" b="1"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(Business Services)</a:t>
          </a:r>
        </a:p>
      </dgm:t>
    </dgm:pt>
    <dgm:pt modelId="{F2202963-3C65-47DE-A2FD-3F81C685CD93}" type="parTrans" cxnId="{44F7F88F-0788-4D77-9086-0B6529F9A2F2}">
      <dgm:prSet/>
      <dgm:spPr/>
      <dgm:t>
        <a:bodyPr/>
        <a:lstStyle/>
        <a:p>
          <a:endParaRPr lang="en-US" sz="800"/>
        </a:p>
      </dgm:t>
    </dgm:pt>
    <dgm:pt modelId="{D680DF75-CFC1-40D7-A5B6-04AF313531DE}" type="sibTrans" cxnId="{44F7F88F-0788-4D77-9086-0B6529F9A2F2}">
      <dgm:prSet/>
      <dgm:spPr/>
      <dgm:t>
        <a:bodyPr/>
        <a:lstStyle/>
        <a:p>
          <a:endParaRPr lang="en-US" sz="800"/>
        </a:p>
      </dgm:t>
    </dgm:pt>
    <dgm:pt modelId="{EB9E2EC5-AAF9-463D-8B34-0391F1136371}">
      <dgm:prSet custT="1">
        <dgm:style>
          <a:lnRef idx="1">
            <a:schemeClr val="accent1"/>
          </a:lnRef>
          <a:fillRef idx="2">
            <a:schemeClr val="accent1"/>
          </a:fillRef>
          <a:effectRef idx="1">
            <a:schemeClr val="accent1"/>
          </a:effectRef>
          <a:fontRef idx="minor">
            <a:schemeClr val="dk1"/>
          </a:fontRef>
        </dgm:style>
      </dgm:prSet>
      <dgm:spPr>
        <a:solidFill>
          <a:schemeClr val="accent2">
            <a:lumMod val="40000"/>
            <a:lumOff val="60000"/>
          </a:schemeClr>
        </a:solidFill>
        <a:ln>
          <a:solidFill>
            <a:schemeClr val="accent2">
              <a:lumMod val="75000"/>
            </a:schemeClr>
          </a:solidFill>
        </a:ln>
      </dgm:spPr>
      <dgm:t>
        <a:bodyPr/>
        <a:lstStyle/>
        <a:p>
          <a:pPr algn="ctr">
            <a:lnSpc>
              <a:spcPct val="100000"/>
            </a:lnSpc>
            <a:spcAft>
              <a:spcPts val="0"/>
            </a:spcAft>
          </a:pPr>
          <a:r>
            <a:rPr lang="en-US" sz="800" b="1" dirty="0">
              <a:latin typeface="Arial" panose="020B0604020202020204" pitchFamily="34" charset="0"/>
              <a:cs typeface="Arial" panose="020B0604020202020204" pitchFamily="34" charset="0"/>
            </a:rPr>
            <a:t>Contract Specialist (P-4)</a:t>
          </a:r>
          <a:br>
            <a:rPr lang="en-US" sz="800" b="1"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Vacant</a:t>
          </a:r>
          <a:br>
            <a:rPr lang="en-US" sz="800"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(IT)</a:t>
          </a:r>
        </a:p>
      </dgm:t>
    </dgm:pt>
    <dgm:pt modelId="{EFAE6B29-8F6A-49AE-8483-AC01ED189A79}" type="parTrans" cxnId="{C7BD2FDD-EE65-412F-B779-1259343205EC}">
      <dgm:prSet/>
      <dgm:spPr/>
      <dgm:t>
        <a:bodyPr/>
        <a:lstStyle/>
        <a:p>
          <a:endParaRPr lang="en-US" sz="800"/>
        </a:p>
      </dgm:t>
    </dgm:pt>
    <dgm:pt modelId="{D1D91A24-C6EB-45D4-834F-77FF409E825F}" type="sibTrans" cxnId="{C7BD2FDD-EE65-412F-B779-1259343205EC}">
      <dgm:prSet/>
      <dgm:spPr/>
      <dgm:t>
        <a:bodyPr/>
        <a:lstStyle/>
        <a:p>
          <a:endParaRPr lang="en-US" sz="800"/>
        </a:p>
      </dgm:t>
    </dgm:pt>
    <dgm:pt modelId="{EA2E03BE-E029-4732-AB37-AF97B330DCAB}">
      <dgm:prSet custT="1">
        <dgm:style>
          <a:lnRef idx="1">
            <a:schemeClr val="accent1"/>
          </a:lnRef>
          <a:fillRef idx="2">
            <a:schemeClr val="accent1"/>
          </a:fillRef>
          <a:effectRef idx="1">
            <a:schemeClr val="accent1"/>
          </a:effectRef>
          <a:fontRef idx="minor">
            <a:schemeClr val="dk1"/>
          </a:fontRef>
        </dgm:style>
      </dgm:prSet>
      <dgm:spPr/>
      <dgm:t>
        <a:bodyPr/>
        <a:lstStyle/>
        <a:p>
          <a:pPr algn="ctr">
            <a:lnSpc>
              <a:spcPct val="100000"/>
            </a:lnSpc>
            <a:spcAft>
              <a:spcPts val="0"/>
            </a:spcAft>
          </a:pPr>
          <a:r>
            <a:rPr lang="en-US" sz="800" b="1" dirty="0">
              <a:latin typeface="Arial" panose="020B0604020202020204" pitchFamily="34" charset="0"/>
              <a:cs typeface="Arial" panose="020B0604020202020204" pitchFamily="34" charset="0"/>
            </a:rPr>
            <a:t>Contract Specialist (P-4)</a:t>
          </a:r>
        </a:p>
        <a:p>
          <a:pPr algn="ctr">
            <a:lnSpc>
              <a:spcPct val="100000"/>
            </a:lnSpc>
            <a:spcAft>
              <a:spcPts val="0"/>
            </a:spcAft>
          </a:pPr>
          <a:r>
            <a:rPr lang="en-US" sz="800" dirty="0">
              <a:latin typeface="Arial" panose="020B0604020202020204" pitchFamily="34" charset="0"/>
              <a:cs typeface="Arial" panose="020B0604020202020204" pitchFamily="34" charset="0"/>
            </a:rPr>
            <a:t>(Construction)</a:t>
          </a:r>
        </a:p>
      </dgm:t>
    </dgm:pt>
    <dgm:pt modelId="{11CA2247-7C1A-48D1-9C7E-785249675E37}" type="parTrans" cxnId="{7BA2B782-E635-47DE-8FAA-79AC03D79CA0}">
      <dgm:prSet/>
      <dgm:spPr/>
      <dgm:t>
        <a:bodyPr/>
        <a:lstStyle/>
        <a:p>
          <a:endParaRPr lang="en-US" sz="800"/>
        </a:p>
      </dgm:t>
    </dgm:pt>
    <dgm:pt modelId="{686F4680-1EC8-4661-83CC-37C196F1A91A}" type="sibTrans" cxnId="{7BA2B782-E635-47DE-8FAA-79AC03D79CA0}">
      <dgm:prSet/>
      <dgm:spPr/>
      <dgm:t>
        <a:bodyPr/>
        <a:lstStyle/>
        <a:p>
          <a:endParaRPr lang="en-US" sz="800"/>
        </a:p>
      </dgm:t>
    </dgm:pt>
    <dgm:pt modelId="{01E51094-2281-4CF8-9438-DEF5C4FBC8DF}">
      <dgm:prSet custT="1">
        <dgm:style>
          <a:lnRef idx="1">
            <a:schemeClr val="accent1"/>
          </a:lnRef>
          <a:fillRef idx="2">
            <a:schemeClr val="accent1"/>
          </a:fillRef>
          <a:effectRef idx="1">
            <a:schemeClr val="accent1"/>
          </a:effectRef>
          <a:fontRef idx="minor">
            <a:schemeClr val="dk1"/>
          </a:fontRef>
        </dgm:style>
      </dgm:prSet>
      <dgm:spPr/>
      <dgm:t>
        <a:bodyPr/>
        <a:lstStyle/>
        <a:p>
          <a:r>
            <a:rPr lang="en-US" sz="800" b="1" dirty="0">
              <a:latin typeface="Arial" panose="020B0604020202020204" pitchFamily="34" charset="0"/>
              <a:cs typeface="Arial" panose="020B0604020202020204" pitchFamily="34" charset="0"/>
            </a:rPr>
            <a:t>Contract Specialist (P-4)</a:t>
          </a:r>
        </a:p>
        <a:p>
          <a:r>
            <a:rPr lang="en-US" sz="800" dirty="0">
              <a:latin typeface="Arial" panose="020B0604020202020204" pitchFamily="34" charset="0"/>
              <a:cs typeface="Arial" panose="020B0604020202020204" pitchFamily="34" charset="0"/>
            </a:rPr>
            <a:t>(MRO/Facilities/ Construction)</a:t>
          </a:r>
        </a:p>
      </dgm:t>
    </dgm:pt>
    <dgm:pt modelId="{54F8C5BC-F903-4A07-989E-11534DADA461}" type="parTrans" cxnId="{FED096D4-DBED-4AF2-944C-2B67698D1255}">
      <dgm:prSet/>
      <dgm:spPr/>
      <dgm:t>
        <a:bodyPr/>
        <a:lstStyle/>
        <a:p>
          <a:endParaRPr lang="en-US" sz="800"/>
        </a:p>
      </dgm:t>
    </dgm:pt>
    <dgm:pt modelId="{A4C447F1-F2A0-427D-AC7C-FC563957EFCB}" type="sibTrans" cxnId="{FED096D4-DBED-4AF2-944C-2B67698D1255}">
      <dgm:prSet/>
      <dgm:spPr/>
      <dgm:t>
        <a:bodyPr/>
        <a:lstStyle/>
        <a:p>
          <a:endParaRPr lang="en-US" sz="800"/>
        </a:p>
      </dgm:t>
    </dgm:pt>
    <dgm:pt modelId="{7896BE71-831D-4EC6-A360-D8210F9993D9}">
      <dgm:prSet custT="1">
        <dgm:style>
          <a:lnRef idx="1">
            <a:schemeClr val="accent2"/>
          </a:lnRef>
          <a:fillRef idx="2">
            <a:schemeClr val="accent2"/>
          </a:fillRef>
          <a:effectRef idx="1">
            <a:schemeClr val="accent2"/>
          </a:effectRef>
          <a:fontRef idx="minor">
            <a:schemeClr val="dk1"/>
          </a:fontRef>
        </dgm:style>
      </dgm:prSet>
      <dgm:spPr>
        <a:solidFill>
          <a:schemeClr val="accent2">
            <a:lumMod val="40000"/>
            <a:lumOff val="60000"/>
          </a:schemeClr>
        </a:solidFill>
        <a:ln/>
      </dgm:spPr>
      <dgm:t>
        <a:bodyPr/>
        <a:lstStyle/>
        <a:p>
          <a:pPr algn="ctr">
            <a:lnSpc>
              <a:spcPct val="100000"/>
            </a:lnSpc>
            <a:spcAft>
              <a:spcPts val="0"/>
            </a:spcAft>
          </a:pPr>
          <a:r>
            <a:rPr lang="en-US" sz="800" b="1" dirty="0">
              <a:latin typeface="Arial" panose="020B0604020202020204" pitchFamily="34" charset="0"/>
              <a:cs typeface="Arial" panose="020B0604020202020204" pitchFamily="34" charset="0"/>
            </a:rPr>
            <a:t>New Senior Contract Specialist (P-5)</a:t>
          </a:r>
        </a:p>
        <a:p>
          <a:pPr algn="ctr">
            <a:lnSpc>
              <a:spcPct val="100000"/>
            </a:lnSpc>
            <a:spcAft>
              <a:spcPts val="0"/>
            </a:spcAft>
          </a:pPr>
          <a:r>
            <a:rPr lang="en-US" sz="800" b="0" dirty="0">
              <a:latin typeface="Arial" panose="020B0604020202020204" pitchFamily="34" charset="0"/>
              <a:cs typeface="Arial" panose="020B0604020202020204" pitchFamily="34" charset="0"/>
            </a:rPr>
            <a:t>(Construction and MRO/Facilities)</a:t>
          </a:r>
        </a:p>
      </dgm:t>
    </dgm:pt>
    <dgm:pt modelId="{7E13A185-8E33-4EE5-B303-6EBF50C8DC91}" type="sibTrans" cxnId="{FE3AA5D1-FA30-4201-9675-F3F5E08DE798}">
      <dgm:prSet/>
      <dgm:spPr/>
      <dgm:t>
        <a:bodyPr/>
        <a:lstStyle/>
        <a:p>
          <a:endParaRPr lang="en-US" sz="800"/>
        </a:p>
      </dgm:t>
    </dgm:pt>
    <dgm:pt modelId="{6C3B59B8-0859-490A-AB46-1528C082CF5C}" type="parTrans" cxnId="{FE3AA5D1-FA30-4201-9675-F3F5E08DE798}">
      <dgm:prSet/>
      <dgm:spPr/>
      <dgm:t>
        <a:bodyPr/>
        <a:lstStyle/>
        <a:p>
          <a:endParaRPr lang="en-US" sz="800"/>
        </a:p>
      </dgm:t>
    </dgm:pt>
    <dgm:pt modelId="{8D35730F-BE79-4879-97DB-0B39F367340B}" type="pres">
      <dgm:prSet presAssocID="{5B66F05F-970C-427D-88F0-617ABADB9E2F}" presName="mainComposite" presStyleCnt="0">
        <dgm:presLayoutVars>
          <dgm:chPref val="1"/>
          <dgm:dir/>
          <dgm:animOne val="branch"/>
          <dgm:animLvl val="lvl"/>
          <dgm:resizeHandles val="exact"/>
        </dgm:presLayoutVars>
      </dgm:prSet>
      <dgm:spPr/>
    </dgm:pt>
    <dgm:pt modelId="{4BA8AFFA-D631-4635-9F21-9EC962AD7A37}" type="pres">
      <dgm:prSet presAssocID="{5B66F05F-970C-427D-88F0-617ABADB9E2F}" presName="hierFlow" presStyleCnt="0"/>
      <dgm:spPr/>
    </dgm:pt>
    <dgm:pt modelId="{A25E8E36-3376-4BC0-AA3E-3F04CC37587C}" type="pres">
      <dgm:prSet presAssocID="{5B66F05F-970C-427D-88F0-617ABADB9E2F}" presName="hierChild1" presStyleCnt="0">
        <dgm:presLayoutVars>
          <dgm:chPref val="1"/>
          <dgm:animOne val="branch"/>
          <dgm:animLvl val="lvl"/>
        </dgm:presLayoutVars>
      </dgm:prSet>
      <dgm:spPr/>
    </dgm:pt>
    <dgm:pt modelId="{77A03C2D-536E-4471-B001-BDF14DDFACC5}" type="pres">
      <dgm:prSet presAssocID="{47D0070C-A657-4E73-895B-B450D3DCFF6F}" presName="Name14" presStyleCnt="0"/>
      <dgm:spPr/>
    </dgm:pt>
    <dgm:pt modelId="{B89037EB-BF72-4EDE-B6AC-6961C0C63C49}" type="pres">
      <dgm:prSet presAssocID="{47D0070C-A657-4E73-895B-B450D3DCFF6F}" presName="level1Shape" presStyleLbl="node0" presStyleIdx="0" presStyleCnt="1" custScaleY="83797" custLinFactNeighborX="32928" custLinFactNeighborY="-18958">
        <dgm:presLayoutVars>
          <dgm:chPref val="3"/>
        </dgm:presLayoutVars>
      </dgm:prSet>
      <dgm:spPr/>
    </dgm:pt>
    <dgm:pt modelId="{8CDDAF3F-E232-4C3D-A712-E1FF689054DE}" type="pres">
      <dgm:prSet presAssocID="{47D0070C-A657-4E73-895B-B450D3DCFF6F}" presName="hierChild2" presStyleCnt="0"/>
      <dgm:spPr/>
    </dgm:pt>
    <dgm:pt modelId="{DEC64ACA-AE7E-4374-AF87-C77E5D069CFF}" type="pres">
      <dgm:prSet presAssocID="{6143E53B-430B-4136-97C4-2103E9BBD9D4}" presName="Name19" presStyleLbl="parChTrans1D2" presStyleIdx="0" presStyleCnt="3"/>
      <dgm:spPr/>
    </dgm:pt>
    <dgm:pt modelId="{5E8321FF-09EE-43CF-85B7-C67F1BB6C83E}" type="pres">
      <dgm:prSet presAssocID="{39006C7A-01F4-4742-9BF8-FCD9915853DC}" presName="Name21" presStyleCnt="0"/>
      <dgm:spPr/>
    </dgm:pt>
    <dgm:pt modelId="{0130DD53-B3FE-4C3E-84D1-0F72115E20BB}" type="pres">
      <dgm:prSet presAssocID="{39006C7A-01F4-4742-9BF8-FCD9915853DC}" presName="level2Shape" presStyleLbl="node2" presStyleIdx="0" presStyleCnt="3"/>
      <dgm:spPr/>
    </dgm:pt>
    <dgm:pt modelId="{075E3C58-3635-43D1-87D8-E7AB2DE9133E}" type="pres">
      <dgm:prSet presAssocID="{39006C7A-01F4-4742-9BF8-FCD9915853DC}" presName="hierChild3" presStyleCnt="0"/>
      <dgm:spPr/>
    </dgm:pt>
    <dgm:pt modelId="{C6285AFA-C981-439B-B3F8-4FB1CAB9CA7E}" type="pres">
      <dgm:prSet presAssocID="{EFAE6B29-8F6A-49AE-8483-AC01ED189A79}" presName="Name19" presStyleLbl="parChTrans1D3" presStyleIdx="0" presStyleCnt="6"/>
      <dgm:spPr/>
    </dgm:pt>
    <dgm:pt modelId="{A3D79710-EB21-422E-A13E-74B619F13BD8}" type="pres">
      <dgm:prSet presAssocID="{EB9E2EC5-AAF9-463D-8B34-0391F1136371}" presName="Name21" presStyleCnt="0"/>
      <dgm:spPr/>
    </dgm:pt>
    <dgm:pt modelId="{36BFA959-E254-4DE1-83AD-D49A32DC50C7}" type="pres">
      <dgm:prSet presAssocID="{EB9E2EC5-AAF9-463D-8B34-0391F1136371}" presName="level2Shape" presStyleLbl="node3" presStyleIdx="0" presStyleCnt="6"/>
      <dgm:spPr/>
    </dgm:pt>
    <dgm:pt modelId="{FA6A673B-09F3-4DD6-9736-02215C8CAC35}" type="pres">
      <dgm:prSet presAssocID="{EB9E2EC5-AAF9-463D-8B34-0391F1136371}" presName="hierChild3" presStyleCnt="0"/>
      <dgm:spPr/>
    </dgm:pt>
    <dgm:pt modelId="{0C476903-B81A-480F-AEF3-C33A7A11D84C}" type="pres">
      <dgm:prSet presAssocID="{410A3CFE-3E11-420A-940B-8204B0ACA2E1}" presName="Name19" presStyleLbl="parChTrans1D2" presStyleIdx="1" presStyleCnt="3"/>
      <dgm:spPr/>
    </dgm:pt>
    <dgm:pt modelId="{C759D76B-158D-45A9-84CC-68726CCC72C4}" type="pres">
      <dgm:prSet presAssocID="{4E808BB7-DD68-4036-8425-3F72A161992F}" presName="Name21" presStyleCnt="0"/>
      <dgm:spPr/>
    </dgm:pt>
    <dgm:pt modelId="{09A3FD52-1BB7-479B-AB19-4E95D3AB19F0}" type="pres">
      <dgm:prSet presAssocID="{4E808BB7-DD68-4036-8425-3F72A161992F}" presName="level2Shape" presStyleLbl="node2" presStyleIdx="1" presStyleCnt="3" custLinFactNeighborX="0"/>
      <dgm:spPr/>
    </dgm:pt>
    <dgm:pt modelId="{7ABD9C1D-C9FE-4D37-AA86-3A1B1E36A793}" type="pres">
      <dgm:prSet presAssocID="{4E808BB7-DD68-4036-8425-3F72A161992F}" presName="hierChild3" presStyleCnt="0"/>
      <dgm:spPr/>
    </dgm:pt>
    <dgm:pt modelId="{7D1E4149-393C-4C54-AF32-8D0155A99ED8}" type="pres">
      <dgm:prSet presAssocID="{F2202963-3C65-47DE-A2FD-3F81C685CD93}" presName="Name19" presStyleLbl="parChTrans1D3" presStyleIdx="1" presStyleCnt="6"/>
      <dgm:spPr/>
    </dgm:pt>
    <dgm:pt modelId="{8E00ED3D-7918-4EE2-862D-A6C65516AB4F}" type="pres">
      <dgm:prSet presAssocID="{49A05C7B-FF03-40D2-84AE-CC02698FDA48}" presName="Name21" presStyleCnt="0"/>
      <dgm:spPr/>
    </dgm:pt>
    <dgm:pt modelId="{6BE82169-10A0-4F04-A39F-B820AEEAE21F}" type="pres">
      <dgm:prSet presAssocID="{49A05C7B-FF03-40D2-84AE-CC02698FDA48}" presName="level2Shape" presStyleLbl="node3" presStyleIdx="1" presStyleCnt="6"/>
      <dgm:spPr/>
    </dgm:pt>
    <dgm:pt modelId="{34B8C6B3-A2CD-48D9-AB46-D6DFBFAD43BA}" type="pres">
      <dgm:prSet presAssocID="{49A05C7B-FF03-40D2-84AE-CC02698FDA48}" presName="hierChild3" presStyleCnt="0"/>
      <dgm:spPr/>
    </dgm:pt>
    <dgm:pt modelId="{E533BE71-E32A-4C79-BD8F-0CB69B567D81}" type="pres">
      <dgm:prSet presAssocID="{24BE3A89-C3E0-48FD-A3AC-FD4C0C283E3D}" presName="Name19" presStyleLbl="parChTrans1D3" presStyleIdx="2" presStyleCnt="6"/>
      <dgm:spPr/>
    </dgm:pt>
    <dgm:pt modelId="{1DFD073A-5149-4BAC-AC4B-E6DCBA6F1AB4}" type="pres">
      <dgm:prSet presAssocID="{6037E933-523F-4AA3-AC94-6C60D41800AF}" presName="Name21" presStyleCnt="0"/>
      <dgm:spPr/>
    </dgm:pt>
    <dgm:pt modelId="{2E3D8196-3AF2-44E8-8FCE-9AF7A0374102}" type="pres">
      <dgm:prSet presAssocID="{6037E933-523F-4AA3-AC94-6C60D41800AF}" presName="level2Shape" presStyleLbl="node3" presStyleIdx="2" presStyleCnt="6"/>
      <dgm:spPr/>
    </dgm:pt>
    <dgm:pt modelId="{97245446-D9C0-423C-BC30-21D6ED7DD413}" type="pres">
      <dgm:prSet presAssocID="{6037E933-523F-4AA3-AC94-6C60D41800AF}" presName="hierChild3" presStyleCnt="0"/>
      <dgm:spPr/>
    </dgm:pt>
    <dgm:pt modelId="{18027F9D-0CC7-4B1B-B5E9-972A126118B5}" type="pres">
      <dgm:prSet presAssocID="{34D8924E-8CD9-4CDF-8D38-EBFBFAFC2614}" presName="Name19" presStyleLbl="parChTrans1D3" presStyleIdx="3" presStyleCnt="6"/>
      <dgm:spPr/>
    </dgm:pt>
    <dgm:pt modelId="{F8978941-766A-46BA-96D1-DE03BD3167F2}" type="pres">
      <dgm:prSet presAssocID="{78B108AD-97A4-43DE-8C51-90FB717173C8}" presName="Name21" presStyleCnt="0"/>
      <dgm:spPr/>
    </dgm:pt>
    <dgm:pt modelId="{A598F03D-9E2E-4DEC-B3CA-C7B7208F1151}" type="pres">
      <dgm:prSet presAssocID="{78B108AD-97A4-43DE-8C51-90FB717173C8}" presName="level2Shape" presStyleLbl="node3" presStyleIdx="3" presStyleCnt="6"/>
      <dgm:spPr/>
    </dgm:pt>
    <dgm:pt modelId="{BF5417BC-B6B6-4913-8DBF-0B2AB21FB2F0}" type="pres">
      <dgm:prSet presAssocID="{78B108AD-97A4-43DE-8C51-90FB717173C8}" presName="hierChild3" presStyleCnt="0"/>
      <dgm:spPr/>
    </dgm:pt>
    <dgm:pt modelId="{5265AE9D-2B93-4459-B08F-6EA43A8539D5}" type="pres">
      <dgm:prSet presAssocID="{6C3B59B8-0859-490A-AB46-1528C082CF5C}" presName="Name19" presStyleLbl="parChTrans1D2" presStyleIdx="2" presStyleCnt="3"/>
      <dgm:spPr/>
    </dgm:pt>
    <dgm:pt modelId="{8B6B36A2-60D9-4594-A91B-B461B823D360}" type="pres">
      <dgm:prSet presAssocID="{7896BE71-831D-4EC6-A360-D8210F9993D9}" presName="Name21" presStyleCnt="0"/>
      <dgm:spPr/>
    </dgm:pt>
    <dgm:pt modelId="{2D527591-C0B3-406E-9CD7-80DAF3A050F2}" type="pres">
      <dgm:prSet presAssocID="{7896BE71-831D-4EC6-A360-D8210F9993D9}" presName="level2Shape" presStyleLbl="node2" presStyleIdx="2" presStyleCnt="3"/>
      <dgm:spPr/>
    </dgm:pt>
    <dgm:pt modelId="{1FB4A0D1-BA66-46C0-A406-BA5540A39D71}" type="pres">
      <dgm:prSet presAssocID="{7896BE71-831D-4EC6-A360-D8210F9993D9}" presName="hierChild3" presStyleCnt="0"/>
      <dgm:spPr/>
    </dgm:pt>
    <dgm:pt modelId="{279E7A0E-146F-4AEA-B5B4-9192B32CDE7F}" type="pres">
      <dgm:prSet presAssocID="{11CA2247-7C1A-48D1-9C7E-785249675E37}" presName="Name19" presStyleLbl="parChTrans1D3" presStyleIdx="4" presStyleCnt="6"/>
      <dgm:spPr/>
    </dgm:pt>
    <dgm:pt modelId="{37716ECE-4D7F-4D19-B1B4-EB5E989A5E56}" type="pres">
      <dgm:prSet presAssocID="{EA2E03BE-E029-4732-AB37-AF97B330DCAB}" presName="Name21" presStyleCnt="0"/>
      <dgm:spPr/>
    </dgm:pt>
    <dgm:pt modelId="{6D2C6050-C5E1-4D8A-A4E5-9A6981E277DA}" type="pres">
      <dgm:prSet presAssocID="{EA2E03BE-E029-4732-AB37-AF97B330DCAB}" presName="level2Shape" presStyleLbl="node3" presStyleIdx="4" presStyleCnt="6"/>
      <dgm:spPr/>
    </dgm:pt>
    <dgm:pt modelId="{F066B6ED-9E6B-4900-A54D-62E4CB1426BA}" type="pres">
      <dgm:prSet presAssocID="{EA2E03BE-E029-4732-AB37-AF97B330DCAB}" presName="hierChild3" presStyleCnt="0"/>
      <dgm:spPr/>
    </dgm:pt>
    <dgm:pt modelId="{B15F5729-B30A-4A3B-836D-59165FDA47EA}" type="pres">
      <dgm:prSet presAssocID="{54F8C5BC-F903-4A07-989E-11534DADA461}" presName="Name19" presStyleLbl="parChTrans1D3" presStyleIdx="5" presStyleCnt="6"/>
      <dgm:spPr/>
    </dgm:pt>
    <dgm:pt modelId="{378FF57A-9CC4-47A0-9B1A-FFA9402CC92B}" type="pres">
      <dgm:prSet presAssocID="{01E51094-2281-4CF8-9438-DEF5C4FBC8DF}" presName="Name21" presStyleCnt="0"/>
      <dgm:spPr/>
    </dgm:pt>
    <dgm:pt modelId="{035C75DB-3E27-4AF1-AE2C-8F18675B2975}" type="pres">
      <dgm:prSet presAssocID="{01E51094-2281-4CF8-9438-DEF5C4FBC8DF}" presName="level2Shape" presStyleLbl="node3" presStyleIdx="5" presStyleCnt="6"/>
      <dgm:spPr/>
    </dgm:pt>
    <dgm:pt modelId="{66FE61D3-4766-43A1-98CC-52431687B3C6}" type="pres">
      <dgm:prSet presAssocID="{01E51094-2281-4CF8-9438-DEF5C4FBC8DF}" presName="hierChild3" presStyleCnt="0"/>
      <dgm:spPr/>
    </dgm:pt>
    <dgm:pt modelId="{8CE58F5C-2527-4AA3-8BAA-F3C7D6F59060}" type="pres">
      <dgm:prSet presAssocID="{5B66F05F-970C-427D-88F0-617ABADB9E2F}" presName="bgShapesFlow" presStyleCnt="0"/>
      <dgm:spPr/>
    </dgm:pt>
  </dgm:ptLst>
  <dgm:cxnLst>
    <dgm:cxn modelId="{2867BB08-5BC8-46F2-B56F-A87F77055EA2}" type="presOf" srcId="{7896BE71-831D-4EC6-A360-D8210F9993D9}" destId="{2D527591-C0B3-406E-9CD7-80DAF3A050F2}" srcOrd="0" destOrd="0" presId="urn:microsoft.com/office/officeart/2005/8/layout/hierarchy6"/>
    <dgm:cxn modelId="{BFC04015-3072-48A1-9693-5EE93577A65F}" type="presOf" srcId="{6143E53B-430B-4136-97C4-2103E9BBD9D4}" destId="{DEC64ACA-AE7E-4374-AF87-C77E5D069CFF}" srcOrd="0" destOrd="0" presId="urn:microsoft.com/office/officeart/2005/8/layout/hierarchy6"/>
    <dgm:cxn modelId="{019A261F-5F0B-4511-BA2F-CFB5FCF83D36}" type="presOf" srcId="{11CA2247-7C1A-48D1-9C7E-785249675E37}" destId="{279E7A0E-146F-4AEA-B5B4-9192B32CDE7F}" srcOrd="0" destOrd="0" presId="urn:microsoft.com/office/officeart/2005/8/layout/hierarchy6"/>
    <dgm:cxn modelId="{C8451425-A678-43EB-A619-A5C99D9DF910}" srcId="{47D0070C-A657-4E73-895B-B450D3DCFF6F}" destId="{4E808BB7-DD68-4036-8425-3F72A161992F}" srcOrd="1" destOrd="0" parTransId="{410A3CFE-3E11-420A-940B-8204B0ACA2E1}" sibTransId="{57ACF792-69C1-48B2-A51C-0D5A2435E4C2}"/>
    <dgm:cxn modelId="{CC2B262A-B074-4F15-9404-BF487538D5E5}" srcId="{5B66F05F-970C-427D-88F0-617ABADB9E2F}" destId="{47D0070C-A657-4E73-895B-B450D3DCFF6F}" srcOrd="0" destOrd="0" parTransId="{00F87FC7-695C-43BD-BBC9-199FA0F9FAF0}" sibTransId="{45D2DB38-C634-463A-8985-6C36062FD74C}"/>
    <dgm:cxn modelId="{B0253F2E-59E0-4C73-8273-56F584980906}" srcId="{47D0070C-A657-4E73-895B-B450D3DCFF6F}" destId="{39006C7A-01F4-4742-9BF8-FCD9915853DC}" srcOrd="0" destOrd="0" parTransId="{6143E53B-430B-4136-97C4-2103E9BBD9D4}" sibTransId="{133E7FDE-596B-4EA7-A722-473C1246D9AC}"/>
    <dgm:cxn modelId="{9A60D33D-3CDF-4067-B8D5-4F59408A17B2}" srcId="{4E808BB7-DD68-4036-8425-3F72A161992F}" destId="{6037E933-523F-4AA3-AC94-6C60D41800AF}" srcOrd="1" destOrd="0" parTransId="{24BE3A89-C3E0-48FD-A3AC-FD4C0C283E3D}" sibTransId="{7C415647-3352-4A84-AB91-E7018091562E}"/>
    <dgm:cxn modelId="{5122A33E-1DC6-406C-8ABB-29FD2A4EF812}" type="presOf" srcId="{47D0070C-A657-4E73-895B-B450D3DCFF6F}" destId="{B89037EB-BF72-4EDE-B6AC-6961C0C63C49}" srcOrd="0" destOrd="0" presId="urn:microsoft.com/office/officeart/2005/8/layout/hierarchy6"/>
    <dgm:cxn modelId="{DAD47861-ED55-4AC3-9D2A-8F44F15D0801}" type="presOf" srcId="{EA2E03BE-E029-4732-AB37-AF97B330DCAB}" destId="{6D2C6050-C5E1-4D8A-A4E5-9A6981E277DA}" srcOrd="0" destOrd="0" presId="urn:microsoft.com/office/officeart/2005/8/layout/hierarchy6"/>
    <dgm:cxn modelId="{A616BD74-F8D3-4EFF-884A-C0D2EB0497F0}" type="presOf" srcId="{01E51094-2281-4CF8-9438-DEF5C4FBC8DF}" destId="{035C75DB-3E27-4AF1-AE2C-8F18675B2975}" srcOrd="0" destOrd="0" presId="urn:microsoft.com/office/officeart/2005/8/layout/hierarchy6"/>
    <dgm:cxn modelId="{80B47679-F08B-4EB7-A508-FB3734D6F9E7}" type="presOf" srcId="{34D8924E-8CD9-4CDF-8D38-EBFBFAFC2614}" destId="{18027F9D-0CC7-4B1B-B5E9-972A126118B5}" srcOrd="0" destOrd="0" presId="urn:microsoft.com/office/officeart/2005/8/layout/hierarchy6"/>
    <dgm:cxn modelId="{7BA2B782-E635-47DE-8FAA-79AC03D79CA0}" srcId="{7896BE71-831D-4EC6-A360-D8210F9993D9}" destId="{EA2E03BE-E029-4732-AB37-AF97B330DCAB}" srcOrd="0" destOrd="0" parTransId="{11CA2247-7C1A-48D1-9C7E-785249675E37}" sibTransId="{686F4680-1EC8-4661-83CC-37C196F1A91A}"/>
    <dgm:cxn modelId="{DA325188-2F91-4D34-92ED-A1A0A863F7D9}" type="presOf" srcId="{6C3B59B8-0859-490A-AB46-1528C082CF5C}" destId="{5265AE9D-2B93-4459-B08F-6EA43A8539D5}" srcOrd="0" destOrd="0" presId="urn:microsoft.com/office/officeart/2005/8/layout/hierarchy6"/>
    <dgm:cxn modelId="{F49E458D-C602-40C8-94B8-EE0BA085E82B}" type="presOf" srcId="{F2202963-3C65-47DE-A2FD-3F81C685CD93}" destId="{7D1E4149-393C-4C54-AF32-8D0155A99ED8}" srcOrd="0" destOrd="0" presId="urn:microsoft.com/office/officeart/2005/8/layout/hierarchy6"/>
    <dgm:cxn modelId="{44F7F88F-0788-4D77-9086-0B6529F9A2F2}" srcId="{4E808BB7-DD68-4036-8425-3F72A161992F}" destId="{49A05C7B-FF03-40D2-84AE-CC02698FDA48}" srcOrd="0" destOrd="0" parTransId="{F2202963-3C65-47DE-A2FD-3F81C685CD93}" sibTransId="{D680DF75-CFC1-40D7-A5B6-04AF313531DE}"/>
    <dgm:cxn modelId="{49867F90-B7D7-40C7-9C34-7952F5E16ED8}" type="presOf" srcId="{EFAE6B29-8F6A-49AE-8483-AC01ED189A79}" destId="{C6285AFA-C981-439B-B3F8-4FB1CAB9CA7E}" srcOrd="0" destOrd="0" presId="urn:microsoft.com/office/officeart/2005/8/layout/hierarchy6"/>
    <dgm:cxn modelId="{6615F0A6-8D89-48E9-BC90-6C8982AF7922}" type="presOf" srcId="{4E808BB7-DD68-4036-8425-3F72A161992F}" destId="{09A3FD52-1BB7-479B-AB19-4E95D3AB19F0}" srcOrd="0" destOrd="0" presId="urn:microsoft.com/office/officeart/2005/8/layout/hierarchy6"/>
    <dgm:cxn modelId="{442ED5B0-E418-4CC4-8237-5DFCF7DBB370}" type="presOf" srcId="{5B66F05F-970C-427D-88F0-617ABADB9E2F}" destId="{8D35730F-BE79-4879-97DB-0B39F367340B}" srcOrd="0" destOrd="0" presId="urn:microsoft.com/office/officeart/2005/8/layout/hierarchy6"/>
    <dgm:cxn modelId="{A6A0B1BA-45BA-41E1-8144-A3AB83A790EF}" type="presOf" srcId="{49A05C7B-FF03-40D2-84AE-CC02698FDA48}" destId="{6BE82169-10A0-4F04-A39F-B820AEEAE21F}" srcOrd="0" destOrd="0" presId="urn:microsoft.com/office/officeart/2005/8/layout/hierarchy6"/>
    <dgm:cxn modelId="{44C2BDBA-037C-4BA5-8145-C51FCA012C2A}" type="presOf" srcId="{6037E933-523F-4AA3-AC94-6C60D41800AF}" destId="{2E3D8196-3AF2-44E8-8FCE-9AF7A0374102}" srcOrd="0" destOrd="0" presId="urn:microsoft.com/office/officeart/2005/8/layout/hierarchy6"/>
    <dgm:cxn modelId="{FE3AA5D1-FA30-4201-9675-F3F5E08DE798}" srcId="{47D0070C-A657-4E73-895B-B450D3DCFF6F}" destId="{7896BE71-831D-4EC6-A360-D8210F9993D9}" srcOrd="2" destOrd="0" parTransId="{6C3B59B8-0859-490A-AB46-1528C082CF5C}" sibTransId="{7E13A185-8E33-4EE5-B303-6EBF50C8DC91}"/>
    <dgm:cxn modelId="{FED096D4-DBED-4AF2-944C-2B67698D1255}" srcId="{7896BE71-831D-4EC6-A360-D8210F9993D9}" destId="{01E51094-2281-4CF8-9438-DEF5C4FBC8DF}" srcOrd="1" destOrd="0" parTransId="{54F8C5BC-F903-4A07-989E-11534DADA461}" sibTransId="{A4C447F1-F2A0-427D-AC7C-FC563957EFCB}"/>
    <dgm:cxn modelId="{50B3B6DB-C052-40C3-B29F-A6FDB099E2BF}" type="presOf" srcId="{24BE3A89-C3E0-48FD-A3AC-FD4C0C283E3D}" destId="{E533BE71-E32A-4C79-BD8F-0CB69B567D81}" srcOrd="0" destOrd="0" presId="urn:microsoft.com/office/officeart/2005/8/layout/hierarchy6"/>
    <dgm:cxn modelId="{C7BD2FDD-EE65-412F-B779-1259343205EC}" srcId="{39006C7A-01F4-4742-9BF8-FCD9915853DC}" destId="{EB9E2EC5-AAF9-463D-8B34-0391F1136371}" srcOrd="0" destOrd="0" parTransId="{EFAE6B29-8F6A-49AE-8483-AC01ED189A79}" sibTransId="{D1D91A24-C6EB-45D4-834F-77FF409E825F}"/>
    <dgm:cxn modelId="{7ED149E7-B95B-4976-A956-75160B1C4988}" type="presOf" srcId="{EB9E2EC5-AAF9-463D-8B34-0391F1136371}" destId="{36BFA959-E254-4DE1-83AD-D49A32DC50C7}" srcOrd="0" destOrd="0" presId="urn:microsoft.com/office/officeart/2005/8/layout/hierarchy6"/>
    <dgm:cxn modelId="{28C24DE7-C029-4D26-B1BD-6FAD748EEB44}" type="presOf" srcId="{78B108AD-97A4-43DE-8C51-90FB717173C8}" destId="{A598F03D-9E2E-4DEC-B3CA-C7B7208F1151}" srcOrd="0" destOrd="0" presId="urn:microsoft.com/office/officeart/2005/8/layout/hierarchy6"/>
    <dgm:cxn modelId="{C8C26DEE-B722-453E-94A0-5B79AC9518FD}" type="presOf" srcId="{54F8C5BC-F903-4A07-989E-11534DADA461}" destId="{B15F5729-B30A-4A3B-836D-59165FDA47EA}" srcOrd="0" destOrd="0" presId="urn:microsoft.com/office/officeart/2005/8/layout/hierarchy6"/>
    <dgm:cxn modelId="{656B0FF0-B4CE-4186-8357-FFEBDA4C5261}" type="presOf" srcId="{39006C7A-01F4-4742-9BF8-FCD9915853DC}" destId="{0130DD53-B3FE-4C3E-84D1-0F72115E20BB}" srcOrd="0" destOrd="0" presId="urn:microsoft.com/office/officeart/2005/8/layout/hierarchy6"/>
    <dgm:cxn modelId="{5E9429F1-0450-44FC-B9F1-BA7BD7589C51}" srcId="{4E808BB7-DD68-4036-8425-3F72A161992F}" destId="{78B108AD-97A4-43DE-8C51-90FB717173C8}" srcOrd="2" destOrd="0" parTransId="{34D8924E-8CD9-4CDF-8D38-EBFBFAFC2614}" sibTransId="{24C3C54A-8769-4D92-9F38-08F569CA58B3}"/>
    <dgm:cxn modelId="{7F0F0CFC-3C56-4131-B145-2F1C3E4A344F}" type="presOf" srcId="{410A3CFE-3E11-420A-940B-8204B0ACA2E1}" destId="{0C476903-B81A-480F-AEF3-C33A7A11D84C}" srcOrd="0" destOrd="0" presId="urn:microsoft.com/office/officeart/2005/8/layout/hierarchy6"/>
    <dgm:cxn modelId="{BF541EFA-9814-4790-AD3B-1B6D783CE29F}" type="presParOf" srcId="{8D35730F-BE79-4879-97DB-0B39F367340B}" destId="{4BA8AFFA-D631-4635-9F21-9EC962AD7A37}" srcOrd="0" destOrd="0" presId="urn:microsoft.com/office/officeart/2005/8/layout/hierarchy6"/>
    <dgm:cxn modelId="{8C09687D-0208-4144-870E-C6F5D3A3FC4C}" type="presParOf" srcId="{4BA8AFFA-D631-4635-9F21-9EC962AD7A37}" destId="{A25E8E36-3376-4BC0-AA3E-3F04CC37587C}" srcOrd="0" destOrd="0" presId="urn:microsoft.com/office/officeart/2005/8/layout/hierarchy6"/>
    <dgm:cxn modelId="{D59E4E6F-F72C-4BAE-AF40-F87B006FC916}" type="presParOf" srcId="{A25E8E36-3376-4BC0-AA3E-3F04CC37587C}" destId="{77A03C2D-536E-4471-B001-BDF14DDFACC5}" srcOrd="0" destOrd="0" presId="urn:microsoft.com/office/officeart/2005/8/layout/hierarchy6"/>
    <dgm:cxn modelId="{2000F008-9751-4333-A6E9-A2F9DD12A9FD}" type="presParOf" srcId="{77A03C2D-536E-4471-B001-BDF14DDFACC5}" destId="{B89037EB-BF72-4EDE-B6AC-6961C0C63C49}" srcOrd="0" destOrd="0" presId="urn:microsoft.com/office/officeart/2005/8/layout/hierarchy6"/>
    <dgm:cxn modelId="{4ED1F890-D0DA-4150-88F7-2E39E186C3E1}" type="presParOf" srcId="{77A03C2D-536E-4471-B001-BDF14DDFACC5}" destId="{8CDDAF3F-E232-4C3D-A712-E1FF689054DE}" srcOrd="1" destOrd="0" presId="urn:microsoft.com/office/officeart/2005/8/layout/hierarchy6"/>
    <dgm:cxn modelId="{47247909-1013-484B-88CB-D191D59D3FE1}" type="presParOf" srcId="{8CDDAF3F-E232-4C3D-A712-E1FF689054DE}" destId="{DEC64ACA-AE7E-4374-AF87-C77E5D069CFF}" srcOrd="0" destOrd="0" presId="urn:microsoft.com/office/officeart/2005/8/layout/hierarchy6"/>
    <dgm:cxn modelId="{F1FF3E69-D520-4734-B04E-1729837EC492}" type="presParOf" srcId="{8CDDAF3F-E232-4C3D-A712-E1FF689054DE}" destId="{5E8321FF-09EE-43CF-85B7-C67F1BB6C83E}" srcOrd="1" destOrd="0" presId="urn:microsoft.com/office/officeart/2005/8/layout/hierarchy6"/>
    <dgm:cxn modelId="{57D26470-95A1-4ED0-B6A2-3FB8A8C64423}" type="presParOf" srcId="{5E8321FF-09EE-43CF-85B7-C67F1BB6C83E}" destId="{0130DD53-B3FE-4C3E-84D1-0F72115E20BB}" srcOrd="0" destOrd="0" presId="urn:microsoft.com/office/officeart/2005/8/layout/hierarchy6"/>
    <dgm:cxn modelId="{798C9413-48EC-4001-83E8-8EF6060D7560}" type="presParOf" srcId="{5E8321FF-09EE-43CF-85B7-C67F1BB6C83E}" destId="{075E3C58-3635-43D1-87D8-E7AB2DE9133E}" srcOrd="1" destOrd="0" presId="urn:microsoft.com/office/officeart/2005/8/layout/hierarchy6"/>
    <dgm:cxn modelId="{D62EDC37-0A99-4781-95F4-AEE4A3B48FF3}" type="presParOf" srcId="{075E3C58-3635-43D1-87D8-E7AB2DE9133E}" destId="{C6285AFA-C981-439B-B3F8-4FB1CAB9CA7E}" srcOrd="0" destOrd="0" presId="urn:microsoft.com/office/officeart/2005/8/layout/hierarchy6"/>
    <dgm:cxn modelId="{04EA6B90-13D9-4792-AEAF-CDD4D6CF529F}" type="presParOf" srcId="{075E3C58-3635-43D1-87D8-E7AB2DE9133E}" destId="{A3D79710-EB21-422E-A13E-74B619F13BD8}" srcOrd="1" destOrd="0" presId="urn:microsoft.com/office/officeart/2005/8/layout/hierarchy6"/>
    <dgm:cxn modelId="{98A60E8E-6DC8-41C1-97B2-EE7886E0995F}" type="presParOf" srcId="{A3D79710-EB21-422E-A13E-74B619F13BD8}" destId="{36BFA959-E254-4DE1-83AD-D49A32DC50C7}" srcOrd="0" destOrd="0" presId="urn:microsoft.com/office/officeart/2005/8/layout/hierarchy6"/>
    <dgm:cxn modelId="{3F6514F3-B240-4FCE-B7C2-43353AA4F0A7}" type="presParOf" srcId="{A3D79710-EB21-422E-A13E-74B619F13BD8}" destId="{FA6A673B-09F3-4DD6-9736-02215C8CAC35}" srcOrd="1" destOrd="0" presId="urn:microsoft.com/office/officeart/2005/8/layout/hierarchy6"/>
    <dgm:cxn modelId="{9291C92C-8640-428D-97EC-0E8446336696}" type="presParOf" srcId="{8CDDAF3F-E232-4C3D-A712-E1FF689054DE}" destId="{0C476903-B81A-480F-AEF3-C33A7A11D84C}" srcOrd="2" destOrd="0" presId="urn:microsoft.com/office/officeart/2005/8/layout/hierarchy6"/>
    <dgm:cxn modelId="{FBC7CDAE-B3B7-4AD2-B94E-848DA1B28896}" type="presParOf" srcId="{8CDDAF3F-E232-4C3D-A712-E1FF689054DE}" destId="{C759D76B-158D-45A9-84CC-68726CCC72C4}" srcOrd="3" destOrd="0" presId="urn:microsoft.com/office/officeart/2005/8/layout/hierarchy6"/>
    <dgm:cxn modelId="{18A9942A-27C0-46FA-8487-40807AE93002}" type="presParOf" srcId="{C759D76B-158D-45A9-84CC-68726CCC72C4}" destId="{09A3FD52-1BB7-479B-AB19-4E95D3AB19F0}" srcOrd="0" destOrd="0" presId="urn:microsoft.com/office/officeart/2005/8/layout/hierarchy6"/>
    <dgm:cxn modelId="{6F45489F-2A9F-4379-88BE-BD8C486125E2}" type="presParOf" srcId="{C759D76B-158D-45A9-84CC-68726CCC72C4}" destId="{7ABD9C1D-C9FE-4D37-AA86-3A1B1E36A793}" srcOrd="1" destOrd="0" presId="urn:microsoft.com/office/officeart/2005/8/layout/hierarchy6"/>
    <dgm:cxn modelId="{14A0D04E-702A-43A1-B2B6-8EFB174695DA}" type="presParOf" srcId="{7ABD9C1D-C9FE-4D37-AA86-3A1B1E36A793}" destId="{7D1E4149-393C-4C54-AF32-8D0155A99ED8}" srcOrd="0" destOrd="0" presId="urn:microsoft.com/office/officeart/2005/8/layout/hierarchy6"/>
    <dgm:cxn modelId="{5D3F8F4F-3E5A-4FF6-B8D4-FB126F13C69E}" type="presParOf" srcId="{7ABD9C1D-C9FE-4D37-AA86-3A1B1E36A793}" destId="{8E00ED3D-7918-4EE2-862D-A6C65516AB4F}" srcOrd="1" destOrd="0" presId="urn:microsoft.com/office/officeart/2005/8/layout/hierarchy6"/>
    <dgm:cxn modelId="{F77BFF3E-9D8C-48B6-B1C2-3C6C802FB653}" type="presParOf" srcId="{8E00ED3D-7918-4EE2-862D-A6C65516AB4F}" destId="{6BE82169-10A0-4F04-A39F-B820AEEAE21F}" srcOrd="0" destOrd="0" presId="urn:microsoft.com/office/officeart/2005/8/layout/hierarchy6"/>
    <dgm:cxn modelId="{F7DE802C-D6B7-4162-94D5-D27447E89320}" type="presParOf" srcId="{8E00ED3D-7918-4EE2-862D-A6C65516AB4F}" destId="{34B8C6B3-A2CD-48D9-AB46-D6DFBFAD43BA}" srcOrd="1" destOrd="0" presId="urn:microsoft.com/office/officeart/2005/8/layout/hierarchy6"/>
    <dgm:cxn modelId="{58D9A406-FE41-4B4F-A8FE-450FF93B294B}" type="presParOf" srcId="{7ABD9C1D-C9FE-4D37-AA86-3A1B1E36A793}" destId="{E533BE71-E32A-4C79-BD8F-0CB69B567D81}" srcOrd="2" destOrd="0" presId="urn:microsoft.com/office/officeart/2005/8/layout/hierarchy6"/>
    <dgm:cxn modelId="{2991D0EB-8929-4AA5-BAB5-9CAF80090CE0}" type="presParOf" srcId="{7ABD9C1D-C9FE-4D37-AA86-3A1B1E36A793}" destId="{1DFD073A-5149-4BAC-AC4B-E6DCBA6F1AB4}" srcOrd="3" destOrd="0" presId="urn:microsoft.com/office/officeart/2005/8/layout/hierarchy6"/>
    <dgm:cxn modelId="{A62BE698-E808-474F-B660-1487E53403D8}" type="presParOf" srcId="{1DFD073A-5149-4BAC-AC4B-E6DCBA6F1AB4}" destId="{2E3D8196-3AF2-44E8-8FCE-9AF7A0374102}" srcOrd="0" destOrd="0" presId="urn:microsoft.com/office/officeart/2005/8/layout/hierarchy6"/>
    <dgm:cxn modelId="{DA85F4A4-84BF-4CB4-B3B0-DCA78FE6A31C}" type="presParOf" srcId="{1DFD073A-5149-4BAC-AC4B-E6DCBA6F1AB4}" destId="{97245446-D9C0-423C-BC30-21D6ED7DD413}" srcOrd="1" destOrd="0" presId="urn:microsoft.com/office/officeart/2005/8/layout/hierarchy6"/>
    <dgm:cxn modelId="{6A95ACC2-5F60-4AA7-8C8A-6B35B62C0A01}" type="presParOf" srcId="{7ABD9C1D-C9FE-4D37-AA86-3A1B1E36A793}" destId="{18027F9D-0CC7-4B1B-B5E9-972A126118B5}" srcOrd="4" destOrd="0" presId="urn:microsoft.com/office/officeart/2005/8/layout/hierarchy6"/>
    <dgm:cxn modelId="{0C881033-97B3-46B3-86EF-BE64F5037FD5}" type="presParOf" srcId="{7ABD9C1D-C9FE-4D37-AA86-3A1B1E36A793}" destId="{F8978941-766A-46BA-96D1-DE03BD3167F2}" srcOrd="5" destOrd="0" presId="urn:microsoft.com/office/officeart/2005/8/layout/hierarchy6"/>
    <dgm:cxn modelId="{E5CF2B64-E412-45D0-ADD7-34EDD5B96A93}" type="presParOf" srcId="{F8978941-766A-46BA-96D1-DE03BD3167F2}" destId="{A598F03D-9E2E-4DEC-B3CA-C7B7208F1151}" srcOrd="0" destOrd="0" presId="urn:microsoft.com/office/officeart/2005/8/layout/hierarchy6"/>
    <dgm:cxn modelId="{2AEE011E-705B-450F-956B-FF0F339F3D77}" type="presParOf" srcId="{F8978941-766A-46BA-96D1-DE03BD3167F2}" destId="{BF5417BC-B6B6-4913-8DBF-0B2AB21FB2F0}" srcOrd="1" destOrd="0" presId="urn:microsoft.com/office/officeart/2005/8/layout/hierarchy6"/>
    <dgm:cxn modelId="{EFD77F2A-62C2-4701-AF5B-64E52CF6C4FD}" type="presParOf" srcId="{8CDDAF3F-E232-4C3D-A712-E1FF689054DE}" destId="{5265AE9D-2B93-4459-B08F-6EA43A8539D5}" srcOrd="4" destOrd="0" presId="urn:microsoft.com/office/officeart/2005/8/layout/hierarchy6"/>
    <dgm:cxn modelId="{DEB6A81A-3CAA-43A5-A076-B2FCC8D35B6F}" type="presParOf" srcId="{8CDDAF3F-E232-4C3D-A712-E1FF689054DE}" destId="{8B6B36A2-60D9-4594-A91B-B461B823D360}" srcOrd="5" destOrd="0" presId="urn:microsoft.com/office/officeart/2005/8/layout/hierarchy6"/>
    <dgm:cxn modelId="{716A5CEE-E07D-4EE0-8D17-90DD4CD5E6CB}" type="presParOf" srcId="{8B6B36A2-60D9-4594-A91B-B461B823D360}" destId="{2D527591-C0B3-406E-9CD7-80DAF3A050F2}" srcOrd="0" destOrd="0" presId="urn:microsoft.com/office/officeart/2005/8/layout/hierarchy6"/>
    <dgm:cxn modelId="{7E2E419E-63F7-4E98-A970-DA08CDA5C762}" type="presParOf" srcId="{8B6B36A2-60D9-4594-A91B-B461B823D360}" destId="{1FB4A0D1-BA66-46C0-A406-BA5540A39D71}" srcOrd="1" destOrd="0" presId="urn:microsoft.com/office/officeart/2005/8/layout/hierarchy6"/>
    <dgm:cxn modelId="{ED92E84A-2AC0-471A-8415-424AE6645158}" type="presParOf" srcId="{1FB4A0D1-BA66-46C0-A406-BA5540A39D71}" destId="{279E7A0E-146F-4AEA-B5B4-9192B32CDE7F}" srcOrd="0" destOrd="0" presId="urn:microsoft.com/office/officeart/2005/8/layout/hierarchy6"/>
    <dgm:cxn modelId="{256C7DE5-49B2-4422-BA60-05E20A493FF0}" type="presParOf" srcId="{1FB4A0D1-BA66-46C0-A406-BA5540A39D71}" destId="{37716ECE-4D7F-4D19-B1B4-EB5E989A5E56}" srcOrd="1" destOrd="0" presId="urn:microsoft.com/office/officeart/2005/8/layout/hierarchy6"/>
    <dgm:cxn modelId="{145DA0E0-737D-4931-AF90-7A201DB2B75C}" type="presParOf" srcId="{37716ECE-4D7F-4D19-B1B4-EB5E989A5E56}" destId="{6D2C6050-C5E1-4D8A-A4E5-9A6981E277DA}" srcOrd="0" destOrd="0" presId="urn:microsoft.com/office/officeart/2005/8/layout/hierarchy6"/>
    <dgm:cxn modelId="{95BD9513-7224-48DF-9912-5EE728A8AF8A}" type="presParOf" srcId="{37716ECE-4D7F-4D19-B1B4-EB5E989A5E56}" destId="{F066B6ED-9E6B-4900-A54D-62E4CB1426BA}" srcOrd="1" destOrd="0" presId="urn:microsoft.com/office/officeart/2005/8/layout/hierarchy6"/>
    <dgm:cxn modelId="{19CC25B7-6D69-4251-ABC7-5AF52F87BC63}" type="presParOf" srcId="{1FB4A0D1-BA66-46C0-A406-BA5540A39D71}" destId="{B15F5729-B30A-4A3B-836D-59165FDA47EA}" srcOrd="2" destOrd="0" presId="urn:microsoft.com/office/officeart/2005/8/layout/hierarchy6"/>
    <dgm:cxn modelId="{89596913-E0F5-4286-A545-E7056555BC76}" type="presParOf" srcId="{1FB4A0D1-BA66-46C0-A406-BA5540A39D71}" destId="{378FF57A-9CC4-47A0-9B1A-FFA9402CC92B}" srcOrd="3" destOrd="0" presId="urn:microsoft.com/office/officeart/2005/8/layout/hierarchy6"/>
    <dgm:cxn modelId="{86324FFD-46CA-4367-A97C-8766E4383AFC}" type="presParOf" srcId="{378FF57A-9CC4-47A0-9B1A-FFA9402CC92B}" destId="{035C75DB-3E27-4AF1-AE2C-8F18675B2975}" srcOrd="0" destOrd="0" presId="urn:microsoft.com/office/officeart/2005/8/layout/hierarchy6"/>
    <dgm:cxn modelId="{8A452303-4F67-4F68-AB44-E0B044198E05}" type="presParOf" srcId="{378FF57A-9CC4-47A0-9B1A-FFA9402CC92B}" destId="{66FE61D3-4766-43A1-98CC-52431687B3C6}" srcOrd="1" destOrd="0" presId="urn:microsoft.com/office/officeart/2005/8/layout/hierarchy6"/>
    <dgm:cxn modelId="{710259EF-E760-4283-A24F-42DE197DDC52}" type="presParOf" srcId="{8D35730F-BE79-4879-97DB-0B39F367340B}" destId="{8CE58F5C-2527-4AA3-8BAA-F3C7D6F59060}"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8F3164-FA18-45B0-9CB5-C59EAACB2FDD}">
      <dsp:nvSpPr>
        <dsp:cNvPr id="0" name=""/>
        <dsp:cNvSpPr/>
      </dsp:nvSpPr>
      <dsp:spPr>
        <a:xfrm>
          <a:off x="0" y="323779"/>
          <a:ext cx="1381925" cy="5527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Identify and Clearly Define Needs</a:t>
          </a:r>
        </a:p>
      </dsp:txBody>
      <dsp:txXfrm>
        <a:off x="276385" y="323779"/>
        <a:ext cx="829155" cy="552770"/>
      </dsp:txXfrm>
    </dsp:sp>
    <dsp:sp modelId="{A0F7046E-79DF-4372-A753-4B3338D0DAD5}">
      <dsp:nvSpPr>
        <dsp:cNvPr id="0" name=""/>
        <dsp:cNvSpPr/>
      </dsp:nvSpPr>
      <dsp:spPr>
        <a:xfrm>
          <a:off x="1243732" y="323779"/>
          <a:ext cx="1381925" cy="5527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Conduct Market Assessment</a:t>
          </a:r>
        </a:p>
      </dsp:txBody>
      <dsp:txXfrm>
        <a:off x="1520117" y="323779"/>
        <a:ext cx="829155" cy="552770"/>
      </dsp:txXfrm>
    </dsp:sp>
    <dsp:sp modelId="{B1F2B3A0-2EE8-4093-81B9-FB67814FE86D}">
      <dsp:nvSpPr>
        <dsp:cNvPr id="0" name=""/>
        <dsp:cNvSpPr/>
      </dsp:nvSpPr>
      <dsp:spPr>
        <a:xfrm>
          <a:off x="2492848" y="300878"/>
          <a:ext cx="1381925" cy="5527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Develop Sourcing Strategy</a:t>
          </a:r>
        </a:p>
      </dsp:txBody>
      <dsp:txXfrm>
        <a:off x="2769233" y="300878"/>
        <a:ext cx="829155" cy="552770"/>
      </dsp:txXfrm>
    </dsp:sp>
    <dsp:sp modelId="{B2CD1BA8-8428-41FF-A42D-1DB8DFC5A099}">
      <dsp:nvSpPr>
        <dsp:cNvPr id="0" name=""/>
        <dsp:cNvSpPr/>
      </dsp:nvSpPr>
      <dsp:spPr>
        <a:xfrm>
          <a:off x="3731198" y="323779"/>
          <a:ext cx="1381925" cy="5527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Narrow to Short List of Suppliers</a:t>
          </a:r>
        </a:p>
      </dsp:txBody>
      <dsp:txXfrm>
        <a:off x="4007583" y="323779"/>
        <a:ext cx="829155" cy="552770"/>
      </dsp:txXfrm>
    </dsp:sp>
    <dsp:sp modelId="{42DB7678-7F4E-49C4-904A-37BAA4A95D2E}">
      <dsp:nvSpPr>
        <dsp:cNvPr id="0" name=""/>
        <dsp:cNvSpPr/>
      </dsp:nvSpPr>
      <dsp:spPr>
        <a:xfrm>
          <a:off x="4974931" y="323779"/>
          <a:ext cx="1381925" cy="5527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Make Final Supplier Selection</a:t>
          </a:r>
        </a:p>
      </dsp:txBody>
      <dsp:txXfrm>
        <a:off x="5251316" y="323779"/>
        <a:ext cx="829155" cy="552770"/>
      </dsp:txXfrm>
    </dsp:sp>
    <dsp:sp modelId="{7B7B1B6F-A326-433F-BF58-10B47E1E28BD}">
      <dsp:nvSpPr>
        <dsp:cNvPr id="0" name=""/>
        <dsp:cNvSpPr/>
      </dsp:nvSpPr>
      <dsp:spPr>
        <a:xfrm>
          <a:off x="6218663" y="323779"/>
          <a:ext cx="1381925" cy="5527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Implement Solution</a:t>
          </a:r>
        </a:p>
      </dsp:txBody>
      <dsp:txXfrm>
        <a:off x="6495048" y="323779"/>
        <a:ext cx="829155" cy="552770"/>
      </dsp:txXfrm>
    </dsp:sp>
    <dsp:sp modelId="{56599E0B-BD1C-4962-86AA-76307809F53F}">
      <dsp:nvSpPr>
        <dsp:cNvPr id="0" name=""/>
        <dsp:cNvSpPr/>
      </dsp:nvSpPr>
      <dsp:spPr>
        <a:xfrm>
          <a:off x="7462396" y="323779"/>
          <a:ext cx="1381925" cy="5527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Monitor Supplier Performance</a:t>
          </a:r>
        </a:p>
      </dsp:txBody>
      <dsp:txXfrm>
        <a:off x="7738781" y="323779"/>
        <a:ext cx="829155" cy="552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037EB-BF72-4EDE-B6AC-6961C0C63C49}">
      <dsp:nvSpPr>
        <dsp:cNvPr id="0" name=""/>
        <dsp:cNvSpPr/>
      </dsp:nvSpPr>
      <dsp:spPr>
        <a:xfrm>
          <a:off x="3660736" y="60740"/>
          <a:ext cx="1124582" cy="62824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None/>
          </a:pPr>
          <a:r>
            <a:rPr lang="en-US" sz="800" b="1" kern="1200" dirty="0">
              <a:latin typeface="Arial" panose="020B0604020202020204" pitchFamily="34" charset="0"/>
              <a:cs typeface="Arial" panose="020B0604020202020204" pitchFamily="34" charset="0"/>
            </a:rPr>
            <a:t>Director of Procurement Contracting and Compliance</a:t>
          </a:r>
        </a:p>
        <a:p>
          <a:pPr marL="0" lvl="0" indent="0" algn="ctr" defTabSz="355600">
            <a:lnSpc>
              <a:spcPct val="100000"/>
            </a:lnSpc>
            <a:spcBef>
              <a:spcPct val="0"/>
            </a:spcBef>
            <a:spcAft>
              <a:spcPts val="0"/>
            </a:spcAft>
            <a:buNone/>
          </a:pPr>
          <a:r>
            <a:rPr lang="en-US" sz="800" kern="1200" dirty="0">
              <a:latin typeface="Arial" panose="020B0604020202020204" pitchFamily="34" charset="0"/>
              <a:cs typeface="Arial" panose="020B0604020202020204" pitchFamily="34" charset="0"/>
            </a:rPr>
            <a:t>Gregory F. Daniels</a:t>
          </a:r>
        </a:p>
      </dsp:txBody>
      <dsp:txXfrm>
        <a:off x="3679137" y="79141"/>
        <a:ext cx="1087780" cy="591442"/>
      </dsp:txXfrm>
    </dsp:sp>
    <dsp:sp modelId="{DEC64ACA-AE7E-4374-AF87-C77E5D069CFF}">
      <dsp:nvSpPr>
        <dsp:cNvPr id="0" name=""/>
        <dsp:cNvSpPr/>
      </dsp:nvSpPr>
      <dsp:spPr>
        <a:xfrm>
          <a:off x="563321" y="688985"/>
          <a:ext cx="3659706" cy="442020"/>
        </a:xfrm>
        <a:custGeom>
          <a:avLst/>
          <a:gdLst/>
          <a:ahLst/>
          <a:cxnLst/>
          <a:rect l="0" t="0" r="0" b="0"/>
          <a:pathLst>
            <a:path>
              <a:moveTo>
                <a:pt x="3659706" y="0"/>
              </a:moveTo>
              <a:lnTo>
                <a:pt x="3659706" y="221010"/>
              </a:lnTo>
              <a:lnTo>
                <a:pt x="0" y="221010"/>
              </a:lnTo>
              <a:lnTo>
                <a:pt x="0" y="4420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30DD53-B3FE-4C3E-84D1-0F72115E20BB}">
      <dsp:nvSpPr>
        <dsp:cNvPr id="0" name=""/>
        <dsp:cNvSpPr/>
      </dsp:nvSpPr>
      <dsp:spPr>
        <a:xfrm>
          <a:off x="1029" y="1131005"/>
          <a:ext cx="1124582" cy="749721"/>
        </a:xfrm>
        <a:prstGeom prst="roundRect">
          <a:avLst>
            <a:gd name="adj" fmla="val 10000"/>
          </a:avLst>
        </a:prstGeom>
        <a:solidFill>
          <a:schemeClr val="accent2">
            <a:lumMod val="40000"/>
            <a:lumOff val="60000"/>
          </a:schemeClr>
        </a:soli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2"/>
        </a:lnRef>
        <a:fillRef idx="2">
          <a:schemeClr val="accent2"/>
        </a:fillRef>
        <a:effectRef idx="1">
          <a:schemeClr val="accent2"/>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None/>
          </a:pPr>
          <a:r>
            <a:rPr lang="en-US" sz="800" b="1" kern="1200" dirty="0">
              <a:latin typeface="Arial" panose="020B0604020202020204" pitchFamily="34" charset="0"/>
              <a:cs typeface="Arial" panose="020B0604020202020204" pitchFamily="34" charset="0"/>
            </a:rPr>
            <a:t>New Senior Contract Specialist (P-5)</a:t>
          </a:r>
          <a:br>
            <a:rPr lang="en-US" sz="800" b="1" kern="1200" dirty="0">
              <a:latin typeface="Arial" panose="020B0604020202020204" pitchFamily="34" charset="0"/>
              <a:cs typeface="Arial" panose="020B0604020202020204" pitchFamily="34" charset="0"/>
            </a:rPr>
          </a:br>
          <a:r>
            <a:rPr lang="en-US" sz="800" b="0" kern="1200" dirty="0">
              <a:latin typeface="Arial" panose="020B0604020202020204" pitchFamily="34" charset="0"/>
              <a:cs typeface="Arial" panose="020B0604020202020204" pitchFamily="34" charset="0"/>
            </a:rPr>
            <a:t>(IT)</a:t>
          </a:r>
        </a:p>
      </dsp:txBody>
      <dsp:txXfrm>
        <a:off x="22988" y="1152964"/>
        <a:ext cx="1080664" cy="705803"/>
      </dsp:txXfrm>
    </dsp:sp>
    <dsp:sp modelId="{C6285AFA-C981-439B-B3F8-4FB1CAB9CA7E}">
      <dsp:nvSpPr>
        <dsp:cNvPr id="0" name=""/>
        <dsp:cNvSpPr/>
      </dsp:nvSpPr>
      <dsp:spPr>
        <a:xfrm>
          <a:off x="517601" y="1880727"/>
          <a:ext cx="91440" cy="299888"/>
        </a:xfrm>
        <a:custGeom>
          <a:avLst/>
          <a:gdLst/>
          <a:ahLst/>
          <a:cxnLst/>
          <a:rect l="0" t="0" r="0" b="0"/>
          <a:pathLst>
            <a:path>
              <a:moveTo>
                <a:pt x="45720" y="0"/>
              </a:moveTo>
              <a:lnTo>
                <a:pt x="45720" y="2998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BFA959-E254-4DE1-83AD-D49A32DC50C7}">
      <dsp:nvSpPr>
        <dsp:cNvPr id="0" name=""/>
        <dsp:cNvSpPr/>
      </dsp:nvSpPr>
      <dsp:spPr>
        <a:xfrm>
          <a:off x="1029" y="2180616"/>
          <a:ext cx="1124582" cy="749721"/>
        </a:xfrm>
        <a:prstGeom prst="roundRect">
          <a:avLst>
            <a:gd name="adj" fmla="val 10000"/>
          </a:avLst>
        </a:prstGeom>
        <a:solidFill>
          <a:schemeClr val="accent2">
            <a:lumMod val="40000"/>
            <a:lumOff val="60000"/>
          </a:schemeClr>
        </a:solidFill>
        <a:ln w="9525" cap="flat" cmpd="sng" algn="ctr">
          <a:solidFill>
            <a:schemeClr val="accent2">
              <a:lumMod val="7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None/>
          </a:pPr>
          <a:r>
            <a:rPr lang="en-US" sz="800" b="1" kern="1200" dirty="0">
              <a:latin typeface="Arial" panose="020B0604020202020204" pitchFamily="34" charset="0"/>
              <a:cs typeface="Arial" panose="020B0604020202020204" pitchFamily="34" charset="0"/>
            </a:rPr>
            <a:t>Contract Specialist (P-4)</a:t>
          </a:r>
          <a:br>
            <a:rPr lang="en-US" sz="800" b="1" kern="1200" dirty="0">
              <a:latin typeface="Arial" panose="020B0604020202020204" pitchFamily="34" charset="0"/>
              <a:cs typeface="Arial" panose="020B0604020202020204" pitchFamily="34" charset="0"/>
            </a:rPr>
          </a:br>
          <a:r>
            <a:rPr lang="en-US" sz="800" kern="1200" dirty="0">
              <a:latin typeface="Arial" panose="020B0604020202020204" pitchFamily="34" charset="0"/>
              <a:cs typeface="Arial" panose="020B0604020202020204" pitchFamily="34" charset="0"/>
            </a:rPr>
            <a:t>Vacant</a:t>
          </a:r>
          <a:br>
            <a:rPr lang="en-US" sz="800" kern="1200" dirty="0">
              <a:latin typeface="Arial" panose="020B0604020202020204" pitchFamily="34" charset="0"/>
              <a:cs typeface="Arial" panose="020B0604020202020204" pitchFamily="34" charset="0"/>
            </a:rPr>
          </a:br>
          <a:r>
            <a:rPr lang="en-US" sz="800" kern="1200" dirty="0">
              <a:latin typeface="Arial" panose="020B0604020202020204" pitchFamily="34" charset="0"/>
              <a:cs typeface="Arial" panose="020B0604020202020204" pitchFamily="34" charset="0"/>
            </a:rPr>
            <a:t>(IT)</a:t>
          </a:r>
        </a:p>
      </dsp:txBody>
      <dsp:txXfrm>
        <a:off x="22988" y="2202575"/>
        <a:ext cx="1080664" cy="705803"/>
      </dsp:txXfrm>
    </dsp:sp>
    <dsp:sp modelId="{0C476903-B81A-480F-AEF3-C33A7A11D84C}">
      <dsp:nvSpPr>
        <dsp:cNvPr id="0" name=""/>
        <dsp:cNvSpPr/>
      </dsp:nvSpPr>
      <dsp:spPr>
        <a:xfrm>
          <a:off x="3487235" y="688985"/>
          <a:ext cx="735791" cy="442020"/>
        </a:xfrm>
        <a:custGeom>
          <a:avLst/>
          <a:gdLst/>
          <a:ahLst/>
          <a:cxnLst/>
          <a:rect l="0" t="0" r="0" b="0"/>
          <a:pathLst>
            <a:path>
              <a:moveTo>
                <a:pt x="735791" y="0"/>
              </a:moveTo>
              <a:lnTo>
                <a:pt x="735791" y="221010"/>
              </a:lnTo>
              <a:lnTo>
                <a:pt x="0" y="221010"/>
              </a:lnTo>
              <a:lnTo>
                <a:pt x="0" y="4420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A3FD52-1BB7-479B-AB19-4E95D3AB19F0}">
      <dsp:nvSpPr>
        <dsp:cNvPr id="0" name=""/>
        <dsp:cNvSpPr/>
      </dsp:nvSpPr>
      <dsp:spPr>
        <a:xfrm>
          <a:off x="2924944" y="1131005"/>
          <a:ext cx="1124582" cy="749721"/>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None/>
          </a:pPr>
          <a:r>
            <a:rPr lang="en-US" sz="800" b="1" kern="1200" dirty="0">
              <a:latin typeface="Arial" panose="020B0604020202020204" pitchFamily="34" charset="0"/>
              <a:cs typeface="Arial" panose="020B0604020202020204" pitchFamily="34" charset="0"/>
            </a:rPr>
            <a:t>Senior Contract Specialist (P-5)</a:t>
          </a:r>
        </a:p>
      </dsp:txBody>
      <dsp:txXfrm>
        <a:off x="2946903" y="1152964"/>
        <a:ext cx="1080664" cy="705803"/>
      </dsp:txXfrm>
    </dsp:sp>
    <dsp:sp modelId="{7D1E4149-393C-4C54-AF32-8D0155A99ED8}">
      <dsp:nvSpPr>
        <dsp:cNvPr id="0" name=""/>
        <dsp:cNvSpPr/>
      </dsp:nvSpPr>
      <dsp:spPr>
        <a:xfrm>
          <a:off x="2025278" y="1880727"/>
          <a:ext cx="1461957" cy="299888"/>
        </a:xfrm>
        <a:custGeom>
          <a:avLst/>
          <a:gdLst/>
          <a:ahLst/>
          <a:cxnLst/>
          <a:rect l="0" t="0" r="0" b="0"/>
          <a:pathLst>
            <a:path>
              <a:moveTo>
                <a:pt x="1461957" y="0"/>
              </a:moveTo>
              <a:lnTo>
                <a:pt x="1461957" y="149944"/>
              </a:lnTo>
              <a:lnTo>
                <a:pt x="0" y="149944"/>
              </a:lnTo>
              <a:lnTo>
                <a:pt x="0" y="2998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E82169-10A0-4F04-A39F-B820AEEAE21F}">
      <dsp:nvSpPr>
        <dsp:cNvPr id="0" name=""/>
        <dsp:cNvSpPr/>
      </dsp:nvSpPr>
      <dsp:spPr>
        <a:xfrm>
          <a:off x="1462987" y="2180616"/>
          <a:ext cx="1124582" cy="749721"/>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None/>
          </a:pPr>
          <a:r>
            <a:rPr lang="en-US" sz="800" b="1" kern="1200" dirty="0">
              <a:latin typeface="Arial" panose="020B0604020202020204" pitchFamily="34" charset="0"/>
              <a:cs typeface="Arial" panose="020B0604020202020204" pitchFamily="34" charset="0"/>
            </a:rPr>
            <a:t>Contract Specialist</a:t>
          </a:r>
        </a:p>
        <a:p>
          <a:pPr marL="0" lvl="0" indent="0" algn="ctr" defTabSz="355600">
            <a:lnSpc>
              <a:spcPct val="100000"/>
            </a:lnSpc>
            <a:spcBef>
              <a:spcPct val="0"/>
            </a:spcBef>
            <a:spcAft>
              <a:spcPts val="0"/>
            </a:spcAft>
            <a:buNone/>
          </a:pPr>
          <a:r>
            <a:rPr lang="en-US" sz="800" b="1" kern="1200" dirty="0">
              <a:latin typeface="Arial" panose="020B0604020202020204" pitchFamily="34" charset="0"/>
              <a:cs typeface="Arial" panose="020B0604020202020204" pitchFamily="34" charset="0"/>
            </a:rPr>
            <a:t>(P-4)</a:t>
          </a:r>
          <a:br>
            <a:rPr lang="en-US" sz="800" b="1" kern="1200" dirty="0">
              <a:latin typeface="Arial" panose="020B0604020202020204" pitchFamily="34" charset="0"/>
              <a:cs typeface="Arial" panose="020B0604020202020204" pitchFamily="34" charset="0"/>
            </a:rPr>
          </a:br>
          <a:r>
            <a:rPr lang="en-US" sz="800" kern="1200" dirty="0">
              <a:latin typeface="Arial" panose="020B0604020202020204" pitchFamily="34" charset="0"/>
              <a:cs typeface="Arial" panose="020B0604020202020204" pitchFamily="34" charset="0"/>
            </a:rPr>
            <a:t>(Business Services)</a:t>
          </a:r>
        </a:p>
      </dsp:txBody>
      <dsp:txXfrm>
        <a:off x="1484946" y="2202575"/>
        <a:ext cx="1080664" cy="705803"/>
      </dsp:txXfrm>
    </dsp:sp>
    <dsp:sp modelId="{E533BE71-E32A-4C79-BD8F-0CB69B567D81}">
      <dsp:nvSpPr>
        <dsp:cNvPr id="0" name=""/>
        <dsp:cNvSpPr/>
      </dsp:nvSpPr>
      <dsp:spPr>
        <a:xfrm>
          <a:off x="3441515" y="1880727"/>
          <a:ext cx="91440" cy="299888"/>
        </a:xfrm>
        <a:custGeom>
          <a:avLst/>
          <a:gdLst/>
          <a:ahLst/>
          <a:cxnLst/>
          <a:rect l="0" t="0" r="0" b="0"/>
          <a:pathLst>
            <a:path>
              <a:moveTo>
                <a:pt x="45720" y="0"/>
              </a:moveTo>
              <a:lnTo>
                <a:pt x="45720" y="2998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3D8196-3AF2-44E8-8FCE-9AF7A0374102}">
      <dsp:nvSpPr>
        <dsp:cNvPr id="0" name=""/>
        <dsp:cNvSpPr/>
      </dsp:nvSpPr>
      <dsp:spPr>
        <a:xfrm>
          <a:off x="2924944" y="2180616"/>
          <a:ext cx="1124582" cy="749721"/>
        </a:xfrm>
        <a:prstGeom prst="roundRect">
          <a:avLst>
            <a:gd name="adj" fmla="val 10000"/>
          </a:avLst>
        </a:prstGeom>
        <a:solidFill>
          <a:schemeClr val="accent2">
            <a:lumMod val="40000"/>
            <a:lumOff val="60000"/>
          </a:schemeClr>
        </a:solidFill>
        <a:ln w="9525" cap="flat" cmpd="sng" algn="ctr">
          <a:solidFill>
            <a:schemeClr val="accent2">
              <a:lumMod val="7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None/>
          </a:pPr>
          <a:r>
            <a:rPr lang="en-US" sz="800" b="1" kern="1200" dirty="0">
              <a:latin typeface="Arial" panose="020B0604020202020204" pitchFamily="34" charset="0"/>
              <a:cs typeface="Arial" panose="020B0604020202020204" pitchFamily="34" charset="0"/>
            </a:rPr>
            <a:t>Contract Specialist (P-4)</a:t>
          </a:r>
        </a:p>
        <a:p>
          <a:pPr marL="0" lvl="0" indent="0" algn="ctr" defTabSz="355600">
            <a:lnSpc>
              <a:spcPct val="100000"/>
            </a:lnSpc>
            <a:spcBef>
              <a:spcPct val="0"/>
            </a:spcBef>
            <a:spcAft>
              <a:spcPts val="0"/>
            </a:spcAft>
            <a:buNone/>
          </a:pPr>
          <a:r>
            <a:rPr lang="en-US" sz="800" kern="1200" dirty="0">
              <a:latin typeface="Arial" panose="020B0604020202020204" pitchFamily="34" charset="0"/>
              <a:cs typeface="Arial" panose="020B0604020202020204" pitchFamily="34" charset="0"/>
            </a:rPr>
            <a:t>Vacant</a:t>
          </a:r>
        </a:p>
        <a:p>
          <a:pPr marL="0" lvl="0" indent="0" algn="ctr" defTabSz="355600">
            <a:lnSpc>
              <a:spcPct val="100000"/>
            </a:lnSpc>
            <a:spcBef>
              <a:spcPct val="0"/>
            </a:spcBef>
            <a:spcAft>
              <a:spcPts val="0"/>
            </a:spcAft>
            <a:buNone/>
          </a:pPr>
          <a:r>
            <a:rPr lang="en-US" sz="800" kern="1200" dirty="0">
              <a:latin typeface="Arial" panose="020B0604020202020204" pitchFamily="34" charset="0"/>
              <a:cs typeface="Arial" panose="020B0604020202020204" pitchFamily="34" charset="0"/>
            </a:rPr>
            <a:t>(Business Services/Research)</a:t>
          </a:r>
        </a:p>
      </dsp:txBody>
      <dsp:txXfrm>
        <a:off x="2946903" y="2202575"/>
        <a:ext cx="1080664" cy="705803"/>
      </dsp:txXfrm>
    </dsp:sp>
    <dsp:sp modelId="{18027F9D-0CC7-4B1B-B5E9-972A126118B5}">
      <dsp:nvSpPr>
        <dsp:cNvPr id="0" name=""/>
        <dsp:cNvSpPr/>
      </dsp:nvSpPr>
      <dsp:spPr>
        <a:xfrm>
          <a:off x="3487235" y="1880727"/>
          <a:ext cx="1461957" cy="299888"/>
        </a:xfrm>
        <a:custGeom>
          <a:avLst/>
          <a:gdLst/>
          <a:ahLst/>
          <a:cxnLst/>
          <a:rect l="0" t="0" r="0" b="0"/>
          <a:pathLst>
            <a:path>
              <a:moveTo>
                <a:pt x="0" y="0"/>
              </a:moveTo>
              <a:lnTo>
                <a:pt x="0" y="149944"/>
              </a:lnTo>
              <a:lnTo>
                <a:pt x="1461957" y="149944"/>
              </a:lnTo>
              <a:lnTo>
                <a:pt x="1461957" y="2998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98F03D-9E2E-4DEC-B3CA-C7B7208F1151}">
      <dsp:nvSpPr>
        <dsp:cNvPr id="0" name=""/>
        <dsp:cNvSpPr/>
      </dsp:nvSpPr>
      <dsp:spPr>
        <a:xfrm>
          <a:off x="4386901" y="2180616"/>
          <a:ext cx="1124582" cy="749721"/>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None/>
          </a:pPr>
          <a:r>
            <a:rPr lang="en-US" sz="800" b="1" kern="1200" dirty="0">
              <a:latin typeface="Arial" panose="020B0604020202020204" pitchFamily="34" charset="0"/>
              <a:cs typeface="Arial" panose="020B0604020202020204" pitchFamily="34" charset="0"/>
            </a:rPr>
            <a:t>Contract Specialist (P-4)</a:t>
          </a:r>
          <a:br>
            <a:rPr lang="en-US" sz="800" kern="1200" dirty="0">
              <a:latin typeface="Arial" panose="020B0604020202020204" pitchFamily="34" charset="0"/>
              <a:cs typeface="Arial" panose="020B0604020202020204" pitchFamily="34" charset="0"/>
            </a:rPr>
          </a:br>
          <a:r>
            <a:rPr lang="en-US" sz="800" kern="1200" dirty="0">
              <a:latin typeface="Arial" panose="020B0604020202020204" pitchFamily="34" charset="0"/>
              <a:cs typeface="Arial" panose="020B0604020202020204" pitchFamily="34" charset="0"/>
            </a:rPr>
            <a:t>(Research/PSA)</a:t>
          </a:r>
        </a:p>
      </dsp:txBody>
      <dsp:txXfrm>
        <a:off x="4408860" y="2202575"/>
        <a:ext cx="1080664" cy="705803"/>
      </dsp:txXfrm>
    </dsp:sp>
    <dsp:sp modelId="{5265AE9D-2B93-4459-B08F-6EA43A8539D5}">
      <dsp:nvSpPr>
        <dsp:cNvPr id="0" name=""/>
        <dsp:cNvSpPr/>
      </dsp:nvSpPr>
      <dsp:spPr>
        <a:xfrm>
          <a:off x="4223027" y="688985"/>
          <a:ext cx="2919101" cy="442020"/>
        </a:xfrm>
        <a:custGeom>
          <a:avLst/>
          <a:gdLst/>
          <a:ahLst/>
          <a:cxnLst/>
          <a:rect l="0" t="0" r="0" b="0"/>
          <a:pathLst>
            <a:path>
              <a:moveTo>
                <a:pt x="0" y="0"/>
              </a:moveTo>
              <a:lnTo>
                <a:pt x="0" y="221010"/>
              </a:lnTo>
              <a:lnTo>
                <a:pt x="2919101" y="221010"/>
              </a:lnTo>
              <a:lnTo>
                <a:pt x="2919101" y="4420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527591-C0B3-406E-9CD7-80DAF3A050F2}">
      <dsp:nvSpPr>
        <dsp:cNvPr id="0" name=""/>
        <dsp:cNvSpPr/>
      </dsp:nvSpPr>
      <dsp:spPr>
        <a:xfrm>
          <a:off x="6579837" y="1131005"/>
          <a:ext cx="1124582" cy="749721"/>
        </a:xfrm>
        <a:prstGeom prst="roundRect">
          <a:avLst>
            <a:gd name="adj" fmla="val 10000"/>
          </a:avLst>
        </a:prstGeom>
        <a:solidFill>
          <a:schemeClr val="accent2">
            <a:lumMod val="40000"/>
            <a:lumOff val="60000"/>
          </a:schemeClr>
        </a:soli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2"/>
        </a:lnRef>
        <a:fillRef idx="2">
          <a:schemeClr val="accent2"/>
        </a:fillRef>
        <a:effectRef idx="1">
          <a:schemeClr val="accent2"/>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None/>
          </a:pPr>
          <a:r>
            <a:rPr lang="en-US" sz="800" b="1" kern="1200" dirty="0">
              <a:latin typeface="Arial" panose="020B0604020202020204" pitchFamily="34" charset="0"/>
              <a:cs typeface="Arial" panose="020B0604020202020204" pitchFamily="34" charset="0"/>
            </a:rPr>
            <a:t>New Senior Contract Specialist (P-5)</a:t>
          </a:r>
        </a:p>
        <a:p>
          <a:pPr marL="0" lvl="0" indent="0" algn="ctr" defTabSz="355600">
            <a:lnSpc>
              <a:spcPct val="100000"/>
            </a:lnSpc>
            <a:spcBef>
              <a:spcPct val="0"/>
            </a:spcBef>
            <a:spcAft>
              <a:spcPts val="0"/>
            </a:spcAft>
            <a:buNone/>
          </a:pPr>
          <a:r>
            <a:rPr lang="en-US" sz="800" b="0" kern="1200" dirty="0">
              <a:latin typeface="Arial" panose="020B0604020202020204" pitchFamily="34" charset="0"/>
              <a:cs typeface="Arial" panose="020B0604020202020204" pitchFamily="34" charset="0"/>
            </a:rPr>
            <a:t>(Construction and MRO/Facilities)</a:t>
          </a:r>
        </a:p>
      </dsp:txBody>
      <dsp:txXfrm>
        <a:off x="6601796" y="1152964"/>
        <a:ext cx="1080664" cy="705803"/>
      </dsp:txXfrm>
    </dsp:sp>
    <dsp:sp modelId="{279E7A0E-146F-4AEA-B5B4-9192B32CDE7F}">
      <dsp:nvSpPr>
        <dsp:cNvPr id="0" name=""/>
        <dsp:cNvSpPr/>
      </dsp:nvSpPr>
      <dsp:spPr>
        <a:xfrm>
          <a:off x="6411150" y="1880727"/>
          <a:ext cx="730978" cy="299888"/>
        </a:xfrm>
        <a:custGeom>
          <a:avLst/>
          <a:gdLst/>
          <a:ahLst/>
          <a:cxnLst/>
          <a:rect l="0" t="0" r="0" b="0"/>
          <a:pathLst>
            <a:path>
              <a:moveTo>
                <a:pt x="730978" y="0"/>
              </a:moveTo>
              <a:lnTo>
                <a:pt x="730978" y="149944"/>
              </a:lnTo>
              <a:lnTo>
                <a:pt x="0" y="149944"/>
              </a:lnTo>
              <a:lnTo>
                <a:pt x="0" y="2998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2C6050-C5E1-4D8A-A4E5-9A6981E277DA}">
      <dsp:nvSpPr>
        <dsp:cNvPr id="0" name=""/>
        <dsp:cNvSpPr/>
      </dsp:nvSpPr>
      <dsp:spPr>
        <a:xfrm>
          <a:off x="5848859" y="2180616"/>
          <a:ext cx="1124582" cy="749721"/>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100000"/>
            </a:lnSpc>
            <a:spcBef>
              <a:spcPct val="0"/>
            </a:spcBef>
            <a:spcAft>
              <a:spcPts val="0"/>
            </a:spcAft>
            <a:buNone/>
          </a:pPr>
          <a:r>
            <a:rPr lang="en-US" sz="800" b="1" kern="1200" dirty="0">
              <a:latin typeface="Arial" panose="020B0604020202020204" pitchFamily="34" charset="0"/>
              <a:cs typeface="Arial" panose="020B0604020202020204" pitchFamily="34" charset="0"/>
            </a:rPr>
            <a:t>Contract Specialist (P-4)</a:t>
          </a:r>
        </a:p>
        <a:p>
          <a:pPr marL="0" lvl="0" indent="0" algn="ctr" defTabSz="355600">
            <a:lnSpc>
              <a:spcPct val="100000"/>
            </a:lnSpc>
            <a:spcBef>
              <a:spcPct val="0"/>
            </a:spcBef>
            <a:spcAft>
              <a:spcPts val="0"/>
            </a:spcAft>
            <a:buNone/>
          </a:pPr>
          <a:r>
            <a:rPr lang="en-US" sz="800" kern="1200" dirty="0">
              <a:latin typeface="Arial" panose="020B0604020202020204" pitchFamily="34" charset="0"/>
              <a:cs typeface="Arial" panose="020B0604020202020204" pitchFamily="34" charset="0"/>
            </a:rPr>
            <a:t>(Construction)</a:t>
          </a:r>
        </a:p>
      </dsp:txBody>
      <dsp:txXfrm>
        <a:off x="5870818" y="2202575"/>
        <a:ext cx="1080664" cy="705803"/>
      </dsp:txXfrm>
    </dsp:sp>
    <dsp:sp modelId="{B15F5729-B30A-4A3B-836D-59165FDA47EA}">
      <dsp:nvSpPr>
        <dsp:cNvPr id="0" name=""/>
        <dsp:cNvSpPr/>
      </dsp:nvSpPr>
      <dsp:spPr>
        <a:xfrm>
          <a:off x="7142129" y="1880727"/>
          <a:ext cx="730978" cy="299888"/>
        </a:xfrm>
        <a:custGeom>
          <a:avLst/>
          <a:gdLst/>
          <a:ahLst/>
          <a:cxnLst/>
          <a:rect l="0" t="0" r="0" b="0"/>
          <a:pathLst>
            <a:path>
              <a:moveTo>
                <a:pt x="0" y="0"/>
              </a:moveTo>
              <a:lnTo>
                <a:pt x="0" y="149944"/>
              </a:lnTo>
              <a:lnTo>
                <a:pt x="730978" y="149944"/>
              </a:lnTo>
              <a:lnTo>
                <a:pt x="730978" y="2998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5C75DB-3E27-4AF1-AE2C-8F18675B2975}">
      <dsp:nvSpPr>
        <dsp:cNvPr id="0" name=""/>
        <dsp:cNvSpPr/>
      </dsp:nvSpPr>
      <dsp:spPr>
        <a:xfrm>
          <a:off x="7310816" y="2180616"/>
          <a:ext cx="1124582" cy="749721"/>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dsp:spPr>
      <dsp:style>
        <a:lnRef idx="1">
          <a:schemeClr val="accent1"/>
        </a:lnRef>
        <a:fillRef idx="2">
          <a:schemeClr val="accent1"/>
        </a:fillRef>
        <a:effectRef idx="1">
          <a:schemeClr val="accent1"/>
        </a:effectRef>
        <a:fontRef idx="minor">
          <a:schemeClr val="dk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1" kern="1200" dirty="0">
              <a:latin typeface="Arial" panose="020B0604020202020204" pitchFamily="34" charset="0"/>
              <a:cs typeface="Arial" panose="020B0604020202020204" pitchFamily="34" charset="0"/>
            </a:rPr>
            <a:t>Contract Specialist (P-4)</a:t>
          </a:r>
        </a:p>
        <a:p>
          <a:pPr marL="0" lvl="0" indent="0" algn="ctr" defTabSz="355600">
            <a:lnSpc>
              <a:spcPct val="90000"/>
            </a:lnSpc>
            <a:spcBef>
              <a:spcPct val="0"/>
            </a:spcBef>
            <a:spcAft>
              <a:spcPct val="35000"/>
            </a:spcAft>
            <a:buNone/>
          </a:pPr>
          <a:r>
            <a:rPr lang="en-US" sz="800" kern="1200" dirty="0">
              <a:latin typeface="Arial" panose="020B0604020202020204" pitchFamily="34" charset="0"/>
              <a:cs typeface="Arial" panose="020B0604020202020204" pitchFamily="34" charset="0"/>
            </a:rPr>
            <a:t>(MRO/Facilities/ Construction)</a:t>
          </a:r>
        </a:p>
      </dsp:txBody>
      <dsp:txXfrm>
        <a:off x="7332775" y="2202575"/>
        <a:ext cx="1080664" cy="70580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38" tIns="46569" rIns="93138" bIns="46569" rtlCol="0"/>
          <a:lstStyle>
            <a:lvl1pPr algn="l">
              <a:defRPr sz="1200"/>
            </a:lvl1pPr>
          </a:lstStyle>
          <a:p>
            <a:endParaRPr lang="en-US" dirty="0"/>
          </a:p>
        </p:txBody>
      </p:sp>
      <p:sp>
        <p:nvSpPr>
          <p:cNvPr id="3" name="Date Placeholder 2"/>
          <p:cNvSpPr>
            <a:spLocks noGrp="1"/>
          </p:cNvSpPr>
          <p:nvPr>
            <p:ph type="dt" sz="quarter" idx="1"/>
          </p:nvPr>
        </p:nvSpPr>
        <p:spPr>
          <a:xfrm>
            <a:off x="3970942" y="0"/>
            <a:ext cx="3037840" cy="464820"/>
          </a:xfrm>
          <a:prstGeom prst="rect">
            <a:avLst/>
          </a:prstGeom>
        </p:spPr>
        <p:txBody>
          <a:bodyPr vert="horz" lIns="93138" tIns="46569" rIns="93138" bIns="46569" rtlCol="0"/>
          <a:lstStyle>
            <a:lvl1pPr algn="r">
              <a:defRPr sz="1200"/>
            </a:lvl1pPr>
          </a:lstStyle>
          <a:p>
            <a:fld id="{6D10BE6C-4C0C-8046-BBFD-371AD798216A}" type="datetimeFigureOut">
              <a:rPr lang="en-US" smtClean="0"/>
              <a:t>10/31/2022</a:t>
            </a:fld>
            <a:endParaRPr lang="en-US" dirty="0"/>
          </a:p>
        </p:txBody>
      </p:sp>
      <p:sp>
        <p:nvSpPr>
          <p:cNvPr id="4" name="Footer Placeholder 3"/>
          <p:cNvSpPr>
            <a:spLocks noGrp="1"/>
          </p:cNvSpPr>
          <p:nvPr>
            <p:ph type="ftr" sz="quarter" idx="2"/>
          </p:nvPr>
        </p:nvSpPr>
        <p:spPr>
          <a:xfrm>
            <a:off x="0" y="8829970"/>
            <a:ext cx="3037840" cy="464820"/>
          </a:xfrm>
          <a:prstGeom prst="rect">
            <a:avLst/>
          </a:prstGeom>
        </p:spPr>
        <p:txBody>
          <a:bodyPr vert="horz" lIns="93138" tIns="46569" rIns="93138" bIns="4656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2" y="8829970"/>
            <a:ext cx="3037840" cy="464820"/>
          </a:xfrm>
          <a:prstGeom prst="rect">
            <a:avLst/>
          </a:prstGeom>
        </p:spPr>
        <p:txBody>
          <a:bodyPr vert="horz" lIns="93138" tIns="46569" rIns="93138" bIns="46569" rtlCol="0" anchor="b"/>
          <a:lstStyle>
            <a:lvl1pPr algn="r">
              <a:defRPr sz="1200"/>
            </a:lvl1pPr>
          </a:lstStyle>
          <a:p>
            <a:fld id="{3C9EFCB1-D51F-8E41-88AA-D42180FBBA78}" type="slidenum">
              <a:rPr lang="en-US" smtClean="0"/>
              <a:t>‹#›</a:t>
            </a:fld>
            <a:endParaRPr lang="en-US" dirty="0"/>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138"/>
          </a:xfrm>
          <a:prstGeom prst="rect">
            <a:avLst/>
          </a:prstGeom>
        </p:spPr>
        <p:txBody>
          <a:bodyPr vert="horz" lIns="91409" tIns="45706" rIns="91409" bIns="45706" rtlCol="0"/>
          <a:lstStyle>
            <a:lvl1pPr algn="l">
              <a:defRPr sz="1200"/>
            </a:lvl1pPr>
          </a:lstStyle>
          <a:p>
            <a:endParaRPr lang="en-US" dirty="0"/>
          </a:p>
        </p:txBody>
      </p:sp>
      <p:sp>
        <p:nvSpPr>
          <p:cNvPr id="3" name="Date Placeholder 2"/>
          <p:cNvSpPr>
            <a:spLocks noGrp="1"/>
          </p:cNvSpPr>
          <p:nvPr>
            <p:ph type="dt" idx="1"/>
          </p:nvPr>
        </p:nvSpPr>
        <p:spPr>
          <a:xfrm>
            <a:off x="3970341" y="1"/>
            <a:ext cx="3038475" cy="465138"/>
          </a:xfrm>
          <a:prstGeom prst="rect">
            <a:avLst/>
          </a:prstGeom>
        </p:spPr>
        <p:txBody>
          <a:bodyPr vert="horz" lIns="91409" tIns="45706" rIns="91409" bIns="45706" rtlCol="0"/>
          <a:lstStyle>
            <a:lvl1pPr algn="r">
              <a:defRPr sz="1200"/>
            </a:lvl1pPr>
          </a:lstStyle>
          <a:p>
            <a:fld id="{43749313-588E-4031-858A-B151B9DD30E0}" type="datetimeFigureOut">
              <a:rPr lang="en-US" smtClean="0"/>
              <a:t>10/31/2022</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09" tIns="45706" rIns="91409" bIns="45706" rtlCol="0" anchor="ctr"/>
          <a:lstStyle/>
          <a:p>
            <a:endParaRPr lang="en-US" dirty="0"/>
          </a:p>
        </p:txBody>
      </p:sp>
      <p:sp>
        <p:nvSpPr>
          <p:cNvPr id="5" name="Notes Placeholder 4"/>
          <p:cNvSpPr>
            <a:spLocks noGrp="1"/>
          </p:cNvSpPr>
          <p:nvPr>
            <p:ph type="body" sz="quarter" idx="3"/>
          </p:nvPr>
        </p:nvSpPr>
        <p:spPr>
          <a:xfrm>
            <a:off x="701675" y="4416427"/>
            <a:ext cx="5607050" cy="4183063"/>
          </a:xfrm>
          <a:prstGeom prst="rect">
            <a:avLst/>
          </a:prstGeom>
        </p:spPr>
        <p:txBody>
          <a:bodyPr vert="horz" lIns="91409" tIns="45706" rIns="91409" bIns="457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77"/>
            <a:ext cx="3038475" cy="465138"/>
          </a:xfrm>
          <a:prstGeom prst="rect">
            <a:avLst/>
          </a:prstGeom>
        </p:spPr>
        <p:txBody>
          <a:bodyPr vert="horz" lIns="91409" tIns="45706" rIns="91409" bIns="4570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1" y="8829677"/>
            <a:ext cx="3038475" cy="465138"/>
          </a:xfrm>
          <a:prstGeom prst="rect">
            <a:avLst/>
          </a:prstGeom>
        </p:spPr>
        <p:txBody>
          <a:bodyPr vert="horz" lIns="91409" tIns="45706" rIns="91409" bIns="45706" rtlCol="0" anchor="b"/>
          <a:lstStyle>
            <a:lvl1pPr algn="r">
              <a:defRPr sz="1200"/>
            </a:lvl1pPr>
          </a:lstStyle>
          <a:p>
            <a:fld id="{4A570E46-2D3F-4A01-B80A-8D76D7EE42FE}" type="slidenum">
              <a:rPr lang="en-US" smtClean="0"/>
              <a:t>‹#›</a:t>
            </a:fld>
            <a:endParaRPr lang="en-US" dirty="0"/>
          </a:p>
        </p:txBody>
      </p:sp>
    </p:spTree>
    <p:extLst>
      <p:ext uri="{BB962C8B-B14F-4D97-AF65-F5344CB8AC3E}">
        <p14:creationId xmlns:p14="http://schemas.microsoft.com/office/powerpoint/2010/main" val="62316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570E46-2D3F-4A01-B80A-8D76D7EE42FE}" type="slidenum">
              <a:rPr lang="en-US" smtClean="0"/>
              <a:t>1</a:t>
            </a:fld>
            <a:endParaRPr lang="en-US" dirty="0"/>
          </a:p>
        </p:txBody>
      </p:sp>
    </p:spTree>
    <p:extLst>
      <p:ext uri="{BB962C8B-B14F-4D97-AF65-F5344CB8AC3E}">
        <p14:creationId xmlns:p14="http://schemas.microsoft.com/office/powerpoint/2010/main" val="4004569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391A64-DA68-4790-B54E-75365D9BEAAC}" type="slidenum">
              <a:rPr lang="en-US" smtClean="0"/>
              <a:t>11</a:t>
            </a:fld>
            <a:endParaRPr lang="en-US"/>
          </a:p>
        </p:txBody>
      </p:sp>
    </p:spTree>
    <p:extLst>
      <p:ext uri="{BB962C8B-B14F-4D97-AF65-F5344CB8AC3E}">
        <p14:creationId xmlns:p14="http://schemas.microsoft.com/office/powerpoint/2010/main" val="2129133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391A64-DA68-4790-B54E-75365D9BEAAC}" type="slidenum">
              <a:rPr lang="en-US" smtClean="0"/>
              <a:t>12</a:t>
            </a:fld>
            <a:endParaRPr lang="en-US"/>
          </a:p>
        </p:txBody>
      </p:sp>
    </p:spTree>
    <p:extLst>
      <p:ext uri="{BB962C8B-B14F-4D97-AF65-F5344CB8AC3E}">
        <p14:creationId xmlns:p14="http://schemas.microsoft.com/office/powerpoint/2010/main" val="2037223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391A64-DA68-4790-B54E-75365D9BEAAC}" type="slidenum">
              <a:rPr lang="en-US" smtClean="0"/>
              <a:t>13</a:t>
            </a:fld>
            <a:endParaRPr lang="en-US"/>
          </a:p>
        </p:txBody>
      </p:sp>
    </p:spTree>
    <p:extLst>
      <p:ext uri="{BB962C8B-B14F-4D97-AF65-F5344CB8AC3E}">
        <p14:creationId xmlns:p14="http://schemas.microsoft.com/office/powerpoint/2010/main" val="104537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391A64-DA68-4790-B54E-75365D9BEAAC}" type="slidenum">
              <a:rPr lang="en-US" smtClean="0"/>
              <a:t>14</a:t>
            </a:fld>
            <a:endParaRPr lang="en-US"/>
          </a:p>
        </p:txBody>
      </p:sp>
    </p:spTree>
    <p:extLst>
      <p:ext uri="{BB962C8B-B14F-4D97-AF65-F5344CB8AC3E}">
        <p14:creationId xmlns:p14="http://schemas.microsoft.com/office/powerpoint/2010/main" val="2253664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391A64-DA68-4790-B54E-75365D9BEAAC}" type="slidenum">
              <a:rPr lang="en-US" smtClean="0"/>
              <a:t>15</a:t>
            </a:fld>
            <a:endParaRPr lang="en-US"/>
          </a:p>
        </p:txBody>
      </p:sp>
    </p:spTree>
    <p:extLst>
      <p:ext uri="{BB962C8B-B14F-4D97-AF65-F5344CB8AC3E}">
        <p14:creationId xmlns:p14="http://schemas.microsoft.com/office/powerpoint/2010/main" val="2917801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391A64-DA68-4790-B54E-75365D9BEAAC}" type="slidenum">
              <a:rPr lang="en-US" smtClean="0"/>
              <a:t>16</a:t>
            </a:fld>
            <a:endParaRPr lang="en-US"/>
          </a:p>
        </p:txBody>
      </p:sp>
    </p:spTree>
    <p:extLst>
      <p:ext uri="{BB962C8B-B14F-4D97-AF65-F5344CB8AC3E}">
        <p14:creationId xmlns:p14="http://schemas.microsoft.com/office/powerpoint/2010/main" val="2357777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391A64-DA68-4790-B54E-75365D9BEAAC}" type="slidenum">
              <a:rPr lang="en-US" smtClean="0"/>
              <a:t>17</a:t>
            </a:fld>
            <a:endParaRPr lang="en-US"/>
          </a:p>
        </p:txBody>
      </p:sp>
    </p:spTree>
    <p:extLst>
      <p:ext uri="{BB962C8B-B14F-4D97-AF65-F5344CB8AC3E}">
        <p14:creationId xmlns:p14="http://schemas.microsoft.com/office/powerpoint/2010/main" val="1045059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570E46-2D3F-4A01-B80A-8D76D7EE42FE}" type="slidenum">
              <a:rPr lang="en-US" smtClean="0"/>
              <a:t>2</a:t>
            </a:fld>
            <a:endParaRPr lang="en-US" dirty="0"/>
          </a:p>
        </p:txBody>
      </p:sp>
    </p:spTree>
    <p:extLst>
      <p:ext uri="{BB962C8B-B14F-4D97-AF65-F5344CB8AC3E}">
        <p14:creationId xmlns:p14="http://schemas.microsoft.com/office/powerpoint/2010/main" val="151493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57143">
              <a:defRPr/>
            </a:pPr>
            <a:fld id="{4A570E46-2D3F-4A01-B80A-8D76D7EE42FE}" type="slidenum">
              <a:rPr lang="en-US">
                <a:solidFill>
                  <a:prstClr val="black"/>
                </a:solidFill>
                <a:latin typeface="Calibri"/>
              </a:rPr>
              <a:pPr defTabSz="457143">
                <a:defRPr/>
              </a:pPr>
              <a:t>3</a:t>
            </a:fld>
            <a:endParaRPr lang="en-US" dirty="0">
              <a:solidFill>
                <a:prstClr val="black"/>
              </a:solidFill>
              <a:latin typeface="Calibri"/>
            </a:endParaRPr>
          </a:p>
        </p:txBody>
      </p:sp>
    </p:spTree>
    <p:extLst>
      <p:ext uri="{BB962C8B-B14F-4D97-AF65-F5344CB8AC3E}">
        <p14:creationId xmlns:p14="http://schemas.microsoft.com/office/powerpoint/2010/main" val="89954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F284EFE1-B4B6-4398-B231-D32FCCE0FF51}" type="slidenum">
              <a:rPr lang="en-US" smtClean="0"/>
              <a:t>5</a:t>
            </a:fld>
            <a:endParaRPr lang="en-US"/>
          </a:p>
        </p:txBody>
      </p:sp>
    </p:spTree>
    <p:extLst>
      <p:ext uri="{BB962C8B-B14F-4D97-AF65-F5344CB8AC3E}">
        <p14:creationId xmlns:p14="http://schemas.microsoft.com/office/powerpoint/2010/main" val="158325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052">
              <a:lnSpc>
                <a:spcPct val="110000"/>
              </a:lnSpc>
            </a:pPr>
            <a:endParaRPr lang="en-US" b="1" dirty="0">
              <a:solidFill>
                <a:srgbClr val="02123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3391A64-DA68-4790-B54E-75365D9BEAAC}" type="slidenum">
              <a:rPr lang="en-US" smtClean="0"/>
              <a:t>6</a:t>
            </a:fld>
            <a:endParaRPr lang="en-US"/>
          </a:p>
        </p:txBody>
      </p:sp>
    </p:spTree>
    <p:extLst>
      <p:ext uri="{BB962C8B-B14F-4D97-AF65-F5344CB8AC3E}">
        <p14:creationId xmlns:p14="http://schemas.microsoft.com/office/powerpoint/2010/main" val="2127333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391A64-DA68-4790-B54E-75365D9BEAAC}" type="slidenum">
              <a:rPr lang="en-US" smtClean="0"/>
              <a:t>7</a:t>
            </a:fld>
            <a:endParaRPr lang="en-US"/>
          </a:p>
        </p:txBody>
      </p:sp>
    </p:spTree>
    <p:extLst>
      <p:ext uri="{BB962C8B-B14F-4D97-AF65-F5344CB8AC3E}">
        <p14:creationId xmlns:p14="http://schemas.microsoft.com/office/powerpoint/2010/main" val="1386074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391A64-DA68-4790-B54E-75365D9BEAAC}" type="slidenum">
              <a:rPr lang="en-US" smtClean="0"/>
              <a:t>8</a:t>
            </a:fld>
            <a:endParaRPr lang="en-US"/>
          </a:p>
        </p:txBody>
      </p:sp>
    </p:spTree>
    <p:extLst>
      <p:ext uri="{BB962C8B-B14F-4D97-AF65-F5344CB8AC3E}">
        <p14:creationId xmlns:p14="http://schemas.microsoft.com/office/powerpoint/2010/main" val="683972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391A64-DA68-4790-B54E-75365D9BEAAC}" type="slidenum">
              <a:rPr lang="en-US" smtClean="0"/>
              <a:t>9</a:t>
            </a:fld>
            <a:endParaRPr lang="en-US"/>
          </a:p>
        </p:txBody>
      </p:sp>
    </p:spTree>
    <p:extLst>
      <p:ext uri="{BB962C8B-B14F-4D97-AF65-F5344CB8AC3E}">
        <p14:creationId xmlns:p14="http://schemas.microsoft.com/office/powerpoint/2010/main" val="3567598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391A64-DA68-4790-B54E-75365D9BEAAC}" type="slidenum">
              <a:rPr lang="en-US" smtClean="0"/>
              <a:t>10</a:t>
            </a:fld>
            <a:endParaRPr lang="en-US"/>
          </a:p>
        </p:txBody>
      </p:sp>
    </p:spTree>
    <p:extLst>
      <p:ext uri="{BB962C8B-B14F-4D97-AF65-F5344CB8AC3E}">
        <p14:creationId xmlns:p14="http://schemas.microsoft.com/office/powerpoint/2010/main" val="3064593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1A70C64-E7D8-4909-AB45-D1D4EB5FD971}" type="datetime1">
              <a:rPr lang="en-US" smtClean="0"/>
              <a:t>10/31/2022</a:t>
            </a:fld>
            <a:endParaRPr lang="en-US" dirty="0"/>
          </a:p>
        </p:txBody>
      </p:sp>
      <p:sp>
        <p:nvSpPr>
          <p:cNvPr id="5" name="Footer Placeholder 4"/>
          <p:cNvSpPr>
            <a:spLocks noGrp="1"/>
          </p:cNvSpPr>
          <p:nvPr>
            <p:ph type="ftr" sz="quarter" idx="11"/>
          </p:nvPr>
        </p:nvSpPr>
        <p:spPr>
          <a:xfrm>
            <a:off x="6019800" y="4767263"/>
            <a:ext cx="2895600" cy="273844"/>
          </a:xfrm>
        </p:spPr>
        <p:txBody>
          <a:bodyPr/>
          <a:lstStyle/>
          <a:p>
            <a:endParaRPr lang="en-US" dirty="0"/>
          </a:p>
        </p:txBody>
      </p:sp>
      <p:sp>
        <p:nvSpPr>
          <p:cNvPr id="6" name="Slide Number Placeholder 5"/>
          <p:cNvSpPr>
            <a:spLocks noGrp="1"/>
          </p:cNvSpPr>
          <p:nvPr>
            <p:ph type="sldNum" sz="quarter" idx="12"/>
          </p:nvPr>
        </p:nvSpPr>
        <p:spPr>
          <a:xfrm>
            <a:off x="3465576" y="4743070"/>
            <a:ext cx="2133600" cy="273844"/>
          </a:xfrm>
        </p:spPr>
        <p:txBody>
          <a:bodyPr/>
          <a:lstStyle>
            <a:lvl1pPr algn="ctr">
              <a:defRPr>
                <a:solidFill>
                  <a:schemeClr val="bg1"/>
                </a:solidFill>
              </a:defRPr>
            </a:lvl1pPr>
          </a:lstStyle>
          <a:p>
            <a:fld id="{AF88E988-FB04-AB4E-BE5A-59F242AF7F7A}" type="slidenum">
              <a:rPr lang="en-US" smtClean="0"/>
              <a:pPr/>
              <a:t>‹#›</a:t>
            </a:fld>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895D8-4F1E-444C-8310-654F8EDF6491}" type="datetime1">
              <a:rPr lang="en-US" smtClean="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131459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3D5631-5FBE-454A-89D0-0D84B1BE0BC5}" type="datetime1">
              <a:rPr lang="en-US" smtClean="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69818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615B2D-9591-49F1-8F4A-E9FD7B9E9962}" type="datetime1">
              <a:rPr lang="en-US" smtClean="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2632998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85763E-3605-4E2B-BE91-151FCF84EA32}" type="datetime1">
              <a:rPr lang="en-US" smtClean="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033797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EB97C8-A9CC-45AA-8883-2B0035394FB5}" type="datetime1">
              <a:rPr lang="en-US" smtClean="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58469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2EAA7F-891A-425C-9452-DECAB1EC3992}" type="datetime1">
              <a:rPr lang="en-US" smtClean="0"/>
              <a:t>10/31/2022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64753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486721-24B1-45C4-BBAB-2E4AB14C524D}" type="datetime1">
              <a:rPr lang="en-US" smtClean="0"/>
              <a:t>10/31/2022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4093448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F31DF-611A-498D-AC5A-6803B364CBCA}" type="datetime1">
              <a:rPr lang="en-US" smtClean="0"/>
              <a:t>10/31/2022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4113407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FA91AE-B3CA-4C41-BDAA-CF9542EE8C9A}" type="datetime1">
              <a:rPr lang="en-US" smtClean="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303725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504974-D2DC-4927-9762-A5C0FEA12362}" type="datetime1">
              <a:rPr lang="en-US" smtClean="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4937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a:t>
            </a:r>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09D1E09-E7D6-44D1-8571-B5D8F7FC9C6D}" type="datetime1">
              <a:rPr lang="en-US" smtClean="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94764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680666-1C59-4210-8569-8B4316DFB53F}" type="datetime1">
              <a:rPr lang="en-US" smtClean="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2283483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E51696-2A48-4B34-A2DE-EB53FB7D85C0}" type="datetime1">
              <a:rPr lang="en-US" smtClean="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5539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a:t>
            </a:r>
          </a:p>
        </p:txBody>
      </p:sp>
      <p:sp>
        <p:nvSpPr>
          <p:cNvPr id="3" name="Content Placeholder 2"/>
          <p:cNvSpPr>
            <a:spLocks noGrp="1"/>
          </p:cNvSpPr>
          <p:nvPr>
            <p:ph sz="half" idx="1"/>
          </p:nvPr>
        </p:nvSpPr>
        <p:spPr>
          <a:xfrm>
            <a:off x="457200" y="1244277"/>
            <a:ext cx="4038600" cy="3394075"/>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44277"/>
            <a:ext cx="4038600" cy="3394075"/>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3D44B876-A820-4AF2-AA65-2A99C9271DD1}" type="datetime1">
              <a:rPr lang="en-US" smtClean="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7954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Heading</a:t>
            </a:r>
          </a:p>
        </p:txBody>
      </p:sp>
      <p:sp>
        <p:nvSpPr>
          <p:cNvPr id="3" name="Text Placeholder 2"/>
          <p:cNvSpPr>
            <a:spLocks noGrp="1"/>
          </p:cNvSpPr>
          <p:nvPr>
            <p:ph type="body" idx="1" hasCustomPrompt="1"/>
          </p:nvPr>
        </p:nvSpPr>
        <p:spPr>
          <a:xfrm>
            <a:off x="457200" y="1150938"/>
            <a:ext cx="4040188"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4" name="Content Placeholder 3"/>
          <p:cNvSpPr>
            <a:spLocks noGrp="1"/>
          </p:cNvSpPr>
          <p:nvPr>
            <p:ph sz="half" idx="2"/>
          </p:nvPr>
        </p:nvSpPr>
        <p:spPr>
          <a:xfrm>
            <a:off x="457200" y="1631950"/>
            <a:ext cx="4040188"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150938"/>
            <a:ext cx="4041775"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6" name="Content Placeholder 5"/>
          <p:cNvSpPr>
            <a:spLocks noGrp="1"/>
          </p:cNvSpPr>
          <p:nvPr>
            <p:ph sz="quarter" idx="4"/>
          </p:nvPr>
        </p:nvSpPr>
        <p:spPr>
          <a:xfrm>
            <a:off x="4645025" y="1631950"/>
            <a:ext cx="4041775"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4FC8E-E89F-4770-AF0B-2CDEDADD6EFC}" type="datetime1">
              <a:rPr lang="en-US" smtClean="0"/>
              <a:t>10/31/2022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9661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122888-ABD2-4B12-A4AF-5337B0FDD1DA}" type="datetime1">
              <a:rPr lang="en-US" smtClean="0"/>
              <a:t>10/31/2022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85756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EF998-EB60-4357-9BFE-7341D31B6D49}" type="datetime1">
              <a:rPr lang="en-US" smtClean="0"/>
              <a:t>10/31/2022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2130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D65B6-9F6D-4674-BCF5-2962261F9000}" type="datetime1">
              <a:rPr lang="en-US" smtClean="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07989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269890-AC98-4FA7-81EC-F22017DDAC6B}" type="datetime1">
              <a:rPr lang="en-US" smtClean="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185764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B4EC6D-3F84-4E5E-8969-5667ACE8C28B}" type="datetime1">
              <a:rPr lang="en-US" smtClean="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70748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9E243C6-F6C8-421C-AB02-F16C25137E1E}" type="datetime1">
              <a:rPr lang="en-US" smtClean="0"/>
              <a:t>10/31/2022</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hf hdr="0" ftr="0" dt="0"/>
  <p:txStyles>
    <p:titleStyle>
      <a:lvl1pPr algn="l"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20015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244277"/>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B9AE8AE4-8007-4021-81E7-5DCE44EB4640}" type="datetime1">
              <a:rPr lang="en-US" smtClean="0"/>
              <a:t>10/31/2022</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dirty="0"/>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Lst>
  <p:hf hdr="0" ftr="0" dt="0"/>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D8C31C1-E534-47F4-9F86-6C5A7D3A1C9A}" type="datetime1">
              <a:rPr lang="en-US" smtClean="0"/>
              <a:t>10/31/2022</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dirty="0"/>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3400" y="1685924"/>
            <a:ext cx="8305800" cy="285751"/>
          </a:xfrm>
        </p:spPr>
        <p:txBody>
          <a:bodyPr>
            <a:normAutofit fontScale="90000"/>
          </a:bodyPr>
          <a:lstStyle/>
          <a:p>
            <a:pPr algn="ctr"/>
            <a:r>
              <a:rPr lang="en-US" dirty="0"/>
              <a:t> </a:t>
            </a:r>
            <a:br>
              <a:rPr lang="en-US" dirty="0"/>
            </a:br>
            <a:r>
              <a:rPr lang="en-US" sz="2700" dirty="0"/>
              <a:t>PROCUREMENT PROCESS CHALLENGES</a:t>
            </a:r>
            <a:br>
              <a:rPr lang="en-US" sz="2700" dirty="0"/>
            </a:br>
            <a:r>
              <a:rPr lang="en-US" sz="2700" dirty="0"/>
              <a:t> &amp;  </a:t>
            </a:r>
            <a:br>
              <a:rPr lang="en-US" sz="2700" dirty="0"/>
            </a:br>
            <a:r>
              <a:rPr lang="en-US" sz="2700" dirty="0"/>
              <a:t>IMPROVEMENT PLAN</a:t>
            </a:r>
            <a:br>
              <a:rPr lang="en-US" sz="3600" dirty="0"/>
            </a:br>
            <a:endParaRPr lang="en-US" sz="3600" dirty="0"/>
          </a:p>
        </p:txBody>
      </p:sp>
    </p:spTree>
    <p:extLst>
      <p:ext uri="{BB962C8B-B14F-4D97-AF65-F5344CB8AC3E}">
        <p14:creationId xmlns:p14="http://schemas.microsoft.com/office/powerpoint/2010/main" val="1486185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Non-Negotiable State Terms and Conditions</a:t>
            </a:r>
          </a:p>
        </p:txBody>
      </p:sp>
      <p:sp>
        <p:nvSpPr>
          <p:cNvPr id="5" name="Content Placeholder 5">
            <a:extLst>
              <a:ext uri="{FF2B5EF4-FFF2-40B4-BE49-F238E27FC236}">
                <a16:creationId xmlns:a16="http://schemas.microsoft.com/office/drawing/2014/main" id="{D69E42C0-D2ED-4500-9BD2-694F1A42127B}"/>
              </a:ext>
            </a:extLst>
          </p:cNvPr>
          <p:cNvSpPr txBox="1">
            <a:spLocks/>
          </p:cNvSpPr>
          <p:nvPr/>
        </p:nvSpPr>
        <p:spPr>
          <a:xfrm>
            <a:off x="457201" y="4622570"/>
            <a:ext cx="8229599" cy="44167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nSpc>
                <a:spcPct val="110000"/>
              </a:lnSpc>
              <a:buFont typeface="Arial"/>
              <a:buNone/>
            </a:pPr>
            <a:endParaRPr lang="en-US" sz="1700" dirty="0">
              <a:latin typeface="Arial" panose="020B0604020202020204" pitchFamily="34" charset="0"/>
              <a:cs typeface="Arial" panose="020B0604020202020204" pitchFamily="34" charset="0"/>
            </a:endParaRPr>
          </a:p>
        </p:txBody>
      </p:sp>
      <p:graphicFrame>
        <p:nvGraphicFramePr>
          <p:cNvPr id="30" name="Table 30">
            <a:extLst>
              <a:ext uri="{FF2B5EF4-FFF2-40B4-BE49-F238E27FC236}">
                <a16:creationId xmlns:a16="http://schemas.microsoft.com/office/drawing/2014/main" id="{6617A65D-0F3C-7F31-C59A-79D0AE956362}"/>
              </a:ext>
            </a:extLst>
          </p:cNvPr>
          <p:cNvGraphicFramePr>
            <a:graphicFrameLocks noGrp="1"/>
          </p:cNvGraphicFramePr>
          <p:nvPr>
            <p:ph idx="1"/>
            <p:extLst>
              <p:ext uri="{D42A27DB-BD31-4B8C-83A1-F6EECF244321}">
                <p14:modId xmlns:p14="http://schemas.microsoft.com/office/powerpoint/2010/main" val="3238374832"/>
              </p:ext>
            </p:extLst>
          </p:nvPr>
        </p:nvGraphicFramePr>
        <p:xfrm>
          <a:off x="683912" y="1397317"/>
          <a:ext cx="7779956" cy="3139948"/>
        </p:xfrm>
        <a:graphic>
          <a:graphicData uri="http://schemas.openxmlformats.org/drawingml/2006/table">
            <a:tbl>
              <a:tblPr firstRow="1" bandRow="1">
                <a:tableStyleId>{5C22544A-7EE6-4342-B048-85BDC9FD1C3A}</a:tableStyleId>
              </a:tblPr>
              <a:tblGrid>
                <a:gridCol w="7779956">
                  <a:extLst>
                    <a:ext uri="{9D8B030D-6E8A-4147-A177-3AD203B41FA5}">
                      <a16:colId xmlns:a16="http://schemas.microsoft.com/office/drawing/2014/main" val="640812556"/>
                    </a:ext>
                  </a:extLst>
                </a:gridCol>
              </a:tblGrid>
              <a:tr h="370840">
                <a:tc>
                  <a:txBody>
                    <a:bodyPr/>
                    <a:lstStyle/>
                    <a:p>
                      <a:pPr algn="ctr"/>
                      <a:r>
                        <a:rPr lang="en-US" sz="1600" b="1" kern="1200" dirty="0">
                          <a:solidFill>
                            <a:schemeClr val="lt1"/>
                          </a:solidFill>
                          <a:effectLst/>
                          <a:latin typeface="Arial" panose="020B0604020202020204" pitchFamily="34" charset="0"/>
                          <a:ea typeface="+mn-ea"/>
                          <a:cs typeface="Arial" panose="020B0604020202020204" pitchFamily="34" charset="0"/>
                        </a:rPr>
                        <a:t>REQUIRED STATE OF CONNECTICUT CONTRACT PROVISIONS</a:t>
                      </a:r>
                      <a:endParaRPr lang="en-US" sz="1600" dirty="0">
                        <a:latin typeface="Arial" panose="020B0604020202020204" pitchFamily="34" charset="0"/>
                        <a:cs typeface="Arial" panose="020B0604020202020204" pitchFamily="34" charset="0"/>
                      </a:endParaRPr>
                    </a:p>
                  </a:txBody>
                  <a:tcPr>
                    <a:solidFill>
                      <a:srgbClr val="021236"/>
                    </a:solidFill>
                  </a:tcPr>
                </a:tc>
                <a:extLst>
                  <a:ext uri="{0D108BD9-81ED-4DB2-BD59-A6C34878D82A}">
                    <a16:rowId xmlns:a16="http://schemas.microsoft.com/office/drawing/2014/main" val="2973247009"/>
                  </a:ext>
                </a:extLst>
              </a:tr>
              <a:tr h="234100">
                <a:tc>
                  <a:txBody>
                    <a:bodyPr/>
                    <a:lstStyle/>
                    <a:p>
                      <a:r>
                        <a:rPr lang="en-US" sz="1600" b="1" kern="1200" dirty="0">
                          <a:solidFill>
                            <a:schemeClr val="dk1"/>
                          </a:solidFill>
                          <a:effectLst/>
                          <a:latin typeface="Arial" panose="020B0604020202020204" pitchFamily="34" charset="0"/>
                          <a:ea typeface="+mn-ea"/>
                          <a:cs typeface="Arial" panose="020B0604020202020204" pitchFamily="34" charset="0"/>
                        </a:rPr>
                        <a:t>Governors’ Executive Orders </a:t>
                      </a:r>
                      <a:r>
                        <a:rPr lang="en-US" sz="1600" b="0" kern="1200" dirty="0">
                          <a:solidFill>
                            <a:schemeClr val="dk1"/>
                          </a:solidFill>
                          <a:effectLst/>
                          <a:latin typeface="Arial" panose="020B0604020202020204" pitchFamily="34" charset="0"/>
                          <a:ea typeface="+mn-ea"/>
                          <a:cs typeface="Arial" panose="020B0604020202020204" pitchFamily="34" charset="0"/>
                        </a:rPr>
                        <a:t>– Contracting has no authority to modify or waive executive order language without approval from Governor’s office.</a:t>
                      </a:r>
                      <a:endParaRPr lang="en-US"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31881299"/>
                  </a:ext>
                </a:extLst>
              </a:tr>
              <a:tr h="370840">
                <a:tc>
                  <a:txBody>
                    <a:bodyPr/>
                    <a:lstStyle/>
                    <a:p>
                      <a:pPr marL="0" marR="0">
                        <a:lnSpc>
                          <a:spcPct val="115000"/>
                        </a:lnSpc>
                        <a:spcBef>
                          <a:spcPts val="0"/>
                        </a:spcBef>
                        <a:spcAft>
                          <a:spcPts val="1000"/>
                        </a:spcAft>
                      </a:pPr>
                      <a:r>
                        <a:rPr lang="en-US" sz="1600" b="1" dirty="0">
                          <a:effectLst/>
                          <a:latin typeface="Arial" panose="020B0604020202020204" pitchFamily="34" charset="0"/>
                          <a:ea typeface="Calibri" panose="020F0502020204030204" pitchFamily="34" charset="0"/>
                          <a:cs typeface="Arial" panose="020B0604020202020204" pitchFamily="34" charset="0"/>
                        </a:rPr>
                        <a:t>Governing Law provision</a:t>
                      </a:r>
                      <a:r>
                        <a:rPr lang="en-US" sz="1600" dirty="0">
                          <a:effectLst/>
                          <a:latin typeface="Arial" panose="020B0604020202020204" pitchFamily="34" charset="0"/>
                          <a:ea typeface="Calibri" panose="020F0502020204030204" pitchFamily="34" charset="0"/>
                          <a:cs typeface="Arial" panose="020B0604020202020204" pitchFamily="34" charset="0"/>
                        </a:rPr>
                        <a:t> - making Connecticut law applicable without regard to its principles of conflicts of laws. </a:t>
                      </a:r>
                    </a:p>
                  </a:txBody>
                  <a:tcPr marL="68580" marR="68580" marT="0" marB="0" anchor="ctr"/>
                </a:tc>
                <a:extLst>
                  <a:ext uri="{0D108BD9-81ED-4DB2-BD59-A6C34878D82A}">
                    <a16:rowId xmlns:a16="http://schemas.microsoft.com/office/drawing/2014/main" val="3593124053"/>
                  </a:ext>
                </a:extLst>
              </a:tr>
              <a:tr h="370840">
                <a:tc>
                  <a:txBody>
                    <a:bodyPr/>
                    <a:lstStyle/>
                    <a:p>
                      <a:r>
                        <a:rPr lang="en-US" sz="1600" b="1" kern="1200" dirty="0">
                          <a:solidFill>
                            <a:schemeClr val="dk1"/>
                          </a:solidFill>
                          <a:effectLst/>
                          <a:latin typeface="Arial" panose="020B0604020202020204" pitchFamily="34" charset="0"/>
                          <a:ea typeface="+mn-ea"/>
                          <a:cs typeface="Arial" panose="020B0604020202020204" pitchFamily="34" charset="0"/>
                        </a:rPr>
                        <a:t>Claims Against the State – </a:t>
                      </a:r>
                      <a:r>
                        <a:rPr lang="en-US" sz="1600" b="0" kern="1200" dirty="0">
                          <a:solidFill>
                            <a:schemeClr val="dk1"/>
                          </a:solidFill>
                          <a:effectLst/>
                          <a:latin typeface="Arial" panose="020B0604020202020204" pitchFamily="34" charset="0"/>
                          <a:ea typeface="+mn-ea"/>
                          <a:cs typeface="Arial" panose="020B0604020202020204" pitchFamily="34" charset="0"/>
                        </a:rPr>
                        <a:t>any claim against the State must go through Claims Commissioner first; cannot go straight to court.</a:t>
                      </a:r>
                      <a:endParaRPr lang="en-US"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93719869"/>
                  </a:ext>
                </a:extLst>
              </a:tr>
              <a:tr h="370840">
                <a:tc>
                  <a:txBody>
                    <a:bodyPr/>
                    <a:lstStyle/>
                    <a:p>
                      <a:pPr marL="0" marR="0">
                        <a:lnSpc>
                          <a:spcPct val="115000"/>
                        </a:lnSpc>
                        <a:spcBef>
                          <a:spcPts val="0"/>
                        </a:spcBef>
                        <a:spcAft>
                          <a:spcPts val="1000"/>
                        </a:spcAft>
                      </a:pPr>
                      <a:r>
                        <a:rPr lang="en-US" sz="1600" b="1" dirty="0">
                          <a:effectLst/>
                          <a:latin typeface="Arial" panose="020B0604020202020204" pitchFamily="34" charset="0"/>
                          <a:ea typeface="Calibri" panose="020F0502020204030204" pitchFamily="34" charset="0"/>
                          <a:cs typeface="Arial" panose="020B0604020202020204" pitchFamily="34" charset="0"/>
                        </a:rPr>
                        <a:t>Indemnification</a:t>
                      </a:r>
                      <a:r>
                        <a:rPr lang="en-US" sz="1600" dirty="0">
                          <a:effectLst/>
                          <a:latin typeface="Arial" panose="020B0604020202020204" pitchFamily="34" charset="0"/>
                          <a:ea typeface="Calibri" panose="020F0502020204030204" pitchFamily="34" charset="0"/>
                          <a:cs typeface="Arial" panose="020B0604020202020204" pitchFamily="34" charset="0"/>
                        </a:rPr>
                        <a:t> - obligating the contractor to indemnify and hold UCONN/State harmless.</a:t>
                      </a:r>
                    </a:p>
                  </a:txBody>
                  <a:tcPr marL="68580" marR="68580" marT="0" marB="0" anchor="ctr"/>
                </a:tc>
                <a:extLst>
                  <a:ext uri="{0D108BD9-81ED-4DB2-BD59-A6C34878D82A}">
                    <a16:rowId xmlns:a16="http://schemas.microsoft.com/office/drawing/2014/main" val="3998119103"/>
                  </a:ext>
                </a:extLst>
              </a:tr>
              <a:tr h="370840">
                <a:tc>
                  <a:txBody>
                    <a:bodyPr/>
                    <a:lstStyle/>
                    <a:p>
                      <a:pPr marL="0" marR="0">
                        <a:lnSpc>
                          <a:spcPct val="115000"/>
                        </a:lnSpc>
                        <a:spcBef>
                          <a:spcPts val="0"/>
                        </a:spcBef>
                        <a:spcAft>
                          <a:spcPts val="1000"/>
                        </a:spcAft>
                      </a:pPr>
                      <a:r>
                        <a:rPr lang="en-US" sz="1600" b="1" kern="1200" dirty="0">
                          <a:solidFill>
                            <a:schemeClr val="dk1"/>
                          </a:solidFill>
                          <a:effectLst/>
                          <a:latin typeface="Arial" panose="020B0604020202020204" pitchFamily="34" charset="0"/>
                          <a:ea typeface="+mn-ea"/>
                          <a:cs typeface="Arial" panose="020B0604020202020204" pitchFamily="34" charset="0"/>
                        </a:rPr>
                        <a:t>Nondiscrimination</a:t>
                      </a:r>
                      <a:r>
                        <a:rPr lang="en-US" sz="1600" b="0" kern="1200" dirty="0">
                          <a:solidFill>
                            <a:schemeClr val="dk1"/>
                          </a:solidFill>
                          <a:effectLst/>
                          <a:latin typeface="Arial" panose="020B0604020202020204" pitchFamily="34" charset="0"/>
                          <a:ea typeface="+mn-ea"/>
                          <a:cs typeface="Arial" panose="020B0604020202020204" pitchFamily="34" charset="0"/>
                        </a:rPr>
                        <a:t> – required by statute; no authority to modify without approval from the Commission on Human Rights and Opportunities.</a:t>
                      </a:r>
                      <a:endParaRPr lang="en-US"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85442309"/>
                  </a:ext>
                </a:extLst>
              </a:tr>
            </a:tbl>
          </a:graphicData>
        </a:graphic>
      </p:graphicFrame>
      <p:sp>
        <p:nvSpPr>
          <p:cNvPr id="3" name="Slide Number Placeholder 4">
            <a:extLst>
              <a:ext uri="{FF2B5EF4-FFF2-40B4-BE49-F238E27FC236}">
                <a16:creationId xmlns:a16="http://schemas.microsoft.com/office/drawing/2014/main" id="{99BB30EC-6252-C6FD-C3C7-2069BED9DD96}"/>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10</a:t>
            </a:fld>
            <a:endParaRPr lang="en-US" dirty="0"/>
          </a:p>
        </p:txBody>
      </p:sp>
    </p:spTree>
    <p:extLst>
      <p:ext uri="{BB962C8B-B14F-4D97-AF65-F5344CB8AC3E}">
        <p14:creationId xmlns:p14="http://schemas.microsoft.com/office/powerpoint/2010/main" val="622959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Supplier vs. UConn</a:t>
            </a:r>
            <a:br>
              <a:rPr lang="en-US" sz="3200" dirty="0"/>
            </a:br>
            <a:r>
              <a:rPr lang="en-US" sz="2400" dirty="0"/>
              <a:t>Legal and Policy Terms &amp; Conditions</a:t>
            </a:r>
          </a:p>
        </p:txBody>
      </p:sp>
      <p:sp>
        <p:nvSpPr>
          <p:cNvPr id="5" name="Content Placeholder 5">
            <a:extLst>
              <a:ext uri="{FF2B5EF4-FFF2-40B4-BE49-F238E27FC236}">
                <a16:creationId xmlns:a16="http://schemas.microsoft.com/office/drawing/2014/main" id="{D69E42C0-D2ED-4500-9BD2-694F1A42127B}"/>
              </a:ext>
            </a:extLst>
          </p:cNvPr>
          <p:cNvSpPr txBox="1">
            <a:spLocks/>
          </p:cNvSpPr>
          <p:nvPr/>
        </p:nvSpPr>
        <p:spPr>
          <a:xfrm>
            <a:off x="457201" y="4622570"/>
            <a:ext cx="8229599" cy="44167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nSpc>
                <a:spcPct val="110000"/>
              </a:lnSpc>
              <a:buFont typeface="Arial"/>
              <a:buNone/>
            </a:pPr>
            <a:endParaRPr lang="en-US" sz="1700"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CBABA5E7-F48E-AF68-284E-217ABA2C89B5}"/>
              </a:ext>
            </a:extLst>
          </p:cNvPr>
          <p:cNvSpPr>
            <a:spLocks noGrp="1"/>
          </p:cNvSpPr>
          <p:nvPr>
            <p:ph idx="1"/>
          </p:nvPr>
        </p:nvSpPr>
        <p:spPr/>
        <p:txBody>
          <a:bodyPr>
            <a:normAutofit/>
          </a:bodyPr>
          <a:lstStyle/>
          <a:p>
            <a:pPr marL="0" indent="0">
              <a:buNone/>
            </a:pPr>
            <a:endParaRPr lang="en-US" sz="2000" dirty="0">
              <a:solidFill>
                <a:srgbClr val="021236"/>
              </a:solidFill>
            </a:endParaRPr>
          </a:p>
        </p:txBody>
      </p:sp>
      <p:graphicFrame>
        <p:nvGraphicFramePr>
          <p:cNvPr id="3" name="Table 2">
            <a:extLst>
              <a:ext uri="{FF2B5EF4-FFF2-40B4-BE49-F238E27FC236}">
                <a16:creationId xmlns:a16="http://schemas.microsoft.com/office/drawing/2014/main" id="{4A8D9CBD-F7AB-BA30-54E4-917F61CE8BE0}"/>
              </a:ext>
            </a:extLst>
          </p:cNvPr>
          <p:cNvGraphicFramePr>
            <a:graphicFrameLocks noGrp="1"/>
          </p:cNvGraphicFramePr>
          <p:nvPr>
            <p:extLst>
              <p:ext uri="{D42A27DB-BD31-4B8C-83A1-F6EECF244321}">
                <p14:modId xmlns:p14="http://schemas.microsoft.com/office/powerpoint/2010/main" val="2214492679"/>
              </p:ext>
            </p:extLst>
          </p:nvPr>
        </p:nvGraphicFramePr>
        <p:xfrm>
          <a:off x="464758" y="1281657"/>
          <a:ext cx="8225820" cy="3510280"/>
        </p:xfrm>
        <a:graphic>
          <a:graphicData uri="http://schemas.openxmlformats.org/drawingml/2006/table">
            <a:tbl>
              <a:tblPr firstRow="1" bandRow="1">
                <a:tableStyleId>{5C22544A-7EE6-4342-B048-85BDC9FD1C3A}</a:tableStyleId>
              </a:tblPr>
              <a:tblGrid>
                <a:gridCol w="8225820">
                  <a:extLst>
                    <a:ext uri="{9D8B030D-6E8A-4147-A177-3AD203B41FA5}">
                      <a16:colId xmlns:a16="http://schemas.microsoft.com/office/drawing/2014/main" val="1808341865"/>
                    </a:ext>
                  </a:extLst>
                </a:gridCol>
              </a:tblGrid>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u="none" kern="1200" dirty="0">
                          <a:solidFill>
                            <a:schemeClr val="lt1"/>
                          </a:solidFill>
                          <a:effectLst/>
                          <a:latin typeface="Arial" panose="020B0604020202020204" pitchFamily="34" charset="0"/>
                          <a:ea typeface="+mn-ea"/>
                          <a:cs typeface="Arial" panose="020B0604020202020204" pitchFamily="34" charset="0"/>
                        </a:rPr>
                        <a:t>IMPERMISSIBLE PROVISIONS</a:t>
                      </a:r>
                    </a:p>
                    <a:p>
                      <a:pPr algn="ctr"/>
                      <a:endParaRPr lang="en-US" sz="1600" dirty="0">
                        <a:latin typeface="Arial" panose="020B0604020202020204" pitchFamily="34" charset="0"/>
                        <a:cs typeface="Arial" panose="020B0604020202020204" pitchFamily="34" charset="0"/>
                      </a:endParaRPr>
                    </a:p>
                  </a:txBody>
                  <a:tcPr>
                    <a:solidFill>
                      <a:srgbClr val="021236"/>
                    </a:solidFill>
                  </a:tcPr>
                </a:tc>
                <a:extLst>
                  <a:ext uri="{0D108BD9-81ED-4DB2-BD59-A6C34878D82A}">
                    <a16:rowId xmlns:a16="http://schemas.microsoft.com/office/drawing/2014/main" val="1120560196"/>
                  </a:ext>
                </a:extLst>
              </a:tr>
              <a:tr h="234100">
                <a:tc>
                  <a:txBody>
                    <a:bodyPr/>
                    <a:lstStyle/>
                    <a:p>
                      <a:r>
                        <a:rPr lang="en-US" sz="1600" kern="1200" dirty="0">
                          <a:solidFill>
                            <a:schemeClr val="dk1"/>
                          </a:solidFill>
                          <a:effectLst/>
                          <a:latin typeface="Arial" panose="020B0604020202020204" pitchFamily="34" charset="0"/>
                          <a:ea typeface="+mn-ea"/>
                          <a:cs typeface="Arial" panose="020B0604020202020204" pitchFamily="34" charset="0"/>
                        </a:rPr>
                        <a:t>Obligates UConn/State to </a:t>
                      </a:r>
                      <a:r>
                        <a:rPr lang="en-US" sz="1600" b="1" kern="1200" dirty="0">
                          <a:solidFill>
                            <a:schemeClr val="dk1"/>
                          </a:solidFill>
                          <a:effectLst/>
                          <a:latin typeface="Arial" panose="020B0604020202020204" pitchFamily="34" charset="0"/>
                          <a:ea typeface="+mn-ea"/>
                          <a:cs typeface="Arial" panose="020B0604020202020204" pitchFamily="34" charset="0"/>
                        </a:rPr>
                        <a:t>indemnify or hold the contractor harmless</a:t>
                      </a:r>
                      <a:r>
                        <a:rPr lang="en-US" sz="1600" kern="1200" dirty="0">
                          <a:solidFill>
                            <a:schemeClr val="dk1"/>
                          </a:solidFill>
                          <a:effectLst/>
                          <a:latin typeface="Arial" panose="020B0604020202020204" pitchFamily="34" charset="0"/>
                          <a:ea typeface="+mn-ea"/>
                          <a:cs typeface="Arial" panose="020B0604020202020204" pitchFamily="34" charset="0"/>
                        </a:rPr>
                        <a:t> (including provisions in which UConn agrees that the contractor will not be liable to third persons for damages arising out of the contract)</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51851252"/>
                  </a:ext>
                </a:extLst>
              </a:tr>
              <a:tr h="370840">
                <a:tc>
                  <a:txBody>
                    <a:bodyPr/>
                    <a:lstStyle/>
                    <a:p>
                      <a:r>
                        <a:rPr lang="en-US" sz="1600" kern="1200" dirty="0">
                          <a:solidFill>
                            <a:schemeClr val="dk1"/>
                          </a:solidFill>
                          <a:effectLst/>
                          <a:latin typeface="Arial" panose="020B0604020202020204" pitchFamily="34" charset="0"/>
                          <a:ea typeface="+mn-ea"/>
                          <a:cs typeface="Arial" panose="020B0604020202020204" pitchFamily="34" charset="0"/>
                        </a:rPr>
                        <a:t>Waives or modifies the </a:t>
                      </a:r>
                      <a:r>
                        <a:rPr lang="en-US" sz="1600" b="1" kern="1200" dirty="0">
                          <a:solidFill>
                            <a:schemeClr val="dk1"/>
                          </a:solidFill>
                          <a:effectLst/>
                          <a:latin typeface="Arial" panose="020B0604020202020204" pitchFamily="34" charset="0"/>
                          <a:ea typeface="+mn-ea"/>
                          <a:cs typeface="Arial" panose="020B0604020202020204" pitchFamily="34" charset="0"/>
                        </a:rPr>
                        <a:t>implied warranties </a:t>
                      </a:r>
                      <a:r>
                        <a:rPr lang="en-US" sz="1600" kern="1200" dirty="0">
                          <a:solidFill>
                            <a:schemeClr val="dk1"/>
                          </a:solidFill>
                          <a:effectLst/>
                          <a:latin typeface="Arial" panose="020B0604020202020204" pitchFamily="34" charset="0"/>
                          <a:ea typeface="+mn-ea"/>
                          <a:cs typeface="Arial" panose="020B0604020202020204" pitchFamily="34" charset="0"/>
                        </a:rPr>
                        <a:t>of fitness or merchantability or limit the contractor's liability</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29558159"/>
                  </a:ext>
                </a:extLst>
              </a:tr>
              <a:tr h="370840">
                <a:tc>
                  <a:txBody>
                    <a:bodyPr/>
                    <a:lstStyle/>
                    <a:p>
                      <a:r>
                        <a:rPr lang="en-US" sz="1600" b="0" u="none" kern="1200" dirty="0">
                          <a:solidFill>
                            <a:schemeClr val="dk1"/>
                          </a:solidFill>
                          <a:effectLst/>
                          <a:latin typeface="Arial" panose="020B0604020202020204" pitchFamily="34" charset="0"/>
                          <a:ea typeface="+mn-ea"/>
                          <a:cs typeface="Arial" panose="020B0604020202020204" pitchFamily="34" charset="0"/>
                        </a:rPr>
                        <a:t>R</a:t>
                      </a:r>
                      <a:r>
                        <a:rPr lang="en-US" sz="1600" kern="1200" dirty="0">
                          <a:solidFill>
                            <a:schemeClr val="dk1"/>
                          </a:solidFill>
                          <a:effectLst/>
                          <a:latin typeface="Arial" panose="020B0604020202020204" pitchFamily="34" charset="0"/>
                          <a:ea typeface="+mn-ea"/>
                          <a:cs typeface="Arial" panose="020B0604020202020204" pitchFamily="34" charset="0"/>
                        </a:rPr>
                        <a:t>efers parties to a </a:t>
                      </a:r>
                      <a:r>
                        <a:rPr lang="en-US" sz="1600" b="1" kern="1200" dirty="0">
                          <a:solidFill>
                            <a:schemeClr val="dk1"/>
                          </a:solidFill>
                          <a:effectLst/>
                          <a:latin typeface="Arial" panose="020B0604020202020204" pitchFamily="34" charset="0"/>
                          <a:ea typeface="+mn-ea"/>
                          <a:cs typeface="Arial" panose="020B0604020202020204" pitchFamily="34" charset="0"/>
                        </a:rPr>
                        <a:t>non-State website with </a:t>
                      </a:r>
                      <a:r>
                        <a:rPr lang="en-US" sz="1600" kern="1200" dirty="0">
                          <a:solidFill>
                            <a:schemeClr val="dk1"/>
                          </a:solidFill>
                          <a:effectLst/>
                          <a:latin typeface="Arial" panose="020B0604020202020204" pitchFamily="34" charset="0"/>
                          <a:ea typeface="+mn-ea"/>
                          <a:cs typeface="Arial" panose="020B0604020202020204" pitchFamily="34" charset="0"/>
                        </a:rPr>
                        <a:t>additional contract related terms and conditions</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77871071"/>
                  </a:ext>
                </a:extLst>
              </a:tr>
              <a:tr h="370840">
                <a:tc>
                  <a:txBody>
                    <a:bodyPr/>
                    <a:lstStyle/>
                    <a:p>
                      <a:r>
                        <a:rPr lang="en-US" sz="1600" kern="1200" dirty="0">
                          <a:solidFill>
                            <a:schemeClr val="dk1"/>
                          </a:solidFill>
                          <a:effectLst/>
                          <a:latin typeface="Arial" panose="020B0604020202020204" pitchFamily="34" charset="0"/>
                          <a:ea typeface="+mn-ea"/>
                          <a:cs typeface="Arial" panose="020B0604020202020204" pitchFamily="34" charset="0"/>
                        </a:rPr>
                        <a:t>Submits UConn to the </a:t>
                      </a:r>
                      <a:r>
                        <a:rPr lang="en-US" sz="1600" b="1" kern="1200" dirty="0">
                          <a:solidFill>
                            <a:schemeClr val="dk1"/>
                          </a:solidFill>
                          <a:effectLst/>
                          <a:latin typeface="Arial" panose="020B0604020202020204" pitchFamily="34" charset="0"/>
                          <a:ea typeface="+mn-ea"/>
                          <a:cs typeface="Arial" panose="020B0604020202020204" pitchFamily="34" charset="0"/>
                        </a:rPr>
                        <a:t>jurisdiction</a:t>
                      </a:r>
                      <a:r>
                        <a:rPr lang="en-US" sz="1600" kern="1200" dirty="0">
                          <a:solidFill>
                            <a:schemeClr val="dk1"/>
                          </a:solidFill>
                          <a:effectLst/>
                          <a:latin typeface="Arial" panose="020B0604020202020204" pitchFamily="34" charset="0"/>
                          <a:ea typeface="+mn-ea"/>
                          <a:cs typeface="Arial" panose="020B0604020202020204" pitchFamily="34" charset="0"/>
                        </a:rPr>
                        <a:t> of another state</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89644596"/>
                  </a:ext>
                </a:extLst>
              </a:tr>
              <a:tr h="370840">
                <a:tc>
                  <a:txBody>
                    <a:bodyPr/>
                    <a:lstStyle/>
                    <a:p>
                      <a:r>
                        <a:rPr lang="en-US" sz="1600" dirty="0">
                          <a:latin typeface="Arial" panose="020B0604020202020204" pitchFamily="34" charset="0"/>
                          <a:cs typeface="Arial" panose="020B0604020202020204" pitchFamily="34" charset="0"/>
                        </a:rPr>
                        <a:t>Supplier refusal to review State of Connecticut Terms and Conditions for </a:t>
                      </a:r>
                      <a:r>
                        <a:rPr lang="en-US" sz="1600" b="1" dirty="0">
                          <a:latin typeface="Arial" panose="020B0604020202020204" pitchFamily="34" charset="0"/>
                          <a:cs typeface="Arial" panose="020B0604020202020204" pitchFamily="34" charset="0"/>
                        </a:rPr>
                        <a:t>low dollar contracts</a:t>
                      </a:r>
                    </a:p>
                  </a:txBody>
                  <a:tcPr/>
                </a:tc>
                <a:extLst>
                  <a:ext uri="{0D108BD9-81ED-4DB2-BD59-A6C34878D82A}">
                    <a16:rowId xmlns:a16="http://schemas.microsoft.com/office/drawing/2014/main" val="2630589601"/>
                  </a:ext>
                </a:extLst>
              </a:tr>
            </a:tbl>
          </a:graphicData>
        </a:graphic>
      </p:graphicFrame>
      <p:sp>
        <p:nvSpPr>
          <p:cNvPr id="4" name="Slide Number Placeholder 4">
            <a:extLst>
              <a:ext uri="{FF2B5EF4-FFF2-40B4-BE49-F238E27FC236}">
                <a16:creationId xmlns:a16="http://schemas.microsoft.com/office/drawing/2014/main" id="{025B682C-1077-79A0-9943-CE3AF9BE6484}"/>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11</a:t>
            </a:fld>
            <a:endParaRPr lang="en-US" dirty="0"/>
          </a:p>
        </p:txBody>
      </p:sp>
    </p:spTree>
    <p:extLst>
      <p:ext uri="{BB962C8B-B14F-4D97-AF65-F5344CB8AC3E}">
        <p14:creationId xmlns:p14="http://schemas.microsoft.com/office/powerpoint/2010/main" val="390468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Business Terms Incomplete/Not Finalized </a:t>
            </a:r>
            <a:br>
              <a:rPr lang="en-US" sz="2400" dirty="0"/>
            </a:br>
            <a:r>
              <a:rPr lang="en-US" sz="2400" dirty="0"/>
              <a:t>by Stakeholder and/or Procurement Staff</a:t>
            </a:r>
          </a:p>
        </p:txBody>
      </p:sp>
      <p:sp>
        <p:nvSpPr>
          <p:cNvPr id="5" name="Content Placeholder 5">
            <a:extLst>
              <a:ext uri="{FF2B5EF4-FFF2-40B4-BE49-F238E27FC236}">
                <a16:creationId xmlns:a16="http://schemas.microsoft.com/office/drawing/2014/main" id="{D69E42C0-D2ED-4500-9BD2-694F1A42127B}"/>
              </a:ext>
            </a:extLst>
          </p:cNvPr>
          <p:cNvSpPr txBox="1">
            <a:spLocks/>
          </p:cNvSpPr>
          <p:nvPr/>
        </p:nvSpPr>
        <p:spPr>
          <a:xfrm>
            <a:off x="457201" y="4622570"/>
            <a:ext cx="8229599" cy="44167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nSpc>
                <a:spcPct val="110000"/>
              </a:lnSpc>
              <a:buFont typeface="Arial"/>
              <a:buNone/>
            </a:pPr>
            <a:endParaRPr lang="en-US" sz="1700"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CBABA5E7-F48E-AF68-284E-217ABA2C89B5}"/>
              </a:ext>
            </a:extLst>
          </p:cNvPr>
          <p:cNvSpPr>
            <a:spLocks noGrp="1"/>
          </p:cNvSpPr>
          <p:nvPr>
            <p:ph idx="1"/>
          </p:nvPr>
        </p:nvSpPr>
        <p:spPr/>
        <p:txBody>
          <a:bodyPr>
            <a:normAutofit lnSpcReduction="10000"/>
          </a:bodyPr>
          <a:lstStyle/>
          <a:p>
            <a:r>
              <a:rPr lang="en-US" sz="2000" dirty="0">
                <a:solidFill>
                  <a:srgbClr val="021236"/>
                </a:solidFill>
              </a:rPr>
              <a:t>Vendor information not complete or accurate</a:t>
            </a:r>
          </a:p>
          <a:p>
            <a:r>
              <a:rPr lang="en-US" sz="2000" dirty="0"/>
              <a:t>Scope and description of services unclear</a:t>
            </a:r>
          </a:p>
          <a:p>
            <a:r>
              <a:rPr lang="en-US" sz="2000" dirty="0"/>
              <a:t>All business terms not reviewed and approved</a:t>
            </a:r>
          </a:p>
          <a:p>
            <a:r>
              <a:rPr lang="en-US" sz="2000" dirty="0"/>
              <a:t>Deal structure not complete (e.g., compensation, term of contract, maximum payable)</a:t>
            </a:r>
          </a:p>
          <a:p>
            <a:r>
              <a:rPr lang="en-US" sz="2000" dirty="0"/>
              <a:t>Conflicting policies and/or objectives between stakeholder department &amp; other administrative departments</a:t>
            </a:r>
          </a:p>
          <a:p>
            <a:r>
              <a:rPr lang="en-US" sz="2000" dirty="0"/>
              <a:t>Lack of communication and/or coordination (e.g., other contracts and factors impacting contract)</a:t>
            </a:r>
          </a:p>
          <a:p>
            <a:r>
              <a:rPr lang="en-US" sz="2000" dirty="0"/>
              <a:t>Intellectual Property Rights not clearly stipulated</a:t>
            </a:r>
          </a:p>
          <a:p>
            <a:endParaRPr lang="en-US" sz="2000" dirty="0">
              <a:solidFill>
                <a:srgbClr val="021236"/>
              </a:solidFill>
            </a:endParaRPr>
          </a:p>
          <a:p>
            <a:endParaRPr lang="en-US" sz="2000" dirty="0">
              <a:solidFill>
                <a:srgbClr val="021236"/>
              </a:solidFill>
            </a:endParaRPr>
          </a:p>
          <a:p>
            <a:endParaRPr lang="en-US" sz="2000" dirty="0">
              <a:solidFill>
                <a:srgbClr val="021236"/>
              </a:solidFill>
            </a:endParaRPr>
          </a:p>
          <a:p>
            <a:endParaRPr lang="en-US" sz="2000" dirty="0">
              <a:solidFill>
                <a:srgbClr val="021236"/>
              </a:solidFill>
            </a:endParaRPr>
          </a:p>
          <a:p>
            <a:endParaRPr lang="en-US" sz="2000" dirty="0">
              <a:solidFill>
                <a:srgbClr val="021236"/>
              </a:solidFill>
            </a:endParaRPr>
          </a:p>
        </p:txBody>
      </p:sp>
      <p:sp>
        <p:nvSpPr>
          <p:cNvPr id="3" name="Slide Number Placeholder 4">
            <a:extLst>
              <a:ext uri="{FF2B5EF4-FFF2-40B4-BE49-F238E27FC236}">
                <a16:creationId xmlns:a16="http://schemas.microsoft.com/office/drawing/2014/main" id="{88E446DF-115B-1A68-19BC-B90218AE5F4F}"/>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12</a:t>
            </a:fld>
            <a:endParaRPr lang="en-US" dirty="0"/>
          </a:p>
        </p:txBody>
      </p:sp>
    </p:spTree>
    <p:extLst>
      <p:ext uri="{BB962C8B-B14F-4D97-AF65-F5344CB8AC3E}">
        <p14:creationId xmlns:p14="http://schemas.microsoft.com/office/powerpoint/2010/main" val="3541102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chemeClr val="bg1"/>
                </a:solidFill>
              </a:rPr>
              <a:t>Enhance Data Reporting on Contracts</a:t>
            </a:r>
          </a:p>
        </p:txBody>
      </p:sp>
      <p:pic>
        <p:nvPicPr>
          <p:cNvPr id="5" name="Content Placeholder 4" descr="Graphical user interface, table&#10;&#10;Description automatically generated">
            <a:extLst>
              <a:ext uri="{FF2B5EF4-FFF2-40B4-BE49-F238E27FC236}">
                <a16:creationId xmlns:a16="http://schemas.microsoft.com/office/drawing/2014/main" id="{05C134F2-0123-4744-3292-BBFDF8B854BB}"/>
              </a:ext>
            </a:extLst>
          </p:cNvPr>
          <p:cNvPicPr>
            <a:picLocks noGrp="1" noChangeAspect="1"/>
          </p:cNvPicPr>
          <p:nvPr>
            <p:ph idx="1"/>
          </p:nvPr>
        </p:nvPicPr>
        <p:blipFill>
          <a:blip r:embed="rId3"/>
          <a:stretch>
            <a:fillRect/>
          </a:stretch>
        </p:blipFill>
        <p:spPr>
          <a:xfrm>
            <a:off x="121830" y="1258338"/>
            <a:ext cx="4743444" cy="3756759"/>
          </a:xfrm>
        </p:spPr>
      </p:pic>
      <p:sp>
        <p:nvSpPr>
          <p:cNvPr id="3" name="TextBox 2">
            <a:extLst>
              <a:ext uri="{FF2B5EF4-FFF2-40B4-BE49-F238E27FC236}">
                <a16:creationId xmlns:a16="http://schemas.microsoft.com/office/drawing/2014/main" id="{185470C2-8ED5-42C7-DBD1-AEB12CA26C51}"/>
              </a:ext>
            </a:extLst>
          </p:cNvPr>
          <p:cNvSpPr txBox="1"/>
          <p:nvPr/>
        </p:nvSpPr>
        <p:spPr>
          <a:xfrm>
            <a:off x="5217459" y="1682803"/>
            <a:ext cx="3396343" cy="2862322"/>
          </a:xfrm>
          <a:prstGeom prst="rect">
            <a:avLst/>
          </a:prstGeom>
          <a:noFill/>
        </p:spPr>
        <p:txBody>
          <a:bodyPr wrap="square" rtlCol="0">
            <a:spAutoFit/>
          </a:bodyPr>
          <a:lstStyle/>
          <a:p>
            <a:pPr marL="285750" indent="-285750">
              <a:buFont typeface="Arial" panose="020B0604020202020204" pitchFamily="34" charset="0"/>
              <a:buChar char="•"/>
            </a:pPr>
            <a:r>
              <a:rPr lang="en-US" dirty="0"/>
              <a:t>Raise awareness</a:t>
            </a:r>
          </a:p>
          <a:p>
            <a:pPr marL="285750" indent="-285750">
              <a:buFont typeface="Arial" panose="020B0604020202020204" pitchFamily="34" charset="0"/>
              <a:buChar char="•"/>
            </a:pPr>
            <a:r>
              <a:rPr lang="en-US" dirty="0"/>
              <a:t>Increase accuracy</a:t>
            </a:r>
          </a:p>
          <a:p>
            <a:pPr marL="285750" indent="-285750">
              <a:buFont typeface="Arial" panose="020B0604020202020204" pitchFamily="34" charset="0"/>
              <a:buChar char="•"/>
            </a:pPr>
            <a:r>
              <a:rPr lang="en-US" dirty="0"/>
              <a:t>Improve user friendliness</a:t>
            </a:r>
          </a:p>
          <a:p>
            <a:pPr marL="285750" indent="-285750">
              <a:buFont typeface="Arial" panose="020B0604020202020204" pitchFamily="34" charset="0"/>
              <a:buChar char="•"/>
            </a:pPr>
            <a:r>
              <a:rPr lang="en-US" dirty="0"/>
              <a:t>Add critical information</a:t>
            </a:r>
          </a:p>
          <a:p>
            <a:pPr marL="742950" lvl="1" indent="-285750">
              <a:buFont typeface="Arial" panose="020B0604020202020204" pitchFamily="34" charset="0"/>
              <a:buChar char="•"/>
            </a:pPr>
            <a:r>
              <a:rPr lang="en-US" dirty="0"/>
              <a:t>What is holding it up?</a:t>
            </a:r>
          </a:p>
          <a:p>
            <a:pPr marL="742950" lvl="1" indent="-285750">
              <a:buFont typeface="Arial" panose="020B0604020202020204" pitchFamily="34" charset="0"/>
              <a:buChar char="•"/>
            </a:pPr>
            <a:r>
              <a:rPr lang="en-US" dirty="0"/>
              <a:t>What are our options?</a:t>
            </a:r>
          </a:p>
          <a:p>
            <a:pPr marL="742950" lvl="1" indent="-285750">
              <a:buFont typeface="Arial" panose="020B0604020202020204" pitchFamily="34" charset="0"/>
              <a:buChar char="•"/>
            </a:pPr>
            <a:r>
              <a:rPr lang="en-US" dirty="0"/>
              <a:t>When will it be done?</a:t>
            </a:r>
          </a:p>
          <a:p>
            <a:pPr marL="285750" indent="-285750">
              <a:buFont typeface="Arial" panose="020B0604020202020204" pitchFamily="34" charset="0"/>
              <a:buChar char="•"/>
            </a:pPr>
            <a:r>
              <a:rPr lang="en-US" dirty="0"/>
              <a:t>Implement Contract Lifecycle Management technology</a:t>
            </a:r>
          </a:p>
          <a:p>
            <a:endParaRPr lang="en-US" dirty="0"/>
          </a:p>
        </p:txBody>
      </p:sp>
      <p:sp>
        <p:nvSpPr>
          <p:cNvPr id="4" name="Slide Number Placeholder 4">
            <a:extLst>
              <a:ext uri="{FF2B5EF4-FFF2-40B4-BE49-F238E27FC236}">
                <a16:creationId xmlns:a16="http://schemas.microsoft.com/office/drawing/2014/main" id="{2820CC28-76AD-7549-123E-00CB9293F43E}"/>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13</a:t>
            </a:fld>
            <a:endParaRPr lang="en-US" dirty="0"/>
          </a:p>
        </p:txBody>
      </p:sp>
    </p:spTree>
    <p:extLst>
      <p:ext uri="{BB962C8B-B14F-4D97-AF65-F5344CB8AC3E}">
        <p14:creationId xmlns:p14="http://schemas.microsoft.com/office/powerpoint/2010/main" val="1897896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71" y="195066"/>
            <a:ext cx="8643257" cy="680128"/>
          </a:xfrm>
        </p:spPr>
        <p:txBody>
          <a:bodyPr>
            <a:noAutofit/>
          </a:bodyPr>
          <a:lstStyle/>
          <a:p>
            <a:r>
              <a:rPr lang="en-US" sz="3200" dirty="0"/>
              <a:t>Future Contracting Organization</a:t>
            </a:r>
          </a:p>
        </p:txBody>
      </p:sp>
      <p:graphicFrame>
        <p:nvGraphicFramePr>
          <p:cNvPr id="6" name="Content Placeholder 4">
            <a:extLst>
              <a:ext uri="{FF2B5EF4-FFF2-40B4-BE49-F238E27FC236}">
                <a16:creationId xmlns:a16="http://schemas.microsoft.com/office/drawing/2014/main" id="{EA5665D7-7CE4-32D2-5FBB-BE89B5206173}"/>
              </a:ext>
            </a:extLst>
          </p:cNvPr>
          <p:cNvGraphicFramePr>
            <a:graphicFrameLocks/>
          </p:cNvGraphicFramePr>
          <p:nvPr>
            <p:extLst>
              <p:ext uri="{D42A27DB-BD31-4B8C-83A1-F6EECF244321}">
                <p14:modId xmlns:p14="http://schemas.microsoft.com/office/powerpoint/2010/main" val="4054000475"/>
              </p:ext>
            </p:extLst>
          </p:nvPr>
        </p:nvGraphicFramePr>
        <p:xfrm>
          <a:off x="353784" y="1196964"/>
          <a:ext cx="8436429" cy="31332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4">
            <a:extLst>
              <a:ext uri="{FF2B5EF4-FFF2-40B4-BE49-F238E27FC236}">
                <a16:creationId xmlns:a16="http://schemas.microsoft.com/office/drawing/2014/main" id="{FE9C7F5E-CC0B-4F1E-C06B-F93347CDE528}"/>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14</a:t>
            </a:fld>
            <a:endParaRPr lang="en-US" dirty="0"/>
          </a:p>
        </p:txBody>
      </p:sp>
    </p:spTree>
    <p:extLst>
      <p:ext uri="{BB962C8B-B14F-4D97-AF65-F5344CB8AC3E}">
        <p14:creationId xmlns:p14="http://schemas.microsoft.com/office/powerpoint/2010/main" val="830676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bg1"/>
                </a:solidFill>
              </a:rPr>
              <a:t>Initial Process Improvement Actions</a:t>
            </a:r>
          </a:p>
        </p:txBody>
      </p:sp>
      <p:sp>
        <p:nvSpPr>
          <p:cNvPr id="4" name="Content Placeholder 3"/>
          <p:cNvSpPr>
            <a:spLocks noGrp="1"/>
          </p:cNvSpPr>
          <p:nvPr>
            <p:ph idx="1"/>
          </p:nvPr>
        </p:nvSpPr>
        <p:spPr>
          <a:xfrm>
            <a:off x="457200" y="1180032"/>
            <a:ext cx="8229600" cy="3757093"/>
          </a:xfrm>
        </p:spPr>
        <p:txBody>
          <a:bodyPr>
            <a:noAutofit/>
          </a:bodyPr>
          <a:lstStyle/>
          <a:p>
            <a:pPr>
              <a:lnSpc>
                <a:spcPct val="110000"/>
              </a:lnSpc>
            </a:pPr>
            <a:r>
              <a:rPr lang="en-US" dirty="0">
                <a:solidFill>
                  <a:srgbClr val="021236"/>
                </a:solidFill>
                <a:latin typeface="Arial" panose="020B0604020202020204" pitchFamily="34" charset="0"/>
                <a:cs typeface="Arial" panose="020B0604020202020204" pitchFamily="34" charset="0"/>
              </a:rPr>
              <a:t>Ensure stakeholders and suppliers are aware of state contracting requirements, and involve Procurement and the Contract Specialist early in the process</a:t>
            </a:r>
          </a:p>
          <a:p>
            <a:pPr>
              <a:lnSpc>
                <a:spcPct val="110000"/>
              </a:lnSpc>
            </a:pPr>
            <a:r>
              <a:rPr lang="en-US" dirty="0">
                <a:solidFill>
                  <a:srgbClr val="021236"/>
                </a:solidFill>
                <a:latin typeface="Arial" panose="020B0604020202020204" pitchFamily="34" charset="0"/>
                <a:cs typeface="Arial" panose="020B0604020202020204" pitchFamily="34" charset="0"/>
              </a:rPr>
              <a:t>Establish training &amp; education for Procurement &amp; Stakeholders regarding the full set of Contracting handoff requirements</a:t>
            </a:r>
          </a:p>
          <a:p>
            <a:pPr>
              <a:lnSpc>
                <a:spcPct val="110000"/>
              </a:lnSpc>
            </a:pPr>
            <a:r>
              <a:rPr lang="en-US" dirty="0">
                <a:solidFill>
                  <a:srgbClr val="021236"/>
                </a:solidFill>
                <a:latin typeface="Arial" panose="020B0604020202020204" pitchFamily="34" charset="0"/>
                <a:cs typeface="Arial" panose="020B0604020202020204" pitchFamily="34" charset="0"/>
              </a:rPr>
              <a:t>Review when a contract is required vs. when a purchase order is sufficient</a:t>
            </a:r>
          </a:p>
          <a:p>
            <a:pPr>
              <a:lnSpc>
                <a:spcPct val="110000"/>
              </a:lnSpc>
            </a:pPr>
            <a:r>
              <a:rPr lang="en-US" dirty="0">
                <a:solidFill>
                  <a:srgbClr val="021236"/>
                </a:solidFill>
                <a:latin typeface="Arial" panose="020B0604020202020204" pitchFamily="34" charset="0"/>
                <a:cs typeface="Arial" panose="020B0604020202020204" pitchFamily="34" charset="0"/>
              </a:rPr>
              <a:t>Review the approach for low value contracts</a:t>
            </a:r>
          </a:p>
          <a:p>
            <a:pPr>
              <a:lnSpc>
                <a:spcPct val="110000"/>
              </a:lnSpc>
            </a:pPr>
            <a:r>
              <a:rPr lang="en-US" dirty="0">
                <a:solidFill>
                  <a:srgbClr val="021236"/>
                </a:solidFill>
                <a:latin typeface="Arial" panose="020B0604020202020204" pitchFamily="34" charset="0"/>
                <a:cs typeface="Arial" panose="020B0604020202020204" pitchFamily="34" charset="0"/>
              </a:rPr>
              <a:t>Identify and implement process improvements  (e.g., utilize additional contract templates; remove unnecessary steps, etc.)</a:t>
            </a:r>
          </a:p>
          <a:p>
            <a:pPr>
              <a:lnSpc>
                <a:spcPct val="110000"/>
              </a:lnSpc>
            </a:pPr>
            <a:r>
              <a:rPr lang="en-US" dirty="0">
                <a:solidFill>
                  <a:srgbClr val="021236"/>
                </a:solidFill>
                <a:latin typeface="Arial" panose="020B0604020202020204" pitchFamily="34" charset="0"/>
                <a:cs typeface="Arial" panose="020B0604020202020204" pitchFamily="34" charset="0"/>
              </a:rPr>
              <a:t>Evaluate &amp; potentially implement a new Contract Lifecycle Management system</a:t>
            </a:r>
          </a:p>
          <a:p>
            <a:pPr marL="57150">
              <a:lnSpc>
                <a:spcPct val="110000"/>
              </a:lnSpc>
            </a:pPr>
            <a:endParaRPr lang="en-US" sz="1200" dirty="0">
              <a:solidFill>
                <a:srgbClr val="021236"/>
              </a:solidFill>
              <a:latin typeface="+mn-lt"/>
              <a:cs typeface="Arial" panose="020B0604020202020204" pitchFamily="34" charset="0"/>
            </a:endParaRPr>
          </a:p>
        </p:txBody>
      </p:sp>
      <p:sp>
        <p:nvSpPr>
          <p:cNvPr id="3" name="Slide Number Placeholder 4">
            <a:extLst>
              <a:ext uri="{FF2B5EF4-FFF2-40B4-BE49-F238E27FC236}">
                <a16:creationId xmlns:a16="http://schemas.microsoft.com/office/drawing/2014/main" id="{8B400CAA-E7E7-0CD7-A877-147CEFA778EC}"/>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15</a:t>
            </a:fld>
            <a:endParaRPr lang="en-US" dirty="0"/>
          </a:p>
        </p:txBody>
      </p:sp>
    </p:spTree>
    <p:extLst>
      <p:ext uri="{BB962C8B-B14F-4D97-AF65-F5344CB8AC3E}">
        <p14:creationId xmlns:p14="http://schemas.microsoft.com/office/powerpoint/2010/main" val="358729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How Can You Help?</a:t>
            </a:r>
          </a:p>
        </p:txBody>
      </p:sp>
      <p:sp>
        <p:nvSpPr>
          <p:cNvPr id="5" name="Content Placeholder 5">
            <a:extLst>
              <a:ext uri="{FF2B5EF4-FFF2-40B4-BE49-F238E27FC236}">
                <a16:creationId xmlns:a16="http://schemas.microsoft.com/office/drawing/2014/main" id="{D69E42C0-D2ED-4500-9BD2-694F1A42127B}"/>
              </a:ext>
            </a:extLst>
          </p:cNvPr>
          <p:cNvSpPr txBox="1">
            <a:spLocks/>
          </p:cNvSpPr>
          <p:nvPr/>
        </p:nvSpPr>
        <p:spPr>
          <a:xfrm>
            <a:off x="457201" y="4622570"/>
            <a:ext cx="8229599" cy="44167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nSpc>
                <a:spcPct val="110000"/>
              </a:lnSpc>
              <a:buFont typeface="Arial"/>
              <a:buNone/>
            </a:pPr>
            <a:endParaRPr lang="en-US" sz="1700"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CBABA5E7-F48E-AF68-284E-217ABA2C89B5}"/>
              </a:ext>
            </a:extLst>
          </p:cNvPr>
          <p:cNvSpPr>
            <a:spLocks noGrp="1"/>
          </p:cNvSpPr>
          <p:nvPr>
            <p:ph idx="1"/>
          </p:nvPr>
        </p:nvSpPr>
        <p:spPr/>
        <p:txBody>
          <a:bodyPr>
            <a:noAutofit/>
          </a:bodyPr>
          <a:lstStyle/>
          <a:p>
            <a:pPr>
              <a:buFont typeface="Arial" panose="020B0604020202020204" pitchFamily="34" charset="0"/>
              <a:buChar char="•"/>
            </a:pPr>
            <a:r>
              <a:rPr lang="en-US" dirty="0">
                <a:solidFill>
                  <a:srgbClr val="021236"/>
                </a:solidFill>
              </a:rPr>
              <a:t>Understand Connecticut State requirements for supplier selection and contracting.  Help ensure our potential suppliers do, too!  Do this at the very beginning of the process not in the middle or near the end.</a:t>
            </a:r>
          </a:p>
          <a:p>
            <a:pPr marL="0" indent="0">
              <a:buNone/>
            </a:pPr>
            <a:endParaRPr lang="en-US" dirty="0">
              <a:solidFill>
                <a:srgbClr val="021236"/>
              </a:solidFill>
            </a:endParaRPr>
          </a:p>
          <a:p>
            <a:r>
              <a:rPr lang="en-US" dirty="0">
                <a:solidFill>
                  <a:srgbClr val="021236"/>
                </a:solidFill>
              </a:rPr>
              <a:t>Involve Procurement &amp; Contracting early in the process.</a:t>
            </a:r>
          </a:p>
          <a:p>
            <a:pPr marL="0" indent="0">
              <a:buNone/>
            </a:pPr>
            <a:endParaRPr lang="en-US" dirty="0">
              <a:solidFill>
                <a:srgbClr val="021236"/>
              </a:solidFill>
            </a:endParaRPr>
          </a:p>
          <a:p>
            <a:r>
              <a:rPr lang="en-US" dirty="0">
                <a:solidFill>
                  <a:srgbClr val="021236"/>
                </a:solidFill>
              </a:rPr>
              <a:t>Be willing to actively exert influence on our suppliers to get them to agree with Connecticut state and other key requirements.</a:t>
            </a:r>
          </a:p>
          <a:p>
            <a:pPr marL="0" indent="0">
              <a:buNone/>
            </a:pPr>
            <a:endParaRPr lang="en-US" dirty="0">
              <a:solidFill>
                <a:srgbClr val="021236"/>
              </a:solidFill>
            </a:endParaRPr>
          </a:p>
          <a:p>
            <a:r>
              <a:rPr lang="en-US" dirty="0">
                <a:solidFill>
                  <a:srgbClr val="021236"/>
                </a:solidFill>
              </a:rPr>
              <a:t>Be prepared to utilize another supplier if the primary supplier is unwilling to comply with the required terms and conditions.</a:t>
            </a:r>
          </a:p>
        </p:txBody>
      </p:sp>
      <p:sp>
        <p:nvSpPr>
          <p:cNvPr id="3" name="Slide Number Placeholder 4">
            <a:extLst>
              <a:ext uri="{FF2B5EF4-FFF2-40B4-BE49-F238E27FC236}">
                <a16:creationId xmlns:a16="http://schemas.microsoft.com/office/drawing/2014/main" id="{9381F5F1-98FC-F2F0-6C5F-C11FCC3C704F}"/>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16</a:t>
            </a:fld>
            <a:endParaRPr lang="en-US" dirty="0"/>
          </a:p>
        </p:txBody>
      </p:sp>
    </p:spTree>
    <p:extLst>
      <p:ext uri="{BB962C8B-B14F-4D97-AF65-F5344CB8AC3E}">
        <p14:creationId xmlns:p14="http://schemas.microsoft.com/office/powerpoint/2010/main" val="986733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a:extLst>
              <a:ext uri="{FF2B5EF4-FFF2-40B4-BE49-F238E27FC236}">
                <a16:creationId xmlns:a16="http://schemas.microsoft.com/office/drawing/2014/main" id="{D69E42C0-D2ED-4500-9BD2-694F1A42127B}"/>
              </a:ext>
            </a:extLst>
          </p:cNvPr>
          <p:cNvSpPr txBox="1">
            <a:spLocks/>
          </p:cNvSpPr>
          <p:nvPr/>
        </p:nvSpPr>
        <p:spPr>
          <a:xfrm>
            <a:off x="457201" y="4622570"/>
            <a:ext cx="8229599" cy="44167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nSpc>
                <a:spcPct val="110000"/>
              </a:lnSpc>
              <a:buFont typeface="Arial"/>
              <a:buNone/>
            </a:pPr>
            <a:endParaRPr lang="en-US" sz="1700"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CBABA5E7-F48E-AF68-284E-217ABA2C89B5}"/>
              </a:ext>
            </a:extLst>
          </p:cNvPr>
          <p:cNvSpPr>
            <a:spLocks noGrp="1"/>
          </p:cNvSpPr>
          <p:nvPr>
            <p:ph idx="1"/>
          </p:nvPr>
        </p:nvSpPr>
        <p:spPr/>
        <p:txBody>
          <a:bodyPr>
            <a:normAutofit/>
          </a:bodyPr>
          <a:lstStyle/>
          <a:p>
            <a:pPr marL="0" indent="0">
              <a:buNone/>
            </a:pPr>
            <a:endParaRPr lang="en-US" sz="2000" dirty="0">
              <a:solidFill>
                <a:srgbClr val="021236"/>
              </a:solidFill>
            </a:endParaRPr>
          </a:p>
          <a:p>
            <a:pPr marL="0" indent="0">
              <a:buNone/>
            </a:pPr>
            <a:endParaRPr lang="en-US" sz="2000" dirty="0">
              <a:solidFill>
                <a:srgbClr val="021236"/>
              </a:solidFill>
            </a:endParaRPr>
          </a:p>
          <a:p>
            <a:pPr marL="0" indent="0" algn="ctr">
              <a:buNone/>
            </a:pPr>
            <a:r>
              <a:rPr lang="en-US" sz="4800" dirty="0">
                <a:solidFill>
                  <a:srgbClr val="021236"/>
                </a:solidFill>
              </a:rPr>
              <a:t>Open Discussion</a:t>
            </a:r>
          </a:p>
        </p:txBody>
      </p:sp>
      <p:sp>
        <p:nvSpPr>
          <p:cNvPr id="3" name="Slide Number Placeholder 4">
            <a:extLst>
              <a:ext uri="{FF2B5EF4-FFF2-40B4-BE49-F238E27FC236}">
                <a16:creationId xmlns:a16="http://schemas.microsoft.com/office/drawing/2014/main" id="{6D15507B-602A-26A4-0C7A-CE73CCE8DB4D}"/>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17</a:t>
            </a:fld>
            <a:endParaRPr lang="en-US" dirty="0"/>
          </a:p>
        </p:txBody>
      </p:sp>
    </p:spTree>
    <p:extLst>
      <p:ext uri="{BB962C8B-B14F-4D97-AF65-F5344CB8AC3E}">
        <p14:creationId xmlns:p14="http://schemas.microsoft.com/office/powerpoint/2010/main" val="716595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 y="204788"/>
            <a:ext cx="7360920" cy="871537"/>
          </a:xfrm>
        </p:spPr>
        <p:txBody>
          <a:bodyPr>
            <a:normAutofit/>
          </a:bodyPr>
          <a:lstStyle/>
          <a:p>
            <a:r>
              <a:rPr lang="en-US" sz="3200" b="0" dirty="0"/>
              <a:t>Agenda</a:t>
            </a:r>
          </a:p>
        </p:txBody>
      </p:sp>
      <p:sp>
        <p:nvSpPr>
          <p:cNvPr id="3" name="Content Placeholder 2"/>
          <p:cNvSpPr>
            <a:spLocks noGrp="1"/>
          </p:cNvSpPr>
          <p:nvPr>
            <p:ph idx="1"/>
          </p:nvPr>
        </p:nvSpPr>
        <p:spPr>
          <a:xfrm>
            <a:off x="0" y="1223010"/>
            <a:ext cx="9018270" cy="3818890"/>
          </a:xfrm>
        </p:spPr>
        <p:txBody>
          <a:bodyPr>
            <a:noAutofit/>
          </a:bodyPr>
          <a:lstStyle/>
          <a:p>
            <a:pPr>
              <a:buAutoNum type="arabicPeriod"/>
            </a:pPr>
            <a:r>
              <a:rPr lang="en-US" sz="1800" dirty="0">
                <a:latin typeface="Arial" panose="020B0604020202020204" pitchFamily="34" charset="0"/>
                <a:ea typeface="Calibri" panose="020F0502020204030204" pitchFamily="34" charset="0"/>
                <a:cs typeface="Arial" panose="020B0604020202020204" pitchFamily="34" charset="0"/>
              </a:rPr>
              <a:t>Procurement Process (and Connecticut State Requirements)</a:t>
            </a:r>
          </a:p>
          <a:p>
            <a:pPr>
              <a:buAutoNum type="arabicPeriod"/>
            </a:pPr>
            <a:r>
              <a:rPr lang="en-US" sz="1800" u="sng" dirty="0">
                <a:latin typeface="Arial" panose="020B0604020202020204" pitchFamily="34" charset="0"/>
                <a:ea typeface="Calibri" panose="020F0502020204030204" pitchFamily="34" charset="0"/>
                <a:cs typeface="Arial" panose="020B0604020202020204" pitchFamily="34" charset="0"/>
              </a:rPr>
              <a:t>Supplier Selection</a:t>
            </a:r>
            <a:r>
              <a:rPr lang="en-US" sz="1800" dirty="0">
                <a:latin typeface="Arial" panose="020B0604020202020204" pitchFamily="34" charset="0"/>
                <a:ea typeface="Calibri" panose="020F0502020204030204" pitchFamily="34" charset="0"/>
                <a:cs typeface="Arial" panose="020B0604020202020204" pitchFamily="34" charset="0"/>
              </a:rPr>
              <a:t> Pain Point and Initial Action Plan</a:t>
            </a:r>
          </a:p>
          <a:p>
            <a:pPr>
              <a:buAutoNum type="arabicPeriod"/>
            </a:pPr>
            <a:r>
              <a:rPr lang="en-US" sz="1800" u="sng" dirty="0">
                <a:latin typeface="Arial" panose="020B0604020202020204" pitchFamily="34" charset="0"/>
                <a:ea typeface="Calibri" panose="020F0502020204030204" pitchFamily="34" charset="0"/>
                <a:cs typeface="Arial" panose="020B0604020202020204" pitchFamily="34" charset="0"/>
              </a:rPr>
              <a:t>Contracting</a:t>
            </a:r>
            <a:r>
              <a:rPr lang="en-US" sz="1800" dirty="0">
                <a:latin typeface="Arial" panose="020B0604020202020204" pitchFamily="34" charset="0"/>
                <a:ea typeface="Calibri" panose="020F0502020204030204" pitchFamily="34" charset="0"/>
                <a:cs typeface="Arial" panose="020B0604020202020204" pitchFamily="34" charset="0"/>
              </a:rPr>
              <a:t> Pain Point and Initial Action Plan</a:t>
            </a:r>
            <a:endParaRPr lang="en-US" sz="1800" u="sng" dirty="0">
              <a:latin typeface="Arial" panose="020B0604020202020204" pitchFamily="34" charset="0"/>
              <a:ea typeface="Calibri" panose="020F0502020204030204" pitchFamily="34" charset="0"/>
              <a:cs typeface="Arial" panose="020B0604020202020204" pitchFamily="34" charset="0"/>
            </a:endParaRPr>
          </a:p>
          <a:p>
            <a:pPr>
              <a:buAutoNum type="arabicPeriod"/>
            </a:pPr>
            <a:r>
              <a:rPr lang="en-US" sz="1800" dirty="0">
                <a:latin typeface="Arial" panose="020B0604020202020204" pitchFamily="34" charset="0"/>
                <a:ea typeface="Calibri" panose="020F0502020204030204" pitchFamily="34" charset="0"/>
                <a:cs typeface="Arial" panose="020B0604020202020204" pitchFamily="34" charset="0"/>
              </a:rPr>
              <a:t>Open Discussion</a:t>
            </a:r>
          </a:p>
          <a:p>
            <a:pPr>
              <a:buAutoNum type="arabicPeriod" startAt="5"/>
            </a:pPr>
            <a:endParaRPr lang="en-US" sz="1800" dirty="0">
              <a:latin typeface="+mn-lt"/>
              <a:ea typeface="Calibri" panose="020F0502020204030204" pitchFamily="34" charset="0"/>
              <a:cs typeface="Arial" panose="020B0604020202020204" pitchFamily="34" charset="0"/>
            </a:endParaRPr>
          </a:p>
          <a:p>
            <a:pPr marL="0" indent="0">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1400" dirty="0"/>
          </a:p>
        </p:txBody>
      </p:sp>
      <p:sp>
        <p:nvSpPr>
          <p:cNvPr id="5" name="Slide Number Placeholder 4"/>
          <p:cNvSpPr>
            <a:spLocks noGrp="1"/>
          </p:cNvSpPr>
          <p:nvPr>
            <p:ph type="sldNum" sz="quarter" idx="12"/>
          </p:nvPr>
        </p:nvSpPr>
        <p:spPr/>
        <p:txBody>
          <a:bodyPr/>
          <a:lstStyle/>
          <a:p>
            <a:fld id="{CC7697F5-3DCA-0A4F-B9EA-FEC2794BD1A6}" type="slidenum">
              <a:rPr lang="en-US" smtClean="0"/>
              <a:t>2</a:t>
            </a:fld>
            <a:endParaRPr lang="en-US" dirty="0"/>
          </a:p>
        </p:txBody>
      </p:sp>
    </p:spTree>
    <p:extLst>
      <p:ext uri="{BB962C8B-B14F-4D97-AF65-F5344CB8AC3E}">
        <p14:creationId xmlns:p14="http://schemas.microsoft.com/office/powerpoint/2010/main" val="3771308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4788"/>
            <a:ext cx="7360920" cy="871537"/>
          </a:xfrm>
        </p:spPr>
        <p:txBody>
          <a:bodyPr>
            <a:normAutofit/>
          </a:bodyPr>
          <a:lstStyle/>
          <a:p>
            <a:r>
              <a:rPr lang="en-US" sz="3200" b="0" dirty="0"/>
              <a:t>Overview</a:t>
            </a:r>
            <a:r>
              <a:rPr lang="en-US" sz="2800" b="0" dirty="0"/>
              <a:t> of Issue</a:t>
            </a:r>
          </a:p>
        </p:txBody>
      </p:sp>
      <p:sp>
        <p:nvSpPr>
          <p:cNvPr id="3" name="Content Placeholder 2"/>
          <p:cNvSpPr>
            <a:spLocks noGrp="1"/>
          </p:cNvSpPr>
          <p:nvPr>
            <p:ph idx="1"/>
          </p:nvPr>
        </p:nvSpPr>
        <p:spPr>
          <a:xfrm>
            <a:off x="0" y="1223010"/>
            <a:ext cx="9018270" cy="3818890"/>
          </a:xfrm>
        </p:spPr>
        <p:txBody>
          <a:bodyPr>
            <a:noAutofit/>
          </a:bodyPr>
          <a:lstStyle/>
          <a:p>
            <a:pPr marL="0" indent="0">
              <a:buNone/>
            </a:pPr>
            <a:r>
              <a:rPr lang="en-US" sz="1800" dirty="0">
                <a:latin typeface="Arial" panose="020B0604020202020204" pitchFamily="34" charset="0"/>
                <a:ea typeface="Calibri" panose="020F0502020204030204" pitchFamily="34" charset="0"/>
                <a:cs typeface="Arial" panose="020B0604020202020204" pitchFamily="34" charset="0"/>
              </a:rPr>
              <a:t>There is significant frustration within the University Community with the procurement process (specifically Supplier Selection and Contracting).  In particular, the time it takes to complete these parts of the process is too long.</a:t>
            </a:r>
          </a:p>
          <a:p>
            <a:pPr marL="0" indent="0">
              <a:buNone/>
            </a:pPr>
            <a:endParaRPr lang="en-US" sz="18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US" sz="1800" dirty="0">
                <a:latin typeface="Arial" panose="020B0604020202020204" pitchFamily="34" charset="0"/>
                <a:ea typeface="Calibri" panose="020F0502020204030204" pitchFamily="34" charset="0"/>
                <a:cs typeface="Arial" panose="020B0604020202020204" pitchFamily="34" charset="0"/>
              </a:rPr>
              <a:t>These challenges compromise the University’s ability to meet its objectives and achieve its mission.</a:t>
            </a:r>
          </a:p>
          <a:p>
            <a:pPr marL="0" indent="0">
              <a:buNone/>
            </a:pPr>
            <a:endParaRPr lang="en-US" sz="18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US" sz="1800" dirty="0">
                <a:latin typeface="Arial" panose="020B0604020202020204" pitchFamily="34" charset="0"/>
                <a:ea typeface="Calibri" panose="020F0502020204030204" pitchFamily="34" charset="0"/>
                <a:cs typeface="Arial" panose="020B0604020202020204" pitchFamily="34" charset="0"/>
              </a:rPr>
              <a:t>The purpose of this session is to help the University Community understand the root causes of and contributing factors to these issues, share the draft action plan we have begun to develop to improve the situation and ask our stakeholders for help in doing so.</a:t>
            </a:r>
          </a:p>
          <a:p>
            <a:pPr marL="0" indent="0">
              <a:buNone/>
            </a:pPr>
            <a:endParaRPr lang="en-US" sz="18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1400" dirty="0"/>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C7697F5-3DCA-0A4F-B9EA-FEC2794BD1A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39889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C6994C-5DCA-5353-90B5-835B7234D34E}"/>
              </a:ext>
            </a:extLst>
          </p:cNvPr>
          <p:cNvSpPr>
            <a:spLocks noGrp="1"/>
          </p:cNvSpPr>
          <p:nvPr>
            <p:ph type="sldNum" sz="quarter" idx="12"/>
          </p:nvPr>
        </p:nvSpPr>
        <p:spPr/>
        <p:txBody>
          <a:bodyPr/>
          <a:lstStyle/>
          <a:p>
            <a:fld id="{CC7697F5-3DCA-0A4F-B9EA-FEC2794BD1A6}" type="slidenum">
              <a:rPr lang="en-US" smtClean="0"/>
              <a:t>4</a:t>
            </a:fld>
            <a:endParaRPr lang="en-US" dirty="0"/>
          </a:p>
        </p:txBody>
      </p:sp>
      <p:graphicFrame>
        <p:nvGraphicFramePr>
          <p:cNvPr id="3" name="Diagram 2">
            <a:extLst>
              <a:ext uri="{FF2B5EF4-FFF2-40B4-BE49-F238E27FC236}">
                <a16:creationId xmlns:a16="http://schemas.microsoft.com/office/drawing/2014/main" id="{939C969B-2085-004E-686A-1E4E062271E0}"/>
              </a:ext>
            </a:extLst>
          </p:cNvPr>
          <p:cNvGraphicFramePr/>
          <p:nvPr>
            <p:extLst>
              <p:ext uri="{D42A27DB-BD31-4B8C-83A1-F6EECF244321}">
                <p14:modId xmlns:p14="http://schemas.microsoft.com/office/powerpoint/2010/main" val="2571987926"/>
              </p:ext>
            </p:extLst>
          </p:nvPr>
        </p:nvGraphicFramePr>
        <p:xfrm>
          <a:off x="149839" y="1175658"/>
          <a:ext cx="8844322" cy="1200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6F5BA50E-E350-56A0-752F-8808713F0B6D}"/>
              </a:ext>
            </a:extLst>
          </p:cNvPr>
          <p:cNvSpPr txBox="1"/>
          <p:nvPr/>
        </p:nvSpPr>
        <p:spPr>
          <a:xfrm>
            <a:off x="195676" y="1994335"/>
            <a:ext cx="1002766" cy="1384995"/>
          </a:xfrm>
          <a:prstGeom prst="rect">
            <a:avLst/>
          </a:prstGeom>
          <a:noFill/>
        </p:spPr>
        <p:txBody>
          <a:bodyPr wrap="square" rtlCol="0">
            <a:spAutoFit/>
          </a:bodyPr>
          <a:lstStyle/>
          <a:p>
            <a:r>
              <a:rPr lang="en-US" sz="1050" dirty="0">
                <a:latin typeface="Arial" panose="020B0604020202020204" pitchFamily="34" charset="0"/>
                <a:cs typeface="Arial" panose="020B0604020202020204" pitchFamily="34" charset="0"/>
              </a:rPr>
              <a:t>Identify the Goods &amp; Services Required.</a:t>
            </a:r>
          </a:p>
          <a:p>
            <a:endParaRPr lang="en-US" sz="105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Clearly define all relevant requirements.</a:t>
            </a:r>
          </a:p>
        </p:txBody>
      </p:sp>
      <p:sp>
        <p:nvSpPr>
          <p:cNvPr id="6" name="TextBox 5">
            <a:extLst>
              <a:ext uri="{FF2B5EF4-FFF2-40B4-BE49-F238E27FC236}">
                <a16:creationId xmlns:a16="http://schemas.microsoft.com/office/drawing/2014/main" id="{0E19141D-2E35-261C-626D-B6A34A375129}"/>
              </a:ext>
            </a:extLst>
          </p:cNvPr>
          <p:cNvSpPr txBox="1"/>
          <p:nvPr/>
        </p:nvSpPr>
        <p:spPr>
          <a:xfrm>
            <a:off x="1495846" y="2006656"/>
            <a:ext cx="1002766" cy="900246"/>
          </a:xfrm>
          <a:prstGeom prst="rect">
            <a:avLst/>
          </a:prstGeom>
          <a:noFill/>
        </p:spPr>
        <p:txBody>
          <a:bodyPr wrap="square" rtlCol="0">
            <a:spAutoFit/>
          </a:bodyPr>
          <a:lstStyle/>
          <a:p>
            <a:r>
              <a:rPr lang="en-US" sz="1050" dirty="0">
                <a:latin typeface="Arial" panose="020B0604020202020204" pitchFamily="34" charset="0"/>
                <a:cs typeface="Arial" panose="020B0604020202020204" pitchFamily="34" charset="0"/>
              </a:rPr>
              <a:t>Thoroughly assess &amp; understand the supply market.</a:t>
            </a:r>
          </a:p>
        </p:txBody>
      </p:sp>
      <p:sp>
        <p:nvSpPr>
          <p:cNvPr id="7" name="TextBox 6">
            <a:extLst>
              <a:ext uri="{FF2B5EF4-FFF2-40B4-BE49-F238E27FC236}">
                <a16:creationId xmlns:a16="http://schemas.microsoft.com/office/drawing/2014/main" id="{B81DE11F-0D2B-ECB0-0938-9929DB529375}"/>
              </a:ext>
            </a:extLst>
          </p:cNvPr>
          <p:cNvSpPr txBox="1"/>
          <p:nvPr/>
        </p:nvSpPr>
        <p:spPr>
          <a:xfrm>
            <a:off x="2770446" y="2053014"/>
            <a:ext cx="956439" cy="2031325"/>
          </a:xfrm>
          <a:prstGeom prst="rect">
            <a:avLst/>
          </a:prstGeom>
          <a:noFill/>
          <a:ln w="19050">
            <a:solidFill>
              <a:schemeClr val="tx1"/>
            </a:solidFill>
          </a:ln>
        </p:spPr>
        <p:txBody>
          <a:bodyPr wrap="square" rtlCol="0">
            <a:spAutoFit/>
          </a:bodyPr>
          <a:lstStyle/>
          <a:p>
            <a:r>
              <a:rPr lang="en-US" sz="1050" dirty="0">
                <a:latin typeface="Arial" panose="020B0604020202020204" pitchFamily="34" charset="0"/>
                <a:cs typeface="Arial" panose="020B0604020202020204" pitchFamily="34" charset="0"/>
              </a:rPr>
              <a:t>Develop the appropriate sourcing strategy and process given the current situation and market conditions.</a:t>
            </a:r>
          </a:p>
          <a:p>
            <a:endParaRPr lang="en-US" sz="1050" dirty="0">
              <a:latin typeface="Arial" panose="020B0604020202020204" pitchFamily="34" charset="0"/>
              <a:cs typeface="Arial" panose="020B0604020202020204" pitchFamily="34" charset="0"/>
            </a:endParaRPr>
          </a:p>
          <a:p>
            <a:endParaRPr lang="en-US" sz="1050" dirty="0"/>
          </a:p>
        </p:txBody>
      </p:sp>
      <p:sp>
        <p:nvSpPr>
          <p:cNvPr id="8" name="TextBox 7">
            <a:extLst>
              <a:ext uri="{FF2B5EF4-FFF2-40B4-BE49-F238E27FC236}">
                <a16:creationId xmlns:a16="http://schemas.microsoft.com/office/drawing/2014/main" id="{040EAB8B-9638-57C1-3102-FC792335B663}"/>
              </a:ext>
            </a:extLst>
          </p:cNvPr>
          <p:cNvSpPr txBox="1"/>
          <p:nvPr/>
        </p:nvSpPr>
        <p:spPr>
          <a:xfrm>
            <a:off x="4070617" y="2028181"/>
            <a:ext cx="1002766" cy="738664"/>
          </a:xfrm>
          <a:prstGeom prst="rect">
            <a:avLst/>
          </a:prstGeom>
          <a:noFill/>
        </p:spPr>
        <p:txBody>
          <a:bodyPr wrap="square" rtlCol="0">
            <a:spAutoFit/>
          </a:bodyPr>
          <a:lstStyle/>
          <a:p>
            <a:r>
              <a:rPr lang="en-US" sz="1050" dirty="0">
                <a:latin typeface="Arial" panose="020B0604020202020204" pitchFamily="34" charset="0"/>
                <a:cs typeface="Arial" panose="020B0604020202020204" pitchFamily="34" charset="0"/>
              </a:rPr>
              <a:t>Short list suppliers and begin negotiations.</a:t>
            </a:r>
          </a:p>
        </p:txBody>
      </p:sp>
      <p:sp>
        <p:nvSpPr>
          <p:cNvPr id="9" name="TextBox 8">
            <a:extLst>
              <a:ext uri="{FF2B5EF4-FFF2-40B4-BE49-F238E27FC236}">
                <a16:creationId xmlns:a16="http://schemas.microsoft.com/office/drawing/2014/main" id="{38EF226D-02B6-02C9-3C02-F7CBDC2BB29A}"/>
              </a:ext>
            </a:extLst>
          </p:cNvPr>
          <p:cNvSpPr txBox="1"/>
          <p:nvPr/>
        </p:nvSpPr>
        <p:spPr>
          <a:xfrm>
            <a:off x="5201144" y="2028181"/>
            <a:ext cx="1002766" cy="577081"/>
          </a:xfrm>
          <a:prstGeom prst="rect">
            <a:avLst/>
          </a:prstGeom>
          <a:noFill/>
        </p:spPr>
        <p:txBody>
          <a:bodyPr wrap="square" rtlCol="0">
            <a:spAutoFit/>
          </a:bodyPr>
          <a:lstStyle/>
          <a:p>
            <a:r>
              <a:rPr lang="en-US" sz="1050" dirty="0">
                <a:latin typeface="Arial" panose="020B0604020202020204" pitchFamily="34" charset="0"/>
                <a:cs typeface="Arial" panose="020B0604020202020204" pitchFamily="34" charset="0"/>
              </a:rPr>
              <a:t>Select the supplier (s).</a:t>
            </a:r>
          </a:p>
          <a:p>
            <a:r>
              <a:rPr lang="en-US" sz="1050" dirty="0"/>
              <a:t>  </a:t>
            </a:r>
          </a:p>
        </p:txBody>
      </p:sp>
      <p:sp>
        <p:nvSpPr>
          <p:cNvPr id="10" name="TextBox 9">
            <a:extLst>
              <a:ext uri="{FF2B5EF4-FFF2-40B4-BE49-F238E27FC236}">
                <a16:creationId xmlns:a16="http://schemas.microsoft.com/office/drawing/2014/main" id="{8FB216EC-2AAE-C787-12FA-FD64754A1C1B}"/>
              </a:ext>
            </a:extLst>
          </p:cNvPr>
          <p:cNvSpPr txBox="1"/>
          <p:nvPr/>
        </p:nvSpPr>
        <p:spPr>
          <a:xfrm>
            <a:off x="6501314" y="2002173"/>
            <a:ext cx="1002766" cy="577081"/>
          </a:xfrm>
          <a:prstGeom prst="rect">
            <a:avLst/>
          </a:prstGeom>
          <a:noFill/>
        </p:spPr>
        <p:txBody>
          <a:bodyPr wrap="square" rtlCol="0">
            <a:spAutoFit/>
          </a:bodyPr>
          <a:lstStyle/>
          <a:p>
            <a:r>
              <a:rPr lang="en-US" sz="1050" dirty="0">
                <a:latin typeface="Arial" panose="020B0604020202020204" pitchFamily="34" charset="0"/>
                <a:cs typeface="Arial" panose="020B0604020202020204" pitchFamily="34" charset="0"/>
              </a:rPr>
              <a:t>Implement agreed upon solution.</a:t>
            </a:r>
          </a:p>
        </p:txBody>
      </p:sp>
      <p:sp>
        <p:nvSpPr>
          <p:cNvPr id="11" name="TextBox 10">
            <a:extLst>
              <a:ext uri="{FF2B5EF4-FFF2-40B4-BE49-F238E27FC236}">
                <a16:creationId xmlns:a16="http://schemas.microsoft.com/office/drawing/2014/main" id="{FDA47348-E349-46EC-8CF0-D9FA1A877CCA}"/>
              </a:ext>
            </a:extLst>
          </p:cNvPr>
          <p:cNvSpPr txBox="1"/>
          <p:nvPr/>
        </p:nvSpPr>
        <p:spPr>
          <a:xfrm>
            <a:off x="7739826" y="1998821"/>
            <a:ext cx="1002766" cy="577081"/>
          </a:xfrm>
          <a:prstGeom prst="rect">
            <a:avLst/>
          </a:prstGeom>
          <a:noFill/>
        </p:spPr>
        <p:txBody>
          <a:bodyPr wrap="square" rtlCol="0">
            <a:spAutoFit/>
          </a:bodyPr>
          <a:lstStyle/>
          <a:p>
            <a:r>
              <a:rPr lang="en-US" sz="1050" dirty="0">
                <a:latin typeface="Arial" panose="020B0604020202020204" pitchFamily="34" charset="0"/>
                <a:cs typeface="Arial" panose="020B0604020202020204" pitchFamily="34" charset="0"/>
              </a:rPr>
              <a:t>Track and report performance.</a:t>
            </a:r>
          </a:p>
        </p:txBody>
      </p:sp>
      <p:sp>
        <p:nvSpPr>
          <p:cNvPr id="5" name="TextBox 4">
            <a:extLst>
              <a:ext uri="{FF2B5EF4-FFF2-40B4-BE49-F238E27FC236}">
                <a16:creationId xmlns:a16="http://schemas.microsoft.com/office/drawing/2014/main" id="{B5CEC043-B741-A473-F038-833107008868}"/>
              </a:ext>
            </a:extLst>
          </p:cNvPr>
          <p:cNvSpPr txBox="1"/>
          <p:nvPr/>
        </p:nvSpPr>
        <p:spPr>
          <a:xfrm>
            <a:off x="353466" y="338097"/>
            <a:ext cx="7745505" cy="584775"/>
          </a:xfrm>
          <a:prstGeom prst="rect">
            <a:avLst/>
          </a:prstGeom>
          <a:no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Typical Procurement Process</a:t>
            </a:r>
          </a:p>
        </p:txBody>
      </p:sp>
      <p:sp>
        <p:nvSpPr>
          <p:cNvPr id="12" name="TextBox 11">
            <a:extLst>
              <a:ext uri="{FF2B5EF4-FFF2-40B4-BE49-F238E27FC236}">
                <a16:creationId xmlns:a16="http://schemas.microsoft.com/office/drawing/2014/main" id="{3DDF8A99-29FA-E035-771E-14D7B4BA123D}"/>
              </a:ext>
            </a:extLst>
          </p:cNvPr>
          <p:cNvSpPr txBox="1"/>
          <p:nvPr/>
        </p:nvSpPr>
        <p:spPr>
          <a:xfrm>
            <a:off x="5262800" y="2508233"/>
            <a:ext cx="1002767" cy="738664"/>
          </a:xfrm>
          <a:prstGeom prst="rect">
            <a:avLst/>
          </a:prstGeom>
          <a:noFill/>
          <a:ln w="19050">
            <a:solidFill>
              <a:schemeClr val="tx1"/>
            </a:solidFill>
          </a:ln>
        </p:spPr>
        <p:txBody>
          <a:bodyPr wrap="square" rtlCol="0">
            <a:spAutoFit/>
          </a:bodyPr>
          <a:lstStyle/>
          <a:p>
            <a:r>
              <a:rPr lang="en-US" sz="1050" dirty="0">
                <a:latin typeface="Arial" panose="020B0604020202020204" pitchFamily="34" charset="0"/>
                <a:cs typeface="Arial" panose="020B0604020202020204" pitchFamily="34" charset="0"/>
              </a:rPr>
              <a:t>Finalize terms and memorialize in contract.</a:t>
            </a:r>
          </a:p>
        </p:txBody>
      </p:sp>
      <p:cxnSp>
        <p:nvCxnSpPr>
          <p:cNvPr id="14" name="Straight Arrow Connector 13">
            <a:extLst>
              <a:ext uri="{FF2B5EF4-FFF2-40B4-BE49-F238E27FC236}">
                <a16:creationId xmlns:a16="http://schemas.microsoft.com/office/drawing/2014/main" id="{5F6EFBB3-B76F-8C8C-26B7-F6C770AFF71D}"/>
              </a:ext>
            </a:extLst>
          </p:cNvPr>
          <p:cNvCxnSpPr/>
          <p:nvPr/>
        </p:nvCxnSpPr>
        <p:spPr>
          <a:xfrm flipV="1">
            <a:off x="3228236" y="3706652"/>
            <a:ext cx="0" cy="7553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90582835-5515-D81F-229D-01AF09543D5E}"/>
              </a:ext>
            </a:extLst>
          </p:cNvPr>
          <p:cNvCxnSpPr/>
          <p:nvPr/>
        </p:nvCxnSpPr>
        <p:spPr>
          <a:xfrm flipV="1">
            <a:off x="5702527" y="3173897"/>
            <a:ext cx="0" cy="7553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9E609D6E-30DF-D97A-2D3B-859AF0D04887}"/>
              </a:ext>
            </a:extLst>
          </p:cNvPr>
          <p:cNvSpPr txBox="1"/>
          <p:nvPr/>
        </p:nvSpPr>
        <p:spPr>
          <a:xfrm>
            <a:off x="2665389" y="4407697"/>
            <a:ext cx="1230750" cy="400110"/>
          </a:xfrm>
          <a:prstGeom prst="rect">
            <a:avLst/>
          </a:prstGeom>
          <a:noFill/>
        </p:spPr>
        <p:txBody>
          <a:bodyPr wrap="square" rtlCol="0">
            <a:spAutoFit/>
          </a:bodyPr>
          <a:lstStyle/>
          <a:p>
            <a:r>
              <a:rPr lang="en-US" sz="1000" i="1" dirty="0">
                <a:latin typeface="Arial" panose="020B0604020202020204" pitchFamily="34" charset="0"/>
                <a:cs typeface="Arial" panose="020B0604020202020204" pitchFamily="34" charset="0"/>
              </a:rPr>
              <a:t>Supplier selection pain point</a:t>
            </a:r>
          </a:p>
        </p:txBody>
      </p:sp>
      <p:sp>
        <p:nvSpPr>
          <p:cNvPr id="17" name="TextBox 16">
            <a:extLst>
              <a:ext uri="{FF2B5EF4-FFF2-40B4-BE49-F238E27FC236}">
                <a16:creationId xmlns:a16="http://schemas.microsoft.com/office/drawing/2014/main" id="{1870A686-64BE-853A-C1AD-B3C789FAFFBF}"/>
              </a:ext>
            </a:extLst>
          </p:cNvPr>
          <p:cNvSpPr txBox="1"/>
          <p:nvPr/>
        </p:nvSpPr>
        <p:spPr>
          <a:xfrm>
            <a:off x="5323892" y="3952081"/>
            <a:ext cx="1230750" cy="400110"/>
          </a:xfrm>
          <a:prstGeom prst="rect">
            <a:avLst/>
          </a:prstGeom>
          <a:noFill/>
        </p:spPr>
        <p:txBody>
          <a:bodyPr wrap="square" rtlCol="0">
            <a:spAutoFit/>
          </a:bodyPr>
          <a:lstStyle/>
          <a:p>
            <a:r>
              <a:rPr lang="en-US" sz="1000" i="1" dirty="0">
                <a:latin typeface="Arial" panose="020B0604020202020204" pitchFamily="34" charset="0"/>
                <a:cs typeface="Arial" panose="020B0604020202020204" pitchFamily="34" charset="0"/>
              </a:rPr>
              <a:t>Contracting </a:t>
            </a:r>
          </a:p>
          <a:p>
            <a:r>
              <a:rPr lang="en-US" sz="1000" i="1" dirty="0">
                <a:latin typeface="Arial" panose="020B0604020202020204" pitchFamily="34" charset="0"/>
                <a:cs typeface="Arial" panose="020B0604020202020204" pitchFamily="34" charset="0"/>
              </a:rPr>
              <a:t>pain point</a:t>
            </a:r>
          </a:p>
        </p:txBody>
      </p:sp>
    </p:spTree>
    <p:extLst>
      <p:ext uri="{BB962C8B-B14F-4D97-AF65-F5344CB8AC3E}">
        <p14:creationId xmlns:p14="http://schemas.microsoft.com/office/powerpoint/2010/main" val="916709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E0930-52B8-4551-A5D3-6E47B1006A7F}"/>
              </a:ext>
            </a:extLst>
          </p:cNvPr>
          <p:cNvSpPr>
            <a:spLocks noGrp="1"/>
          </p:cNvSpPr>
          <p:nvPr>
            <p:ph type="title"/>
          </p:nvPr>
        </p:nvSpPr>
        <p:spPr>
          <a:xfrm>
            <a:off x="457198" y="149353"/>
            <a:ext cx="8229600" cy="857250"/>
          </a:xfrm>
        </p:spPr>
        <p:txBody>
          <a:bodyPr>
            <a:normAutofit fontScale="90000"/>
          </a:bodyPr>
          <a:lstStyle/>
          <a:p>
            <a:r>
              <a:rPr lang="en-US" sz="3600" dirty="0">
                <a:latin typeface="Arial" panose="020B0604020202020204" pitchFamily="34" charset="0"/>
                <a:cs typeface="Arial" panose="020B0604020202020204" pitchFamily="34" charset="0"/>
              </a:rPr>
              <a:t>Supplier Selection Pain Point</a:t>
            </a:r>
            <a:br>
              <a:rPr lang="en-US" sz="315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Sourcing Thresholds and Other Requirements</a:t>
            </a:r>
          </a:p>
        </p:txBody>
      </p:sp>
      <p:sp>
        <p:nvSpPr>
          <p:cNvPr id="35" name="TextBox 34">
            <a:extLst>
              <a:ext uri="{FF2B5EF4-FFF2-40B4-BE49-F238E27FC236}">
                <a16:creationId xmlns:a16="http://schemas.microsoft.com/office/drawing/2014/main" id="{ABFE76F3-D8BE-7A59-4CC5-4966837B9428}"/>
              </a:ext>
            </a:extLst>
          </p:cNvPr>
          <p:cNvSpPr txBox="1"/>
          <p:nvPr/>
        </p:nvSpPr>
        <p:spPr>
          <a:xfrm>
            <a:off x="2232837" y="2254102"/>
            <a:ext cx="1382308" cy="369332"/>
          </a:xfrm>
          <a:prstGeom prst="rect">
            <a:avLst/>
          </a:prstGeom>
          <a:noFill/>
        </p:spPr>
        <p:txBody>
          <a:bodyPr wrap="square" rtlCol="0">
            <a:spAutoFit/>
          </a:bodyPr>
          <a:lstStyle/>
          <a:p>
            <a:r>
              <a:rPr lang="en-US" dirty="0"/>
              <a:t>State</a:t>
            </a:r>
          </a:p>
        </p:txBody>
      </p:sp>
      <p:sp>
        <p:nvSpPr>
          <p:cNvPr id="36" name="TextBox 35">
            <a:extLst>
              <a:ext uri="{FF2B5EF4-FFF2-40B4-BE49-F238E27FC236}">
                <a16:creationId xmlns:a16="http://schemas.microsoft.com/office/drawing/2014/main" id="{A0CDEF47-4540-DB99-8DBB-1871B4A9DF72}"/>
              </a:ext>
            </a:extLst>
          </p:cNvPr>
          <p:cNvSpPr txBox="1"/>
          <p:nvPr/>
        </p:nvSpPr>
        <p:spPr>
          <a:xfrm>
            <a:off x="2351867" y="3185311"/>
            <a:ext cx="1382308" cy="369332"/>
          </a:xfrm>
          <a:prstGeom prst="rect">
            <a:avLst/>
          </a:prstGeom>
          <a:noFill/>
        </p:spPr>
        <p:txBody>
          <a:bodyPr wrap="square" rtlCol="0">
            <a:spAutoFit/>
          </a:bodyPr>
          <a:lstStyle/>
          <a:p>
            <a:r>
              <a:rPr lang="en-US" dirty="0"/>
              <a:t>UG</a:t>
            </a:r>
          </a:p>
        </p:txBody>
      </p:sp>
      <p:graphicFrame>
        <p:nvGraphicFramePr>
          <p:cNvPr id="7" name="Table 7">
            <a:extLst>
              <a:ext uri="{FF2B5EF4-FFF2-40B4-BE49-F238E27FC236}">
                <a16:creationId xmlns:a16="http://schemas.microsoft.com/office/drawing/2014/main" id="{C7235FD5-BB53-F926-57AC-7CB0061A0A06}"/>
              </a:ext>
            </a:extLst>
          </p:cNvPr>
          <p:cNvGraphicFramePr>
            <a:graphicFrameLocks noGrp="1"/>
          </p:cNvGraphicFramePr>
          <p:nvPr>
            <p:extLst>
              <p:ext uri="{D42A27DB-BD31-4B8C-83A1-F6EECF244321}">
                <p14:modId xmlns:p14="http://schemas.microsoft.com/office/powerpoint/2010/main" val="1968610550"/>
              </p:ext>
            </p:extLst>
          </p:nvPr>
        </p:nvGraphicFramePr>
        <p:xfrm>
          <a:off x="120503" y="1144083"/>
          <a:ext cx="8902993" cy="2618369"/>
        </p:xfrm>
        <a:graphic>
          <a:graphicData uri="http://schemas.openxmlformats.org/drawingml/2006/table">
            <a:tbl>
              <a:tblPr firstRow="1" bandRow="1">
                <a:tableStyleId>{5C22544A-7EE6-4342-B048-85BDC9FD1C3A}</a:tableStyleId>
              </a:tblPr>
              <a:tblGrid>
                <a:gridCol w="1472018">
                  <a:extLst>
                    <a:ext uri="{9D8B030D-6E8A-4147-A177-3AD203B41FA5}">
                      <a16:colId xmlns:a16="http://schemas.microsoft.com/office/drawing/2014/main" val="1016823254"/>
                    </a:ext>
                  </a:extLst>
                </a:gridCol>
                <a:gridCol w="1486195">
                  <a:extLst>
                    <a:ext uri="{9D8B030D-6E8A-4147-A177-3AD203B41FA5}">
                      <a16:colId xmlns:a16="http://schemas.microsoft.com/office/drawing/2014/main" val="1042953079"/>
                    </a:ext>
                  </a:extLst>
                </a:gridCol>
                <a:gridCol w="1486195">
                  <a:extLst>
                    <a:ext uri="{9D8B030D-6E8A-4147-A177-3AD203B41FA5}">
                      <a16:colId xmlns:a16="http://schemas.microsoft.com/office/drawing/2014/main" val="1455536674"/>
                    </a:ext>
                  </a:extLst>
                </a:gridCol>
                <a:gridCol w="1486195">
                  <a:extLst>
                    <a:ext uri="{9D8B030D-6E8A-4147-A177-3AD203B41FA5}">
                      <a16:colId xmlns:a16="http://schemas.microsoft.com/office/drawing/2014/main" val="4131382633"/>
                    </a:ext>
                  </a:extLst>
                </a:gridCol>
                <a:gridCol w="1486195">
                  <a:extLst>
                    <a:ext uri="{9D8B030D-6E8A-4147-A177-3AD203B41FA5}">
                      <a16:colId xmlns:a16="http://schemas.microsoft.com/office/drawing/2014/main" val="2558440091"/>
                    </a:ext>
                  </a:extLst>
                </a:gridCol>
                <a:gridCol w="1486195">
                  <a:extLst>
                    <a:ext uri="{9D8B030D-6E8A-4147-A177-3AD203B41FA5}">
                      <a16:colId xmlns:a16="http://schemas.microsoft.com/office/drawing/2014/main" val="715590680"/>
                    </a:ext>
                  </a:extLst>
                </a:gridCol>
              </a:tblGrid>
              <a:tr h="795640">
                <a:tc>
                  <a:txBody>
                    <a:bodyPr/>
                    <a:lstStyle/>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kern="1200" dirty="0">
                          <a:solidFill>
                            <a:schemeClr val="lt1"/>
                          </a:solidFill>
                          <a:latin typeface="Arial" panose="020B0604020202020204" pitchFamily="34" charset="0"/>
                          <a:ea typeface="+mn-ea"/>
                          <a:cs typeface="Arial" panose="020B0604020202020204" pitchFamily="34" charset="0"/>
                        </a:rPr>
                        <a:t>Less than $10,000.00</a:t>
                      </a:r>
                    </a:p>
                    <a:p>
                      <a:endParaRPr lang="en-US" sz="1050"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kern="1200" dirty="0">
                          <a:solidFill>
                            <a:schemeClr val="lt1"/>
                          </a:solidFill>
                          <a:latin typeface="Arial" panose="020B0604020202020204" pitchFamily="34" charset="0"/>
                          <a:ea typeface="+mn-ea"/>
                          <a:cs typeface="Arial" panose="020B0604020202020204" pitchFamily="34" charset="0"/>
                        </a:rPr>
                        <a:t>$10,000.00 - $49,999.99</a:t>
                      </a:r>
                    </a:p>
                    <a:p>
                      <a:endParaRPr lang="en-US" sz="1050" dirty="0">
                        <a:latin typeface="Arial" panose="020B0604020202020204" pitchFamily="34" charset="0"/>
                        <a:cs typeface="Arial" panose="020B0604020202020204" pitchFamily="34" charset="0"/>
                      </a:endParaRPr>
                    </a:p>
                  </a:txBody>
                  <a:tcPr/>
                </a:tc>
                <a:tc>
                  <a:txBody>
                    <a:bodyPr/>
                    <a:lstStyle/>
                    <a:p>
                      <a:r>
                        <a:rPr lang="en-US" sz="1050" b="1" kern="1200" dirty="0">
                          <a:solidFill>
                            <a:schemeClr val="lt1"/>
                          </a:solidFill>
                          <a:latin typeface="Arial" panose="020B0604020202020204" pitchFamily="34" charset="0"/>
                          <a:ea typeface="+mn-ea"/>
                          <a:cs typeface="Arial" panose="020B0604020202020204" pitchFamily="34" charset="0"/>
                        </a:rPr>
                        <a:t>$50,000.00 and over (Procurement Services Support </a:t>
                      </a:r>
                      <a:endParaRPr lang="en-US" sz="1050"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kern="1200" dirty="0">
                          <a:solidFill>
                            <a:schemeClr val="lt1"/>
                          </a:solidFill>
                          <a:latin typeface="Arial" panose="020B0604020202020204" pitchFamily="34" charset="0"/>
                          <a:ea typeface="+mn-ea"/>
                          <a:cs typeface="Arial" panose="020B0604020202020204" pitchFamily="34" charset="0"/>
                        </a:rPr>
                        <a:t>$10,000.00 - $249,999.99</a:t>
                      </a:r>
                    </a:p>
                    <a:p>
                      <a:endParaRPr lang="en-US" sz="1050"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latin typeface="+mn-lt"/>
                          <a:ea typeface="+mn-ea"/>
                          <a:cs typeface="+mn-cs"/>
                        </a:rPr>
                        <a:t>$250,000.00 and over (Procurement Services Support Required)</a:t>
                      </a:r>
                      <a:endParaRPr lang="en-US" sz="1200" dirty="0"/>
                    </a:p>
                  </a:txBody>
                  <a:tcPr/>
                </a:tc>
                <a:extLst>
                  <a:ext uri="{0D108BD9-81ED-4DB2-BD59-A6C34878D82A}">
                    <a16:rowId xmlns:a16="http://schemas.microsoft.com/office/drawing/2014/main" val="3664436077"/>
                  </a:ext>
                </a:extLst>
              </a:tr>
              <a:tr h="972449">
                <a:tc>
                  <a:txBody>
                    <a:bodyPr/>
                    <a:lstStyle/>
                    <a:p>
                      <a:r>
                        <a:rPr lang="en-US" sz="1200" dirty="0"/>
                        <a:t>State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solidFill>
                            <a:srgbClr val="000000"/>
                          </a:solidFill>
                          <a:latin typeface="Arial" panose="020B0604020202020204" pitchFamily="34" charset="0"/>
                          <a:ea typeface="+mn-ea"/>
                          <a:cs typeface="Arial" panose="020B0604020202020204" pitchFamily="34" charset="0"/>
                        </a:rPr>
                        <a:t>One signed quote required</a:t>
                      </a:r>
                    </a:p>
                    <a:p>
                      <a:endParaRPr lang="en-US" sz="1050"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solidFill>
                            <a:srgbClr val="000000"/>
                          </a:solidFill>
                          <a:latin typeface="Arial" panose="020B0604020202020204" pitchFamily="34" charset="0"/>
                          <a:ea typeface="+mn-ea"/>
                          <a:cs typeface="Arial" panose="020B0604020202020204" pitchFamily="34" charset="0"/>
                        </a:rPr>
                        <a:t>Requires Informal Bid Process; need three quotes to compare </a:t>
                      </a:r>
                    </a:p>
                    <a:p>
                      <a:endParaRPr lang="en-US" sz="1050"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solidFill>
                            <a:srgbClr val="000000"/>
                          </a:solidFill>
                          <a:latin typeface="Arial" panose="020B0604020202020204" pitchFamily="34" charset="0"/>
                          <a:ea typeface="+mn-ea"/>
                          <a:cs typeface="Arial" panose="020B0604020202020204" pitchFamily="34" charset="0"/>
                        </a:rPr>
                        <a:t>Requires a Formal (sealed) bid process that is publicly advertised</a:t>
                      </a:r>
                      <a:endParaRPr lang="en-US" sz="1050" dirty="0">
                        <a:latin typeface="Arial" panose="020B0604020202020204" pitchFamily="34" charset="0"/>
                        <a:cs typeface="Arial" panose="020B0604020202020204" pitchFamily="34" charset="0"/>
                      </a:endParaRPr>
                    </a:p>
                  </a:txBody>
                  <a:tcPr/>
                </a:tc>
                <a:tc>
                  <a:txBody>
                    <a:bodyPr/>
                    <a:lstStyle/>
                    <a:p>
                      <a:endParaRPr lang="en-US" sz="1050" dirty="0">
                        <a:latin typeface="Arial" panose="020B0604020202020204" pitchFamily="34" charset="0"/>
                        <a:cs typeface="Arial" panose="020B0604020202020204" pitchFamily="34" charset="0"/>
                      </a:endParaRPr>
                    </a:p>
                  </a:txBody>
                  <a:tcPr/>
                </a:tc>
                <a:tc>
                  <a:txBody>
                    <a:bodyPr/>
                    <a:lstStyle/>
                    <a:p>
                      <a:endParaRPr lang="en-US" sz="1200" dirty="0"/>
                    </a:p>
                  </a:txBody>
                  <a:tcPr/>
                </a:tc>
                <a:extLst>
                  <a:ext uri="{0D108BD9-81ED-4DB2-BD59-A6C34878D82A}">
                    <a16:rowId xmlns:a16="http://schemas.microsoft.com/office/drawing/2014/main" val="1775224927"/>
                  </a:ext>
                </a:extLst>
              </a:tr>
              <a:tr h="795640">
                <a:tc>
                  <a:txBody>
                    <a:bodyPr/>
                    <a:lstStyle/>
                    <a:p>
                      <a:r>
                        <a:rPr lang="en-US" sz="1200" dirty="0"/>
                        <a:t>Uniform Guidance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solidFill>
                            <a:srgbClr val="000000"/>
                          </a:solidFill>
                          <a:latin typeface="Arial" panose="020B0604020202020204" pitchFamily="34" charset="0"/>
                          <a:ea typeface="+mn-ea"/>
                          <a:cs typeface="Arial" panose="020B0604020202020204" pitchFamily="34" charset="0"/>
                        </a:rPr>
                        <a:t>One signed quote required</a:t>
                      </a:r>
                    </a:p>
                  </a:txBody>
                  <a:tcPr/>
                </a:tc>
                <a:tc>
                  <a:txBody>
                    <a:bodyPr/>
                    <a:lstStyle/>
                    <a:p>
                      <a:endParaRPr lang="en-US" sz="1050" dirty="0">
                        <a:latin typeface="Arial" panose="020B0604020202020204" pitchFamily="34" charset="0"/>
                        <a:cs typeface="Arial" panose="020B0604020202020204" pitchFamily="34" charset="0"/>
                      </a:endParaRPr>
                    </a:p>
                  </a:txBody>
                  <a:tcPr/>
                </a:tc>
                <a:tc>
                  <a:txBody>
                    <a:bodyPr/>
                    <a:lstStyle/>
                    <a:p>
                      <a:endParaRPr lang="en-US" sz="1050" dirty="0">
                        <a:latin typeface="Arial" panose="020B0604020202020204" pitchFamily="34" charset="0"/>
                        <a:cs typeface="Arial"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solidFill>
                            <a:srgbClr val="000000"/>
                          </a:solidFill>
                          <a:latin typeface="Arial" panose="020B0604020202020204" pitchFamily="34" charset="0"/>
                          <a:ea typeface="+mn-ea"/>
                          <a:cs typeface="Arial" panose="020B0604020202020204" pitchFamily="34" charset="0"/>
                        </a:rPr>
                        <a:t>Requires Informal Bid Process; need three quotes to compare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latin typeface="+mn-lt"/>
                          <a:ea typeface="+mn-ea"/>
                          <a:cs typeface="+mn-cs"/>
                        </a:rPr>
                        <a:t>Requires a Formal (sealed) bid process that is publicly advertised</a:t>
                      </a:r>
                      <a:endParaRPr lang="en-US" sz="1200" dirty="0"/>
                    </a:p>
                  </a:txBody>
                  <a:tcPr/>
                </a:tc>
                <a:extLst>
                  <a:ext uri="{0D108BD9-81ED-4DB2-BD59-A6C34878D82A}">
                    <a16:rowId xmlns:a16="http://schemas.microsoft.com/office/drawing/2014/main" val="195704509"/>
                  </a:ext>
                </a:extLst>
              </a:tr>
            </a:tbl>
          </a:graphicData>
        </a:graphic>
      </p:graphicFrame>
      <p:cxnSp>
        <p:nvCxnSpPr>
          <p:cNvPr id="6" name="Straight Arrow Connector 5">
            <a:extLst>
              <a:ext uri="{FF2B5EF4-FFF2-40B4-BE49-F238E27FC236}">
                <a16:creationId xmlns:a16="http://schemas.microsoft.com/office/drawing/2014/main" id="{FB62092E-BAC1-2801-AB62-DDDD73E541E8}"/>
              </a:ext>
            </a:extLst>
          </p:cNvPr>
          <p:cNvCxnSpPr>
            <a:cxnSpLocks/>
          </p:cNvCxnSpPr>
          <p:nvPr/>
        </p:nvCxnSpPr>
        <p:spPr>
          <a:xfrm>
            <a:off x="6137721" y="2438768"/>
            <a:ext cx="2797052" cy="0"/>
          </a:xfrm>
          <a:prstGeom prst="straightConnector1">
            <a:avLst/>
          </a:prstGeom>
          <a:ln w="50800">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EED6541E-CD71-20D7-4B68-63549A31B3BC}"/>
              </a:ext>
            </a:extLst>
          </p:cNvPr>
          <p:cNvCxnSpPr>
            <a:cxnSpLocks/>
          </p:cNvCxnSpPr>
          <p:nvPr/>
        </p:nvCxnSpPr>
        <p:spPr>
          <a:xfrm>
            <a:off x="3157779" y="3368664"/>
            <a:ext cx="2828441" cy="0"/>
          </a:xfrm>
          <a:prstGeom prst="straightConnector1">
            <a:avLst/>
          </a:prstGeom>
          <a:ln w="50800">
            <a:tailEnd type="triangle"/>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7768FB5D-985F-6E99-BBBD-7A78F22853C7}"/>
              </a:ext>
            </a:extLst>
          </p:cNvPr>
          <p:cNvSpPr txBox="1"/>
          <p:nvPr/>
        </p:nvSpPr>
        <p:spPr>
          <a:xfrm>
            <a:off x="0" y="3795843"/>
            <a:ext cx="8902993" cy="1338828"/>
          </a:xfrm>
          <a:prstGeom prst="rect">
            <a:avLst/>
          </a:prstGeom>
          <a:noFill/>
        </p:spPr>
        <p:txBody>
          <a:bodyPr wrap="square" rtlCol="0">
            <a:spAutoFit/>
          </a:bodyPr>
          <a:lstStyle/>
          <a:p>
            <a:pPr marL="171450" indent="-171450">
              <a:buFont typeface="Arial" panose="020B0604020202020204" pitchFamily="34" charset="0"/>
              <a:buChar char="•"/>
            </a:pPr>
            <a:r>
              <a:rPr lang="en-US" sz="1050" kern="1200" baseline="0" dirty="0">
                <a:solidFill>
                  <a:schemeClr val="tx1"/>
                </a:solidFill>
                <a:latin typeface="Arial" panose="020B0604020202020204" pitchFamily="34" charset="0"/>
                <a:cs typeface="Arial" panose="020B0604020202020204" pitchFamily="34" charset="0"/>
              </a:rPr>
              <a:t>No public official or state employee or member of the official or employees’ immediate family…shall enter into any contract with the State valued at $100 or more…unless the contract has been awarded through the open and public process….</a:t>
            </a:r>
          </a:p>
          <a:p>
            <a:pPr marL="0" indent="0">
              <a:buFont typeface="Arial" panose="020B0604020202020204" pitchFamily="34" charset="0"/>
              <a:buNone/>
            </a:pPr>
            <a:endParaRPr lang="en-US" sz="1050" b="0" kern="1200" baseline="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50" b="0" kern="1200" baseline="0" dirty="0">
                <a:solidFill>
                  <a:schemeClr val="tx1"/>
                </a:solidFill>
                <a:latin typeface="Arial" panose="020B0604020202020204" pitchFamily="34" charset="0"/>
                <a:cs typeface="Arial" panose="020B0604020202020204" pitchFamily="34" charset="0"/>
              </a:rPr>
              <a:t>No person with whom a state agency…has contracted to provide consulting services to plan specifications for any contract…may serve as a consultant to any person seeking to obtain such contract, serve as a contractor for such contract, or serve as a subcontractor of consultant to the person awarded such contract.</a:t>
            </a:r>
          </a:p>
          <a:p>
            <a:endParaRPr lang="en-US" dirty="0"/>
          </a:p>
        </p:txBody>
      </p:sp>
      <p:sp>
        <p:nvSpPr>
          <p:cNvPr id="4" name="Slide Number Placeholder 4">
            <a:extLst>
              <a:ext uri="{FF2B5EF4-FFF2-40B4-BE49-F238E27FC236}">
                <a16:creationId xmlns:a16="http://schemas.microsoft.com/office/drawing/2014/main" id="{C4688771-A6BC-7552-1718-9F2A596B3B0F}"/>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5</a:t>
            </a:fld>
            <a:endParaRPr lang="en-US" dirty="0"/>
          </a:p>
        </p:txBody>
      </p:sp>
    </p:spTree>
    <p:extLst>
      <p:ext uri="{BB962C8B-B14F-4D97-AF65-F5344CB8AC3E}">
        <p14:creationId xmlns:p14="http://schemas.microsoft.com/office/powerpoint/2010/main" val="3926179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573" y="206375"/>
            <a:ext cx="8433227" cy="857250"/>
          </a:xfrm>
        </p:spPr>
        <p:txBody>
          <a:bodyPr>
            <a:normAutofit/>
          </a:bodyPr>
          <a:lstStyle/>
          <a:p>
            <a:r>
              <a:rPr lang="en-US" sz="2800" dirty="0">
                <a:solidFill>
                  <a:schemeClr val="bg1"/>
                </a:solidFill>
              </a:rPr>
              <a:t>Initial Action Plan for Supplier Selection Pain Point</a:t>
            </a:r>
          </a:p>
        </p:txBody>
      </p:sp>
      <p:sp>
        <p:nvSpPr>
          <p:cNvPr id="4" name="Content Placeholder 3"/>
          <p:cNvSpPr>
            <a:spLocks noGrp="1"/>
          </p:cNvSpPr>
          <p:nvPr>
            <p:ph idx="1"/>
          </p:nvPr>
        </p:nvSpPr>
        <p:spPr>
          <a:xfrm>
            <a:off x="457200" y="1063625"/>
            <a:ext cx="8229600" cy="4108343"/>
          </a:xfrm>
        </p:spPr>
        <p:txBody>
          <a:bodyPr>
            <a:noAutofit/>
          </a:bodyPr>
          <a:lstStyle/>
          <a:p>
            <a:pPr marL="0" indent="0">
              <a:lnSpc>
                <a:spcPct val="110000"/>
              </a:lnSpc>
              <a:buNone/>
            </a:pPr>
            <a:endParaRPr lang="en-US" dirty="0">
              <a:solidFill>
                <a:srgbClr val="021236"/>
              </a:solidFill>
              <a:latin typeface="Arial" panose="020B0604020202020204" pitchFamily="34" charset="0"/>
              <a:cs typeface="Arial" panose="020B0604020202020204" pitchFamily="34" charset="0"/>
            </a:endParaRPr>
          </a:p>
          <a:p>
            <a:pPr marL="57150" defTabSz="346075">
              <a:lnSpc>
                <a:spcPct val="110000"/>
              </a:lnSpc>
            </a:pPr>
            <a:r>
              <a:rPr lang="en-US" dirty="0">
                <a:solidFill>
                  <a:srgbClr val="021236"/>
                </a:solidFill>
                <a:latin typeface="Arial" panose="020B0604020202020204" pitchFamily="34" charset="0"/>
                <a:cs typeface="Arial" panose="020B0604020202020204" pitchFamily="34" charset="0"/>
              </a:rPr>
              <a:t>Ensure stakeholders and suppliers understand Connecticut state 	requirements regarding supplier selection.</a:t>
            </a:r>
          </a:p>
          <a:p>
            <a:pPr marL="57150" defTabSz="346075">
              <a:lnSpc>
                <a:spcPct val="110000"/>
              </a:lnSpc>
            </a:pPr>
            <a:r>
              <a:rPr lang="en-US" dirty="0">
                <a:solidFill>
                  <a:srgbClr val="021236"/>
                </a:solidFill>
                <a:latin typeface="Arial" panose="020B0604020202020204" pitchFamily="34" charset="0"/>
                <a:cs typeface="Arial" panose="020B0604020202020204" pitchFamily="34" charset="0"/>
              </a:rPr>
              <a:t>Develop better communication and a stronger partnership with stakeholders 	so procurement is engaged early in the process and can help ensure state 	requirements are met.</a:t>
            </a:r>
          </a:p>
          <a:p>
            <a:pPr marL="57150" defTabSz="339725">
              <a:lnSpc>
                <a:spcPct val="110000"/>
              </a:lnSpc>
            </a:pPr>
            <a:r>
              <a:rPr lang="en-US" dirty="0">
                <a:solidFill>
                  <a:srgbClr val="021236"/>
                </a:solidFill>
                <a:latin typeface="Arial" panose="020B0604020202020204" pitchFamily="34" charset="0"/>
                <a:cs typeface="Arial" panose="020B0604020202020204" pitchFamily="34" charset="0"/>
              </a:rPr>
              <a:t>Work with Government Relations to propose changes to Connecticut State 	legislation to significantly raise bid thresholds.</a:t>
            </a:r>
          </a:p>
          <a:p>
            <a:pPr marL="57150" defTabSz="339725">
              <a:lnSpc>
                <a:spcPct val="110000"/>
              </a:lnSpc>
            </a:pPr>
            <a:r>
              <a:rPr lang="en-US" dirty="0">
                <a:solidFill>
                  <a:srgbClr val="021236"/>
                </a:solidFill>
                <a:latin typeface="Arial" panose="020B0604020202020204" pitchFamily="34" charset="0"/>
                <a:cs typeface="Arial" panose="020B0604020202020204" pitchFamily="34" charset="0"/>
              </a:rPr>
              <a:t>Increase the use of buying Consortia as an alternative to the RFP process 	when appropriate.</a:t>
            </a:r>
          </a:p>
          <a:p>
            <a:pPr marL="57150">
              <a:lnSpc>
                <a:spcPct val="110000"/>
              </a:lnSpc>
            </a:pPr>
            <a:r>
              <a:rPr lang="en-US" dirty="0">
                <a:solidFill>
                  <a:srgbClr val="021236"/>
                </a:solidFill>
                <a:latin typeface="Arial" panose="020B0604020202020204" pitchFamily="34" charset="0"/>
                <a:cs typeface="Arial" panose="020B0604020202020204" pitchFamily="34" charset="0"/>
              </a:rPr>
              <a:t>Implement a comprehensive Category Management approach.</a:t>
            </a:r>
          </a:p>
        </p:txBody>
      </p:sp>
      <p:sp>
        <p:nvSpPr>
          <p:cNvPr id="3" name="Slide Number Placeholder 4">
            <a:extLst>
              <a:ext uri="{FF2B5EF4-FFF2-40B4-BE49-F238E27FC236}">
                <a16:creationId xmlns:a16="http://schemas.microsoft.com/office/drawing/2014/main" id="{CFE45990-A54C-101B-CB64-20F67E0E3920}"/>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6</a:t>
            </a:fld>
            <a:endParaRPr lang="en-US" dirty="0"/>
          </a:p>
        </p:txBody>
      </p:sp>
    </p:spTree>
    <p:extLst>
      <p:ext uri="{BB962C8B-B14F-4D97-AF65-F5344CB8AC3E}">
        <p14:creationId xmlns:p14="http://schemas.microsoft.com/office/powerpoint/2010/main" val="2918871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Arial" panose="020B0604020202020204" pitchFamily="34" charset="0"/>
                <a:cs typeface="Arial" panose="020B0604020202020204" pitchFamily="34" charset="0"/>
              </a:rPr>
              <a:t>Contracting Pain Point</a:t>
            </a:r>
            <a:br>
              <a:rPr lang="en-US"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(Contracting Volume Data)</a:t>
            </a:r>
          </a:p>
        </p:txBody>
      </p:sp>
      <p:sp>
        <p:nvSpPr>
          <p:cNvPr id="5" name="Content Placeholder 5">
            <a:extLst>
              <a:ext uri="{FF2B5EF4-FFF2-40B4-BE49-F238E27FC236}">
                <a16:creationId xmlns:a16="http://schemas.microsoft.com/office/drawing/2014/main" id="{D69E42C0-D2ED-4500-9BD2-694F1A42127B}"/>
              </a:ext>
            </a:extLst>
          </p:cNvPr>
          <p:cNvSpPr txBox="1">
            <a:spLocks/>
          </p:cNvSpPr>
          <p:nvPr/>
        </p:nvSpPr>
        <p:spPr>
          <a:xfrm>
            <a:off x="457201" y="4622570"/>
            <a:ext cx="8229599" cy="44167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nSpc>
                <a:spcPct val="110000"/>
              </a:lnSpc>
              <a:buFont typeface="Arial"/>
              <a:buNone/>
            </a:pPr>
            <a:endParaRPr lang="en-US" sz="1700"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031824F1-2818-9BE9-1E79-BF06561E08D2}"/>
              </a:ext>
            </a:extLst>
          </p:cNvPr>
          <p:cNvSpPr>
            <a:spLocks noGrp="1"/>
          </p:cNvSpPr>
          <p:nvPr>
            <p:ph idx="1"/>
          </p:nvPr>
        </p:nvSpPr>
        <p:spPr/>
        <p:txBody>
          <a:bodyPr/>
          <a:lstStyle/>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dirty="0">
              <a:latin typeface="Arial" panose="020B0604020202020204" pitchFamily="34" charset="0"/>
              <a:cs typeface="Arial" panose="020B0604020202020204" pitchFamily="34" charset="0"/>
            </a:endParaRPr>
          </a:p>
        </p:txBody>
      </p:sp>
      <p:graphicFrame>
        <p:nvGraphicFramePr>
          <p:cNvPr id="12" name="Table 11">
            <a:extLst>
              <a:ext uri="{FF2B5EF4-FFF2-40B4-BE49-F238E27FC236}">
                <a16:creationId xmlns:a16="http://schemas.microsoft.com/office/drawing/2014/main" id="{FE954B9C-C6D8-AE9B-40DF-D58C4E149B85}"/>
              </a:ext>
            </a:extLst>
          </p:cNvPr>
          <p:cNvGraphicFramePr>
            <a:graphicFrameLocks noGrp="1"/>
          </p:cNvGraphicFramePr>
          <p:nvPr>
            <p:extLst>
              <p:ext uri="{D42A27DB-BD31-4B8C-83A1-F6EECF244321}">
                <p14:modId xmlns:p14="http://schemas.microsoft.com/office/powerpoint/2010/main" val="2822831596"/>
              </p:ext>
            </p:extLst>
          </p:nvPr>
        </p:nvGraphicFramePr>
        <p:xfrm>
          <a:off x="1643209" y="1713913"/>
          <a:ext cx="5857582" cy="457200"/>
        </p:xfrm>
        <a:graphic>
          <a:graphicData uri="http://schemas.openxmlformats.org/drawingml/2006/table">
            <a:tbl>
              <a:tblPr firstRow="1" firstCol="1" bandRow="1">
                <a:tableStyleId>{073A0DAA-6AF3-43AB-8588-CEC1D06C72B9}</a:tableStyleId>
              </a:tblPr>
              <a:tblGrid>
                <a:gridCol w="3052965">
                  <a:extLst>
                    <a:ext uri="{9D8B030D-6E8A-4147-A177-3AD203B41FA5}">
                      <a16:colId xmlns:a16="http://schemas.microsoft.com/office/drawing/2014/main" val="3708223902"/>
                    </a:ext>
                  </a:extLst>
                </a:gridCol>
                <a:gridCol w="2804617">
                  <a:extLst>
                    <a:ext uri="{9D8B030D-6E8A-4147-A177-3AD203B41FA5}">
                      <a16:colId xmlns:a16="http://schemas.microsoft.com/office/drawing/2014/main" val="3813079957"/>
                    </a:ext>
                  </a:extLst>
                </a:gridCol>
              </a:tblGrid>
              <a:tr h="457200">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Average No. of Contracts Processed Annually: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21236"/>
                    </a:solidFill>
                  </a:tcPr>
                </a:tc>
                <a:tc>
                  <a:txBody>
                    <a:bodyPr/>
                    <a:lstStyle/>
                    <a:p>
                      <a:pPr marL="0" marR="0" algn="ctr">
                        <a:lnSpc>
                          <a:spcPct val="107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~1600</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CBCBCB"/>
                    </a:solidFill>
                  </a:tcPr>
                </a:tc>
                <a:extLst>
                  <a:ext uri="{0D108BD9-81ED-4DB2-BD59-A6C34878D82A}">
                    <a16:rowId xmlns:a16="http://schemas.microsoft.com/office/drawing/2014/main" val="4272126752"/>
                  </a:ext>
                </a:extLst>
              </a:tr>
            </a:tbl>
          </a:graphicData>
        </a:graphic>
      </p:graphicFrame>
      <p:graphicFrame>
        <p:nvGraphicFramePr>
          <p:cNvPr id="13" name="Table 12">
            <a:extLst>
              <a:ext uri="{FF2B5EF4-FFF2-40B4-BE49-F238E27FC236}">
                <a16:creationId xmlns:a16="http://schemas.microsoft.com/office/drawing/2014/main" id="{E84C4222-FDEF-58D6-D5AB-56B4CE951242}"/>
              </a:ext>
            </a:extLst>
          </p:cNvPr>
          <p:cNvGraphicFramePr>
            <a:graphicFrameLocks noGrp="1"/>
          </p:cNvGraphicFramePr>
          <p:nvPr>
            <p:extLst>
              <p:ext uri="{D42A27DB-BD31-4B8C-83A1-F6EECF244321}">
                <p14:modId xmlns:p14="http://schemas.microsoft.com/office/powerpoint/2010/main" val="1800904270"/>
              </p:ext>
            </p:extLst>
          </p:nvPr>
        </p:nvGraphicFramePr>
        <p:xfrm>
          <a:off x="1643209" y="2260056"/>
          <a:ext cx="5857582" cy="457200"/>
        </p:xfrm>
        <a:graphic>
          <a:graphicData uri="http://schemas.openxmlformats.org/drawingml/2006/table">
            <a:tbl>
              <a:tblPr firstRow="1" firstCol="1" bandRow="1">
                <a:tableStyleId>{073A0DAA-6AF3-43AB-8588-CEC1D06C72B9}</a:tableStyleId>
              </a:tblPr>
              <a:tblGrid>
                <a:gridCol w="3052965">
                  <a:extLst>
                    <a:ext uri="{9D8B030D-6E8A-4147-A177-3AD203B41FA5}">
                      <a16:colId xmlns:a16="http://schemas.microsoft.com/office/drawing/2014/main" val="3708223902"/>
                    </a:ext>
                  </a:extLst>
                </a:gridCol>
                <a:gridCol w="2804617">
                  <a:extLst>
                    <a:ext uri="{9D8B030D-6E8A-4147-A177-3AD203B41FA5}">
                      <a16:colId xmlns:a16="http://schemas.microsoft.com/office/drawing/2014/main" val="3813079957"/>
                    </a:ext>
                  </a:extLst>
                </a:gridCol>
              </a:tblGrid>
              <a:tr h="457200">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Average No. of Contracts in Process at any Point in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21236"/>
                    </a:solidFill>
                  </a:tcPr>
                </a:tc>
                <a:tc>
                  <a:txBody>
                    <a:bodyPr/>
                    <a:lstStyle/>
                    <a:p>
                      <a:pPr marL="0" marR="0" algn="ctr">
                        <a:lnSpc>
                          <a:spcPct val="107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~200</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CBCBCB"/>
                    </a:solidFill>
                  </a:tcPr>
                </a:tc>
                <a:extLst>
                  <a:ext uri="{0D108BD9-81ED-4DB2-BD59-A6C34878D82A}">
                    <a16:rowId xmlns:a16="http://schemas.microsoft.com/office/drawing/2014/main" val="4272126752"/>
                  </a:ext>
                </a:extLst>
              </a:tr>
            </a:tbl>
          </a:graphicData>
        </a:graphic>
      </p:graphicFrame>
      <p:graphicFrame>
        <p:nvGraphicFramePr>
          <p:cNvPr id="15" name="Table 14">
            <a:extLst>
              <a:ext uri="{FF2B5EF4-FFF2-40B4-BE49-F238E27FC236}">
                <a16:creationId xmlns:a16="http://schemas.microsoft.com/office/drawing/2014/main" id="{69B2B361-30A8-C270-1C6D-47743C5639DC}"/>
              </a:ext>
            </a:extLst>
          </p:cNvPr>
          <p:cNvGraphicFramePr>
            <a:graphicFrameLocks noGrp="1"/>
          </p:cNvGraphicFramePr>
          <p:nvPr/>
        </p:nvGraphicFramePr>
        <p:xfrm>
          <a:off x="1643209" y="2829417"/>
          <a:ext cx="5857582" cy="457200"/>
        </p:xfrm>
        <a:graphic>
          <a:graphicData uri="http://schemas.openxmlformats.org/drawingml/2006/table">
            <a:tbl>
              <a:tblPr firstRow="1" firstCol="1" bandRow="1">
                <a:tableStyleId>{073A0DAA-6AF3-43AB-8588-CEC1D06C72B9}</a:tableStyleId>
              </a:tblPr>
              <a:tblGrid>
                <a:gridCol w="3071890">
                  <a:extLst>
                    <a:ext uri="{9D8B030D-6E8A-4147-A177-3AD203B41FA5}">
                      <a16:colId xmlns:a16="http://schemas.microsoft.com/office/drawing/2014/main" val="3708223902"/>
                    </a:ext>
                  </a:extLst>
                </a:gridCol>
                <a:gridCol w="2785692">
                  <a:extLst>
                    <a:ext uri="{9D8B030D-6E8A-4147-A177-3AD203B41FA5}">
                      <a16:colId xmlns:a16="http://schemas.microsoft.com/office/drawing/2014/main" val="3813079957"/>
                    </a:ext>
                  </a:extLst>
                </a:gridCol>
              </a:tblGrid>
              <a:tr h="457200">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Average No. of Contracts Processed Per Contract Specialist Annually: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21236"/>
                    </a:solidFill>
                  </a:tcPr>
                </a:tc>
                <a:tc>
                  <a:txBody>
                    <a:bodyPr/>
                    <a:lstStyle/>
                    <a:p>
                      <a:pPr marL="0" marR="0" algn="ctr">
                        <a:lnSpc>
                          <a:spcPct val="107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~320</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CBCBCB"/>
                    </a:solidFill>
                  </a:tcPr>
                </a:tc>
                <a:extLst>
                  <a:ext uri="{0D108BD9-81ED-4DB2-BD59-A6C34878D82A}">
                    <a16:rowId xmlns:a16="http://schemas.microsoft.com/office/drawing/2014/main" val="4272126752"/>
                  </a:ext>
                </a:extLst>
              </a:tr>
            </a:tbl>
          </a:graphicData>
        </a:graphic>
      </p:graphicFrame>
      <p:graphicFrame>
        <p:nvGraphicFramePr>
          <p:cNvPr id="16" name="Table 15">
            <a:extLst>
              <a:ext uri="{FF2B5EF4-FFF2-40B4-BE49-F238E27FC236}">
                <a16:creationId xmlns:a16="http://schemas.microsoft.com/office/drawing/2014/main" id="{18746E9F-5D0A-59B6-EA0D-AB795D62A664}"/>
              </a:ext>
            </a:extLst>
          </p:cNvPr>
          <p:cNvGraphicFramePr>
            <a:graphicFrameLocks noGrp="1"/>
          </p:cNvGraphicFramePr>
          <p:nvPr/>
        </p:nvGraphicFramePr>
        <p:xfrm>
          <a:off x="1643209" y="3374503"/>
          <a:ext cx="5857582" cy="606936"/>
        </p:xfrm>
        <a:graphic>
          <a:graphicData uri="http://schemas.openxmlformats.org/drawingml/2006/table">
            <a:tbl>
              <a:tblPr firstRow="1" firstCol="1" bandRow="1">
                <a:tableStyleId>{073A0DAA-6AF3-43AB-8588-CEC1D06C72B9}</a:tableStyleId>
              </a:tblPr>
              <a:tblGrid>
                <a:gridCol w="3071890">
                  <a:extLst>
                    <a:ext uri="{9D8B030D-6E8A-4147-A177-3AD203B41FA5}">
                      <a16:colId xmlns:a16="http://schemas.microsoft.com/office/drawing/2014/main" val="3708223902"/>
                    </a:ext>
                  </a:extLst>
                </a:gridCol>
                <a:gridCol w="2785692">
                  <a:extLst>
                    <a:ext uri="{9D8B030D-6E8A-4147-A177-3AD203B41FA5}">
                      <a16:colId xmlns:a16="http://schemas.microsoft.com/office/drawing/2014/main" val="3813079957"/>
                    </a:ext>
                  </a:extLst>
                </a:gridCol>
              </a:tblGrid>
              <a:tr h="606936">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Average No. of Contracts Being Worked on at any Point in Time Per Contract Specialist: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21236"/>
                    </a:solidFill>
                  </a:tcPr>
                </a:tc>
                <a:tc>
                  <a:txBody>
                    <a:bodyPr/>
                    <a:lstStyle/>
                    <a:p>
                      <a:pPr marL="0" marR="0" algn="ctr">
                        <a:lnSpc>
                          <a:spcPct val="107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~40</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CBCBCB"/>
                    </a:solidFill>
                  </a:tcPr>
                </a:tc>
                <a:extLst>
                  <a:ext uri="{0D108BD9-81ED-4DB2-BD59-A6C34878D82A}">
                    <a16:rowId xmlns:a16="http://schemas.microsoft.com/office/drawing/2014/main" val="4272126752"/>
                  </a:ext>
                </a:extLst>
              </a:tr>
            </a:tbl>
          </a:graphicData>
        </a:graphic>
      </p:graphicFrame>
      <p:sp>
        <p:nvSpPr>
          <p:cNvPr id="3" name="Slide Number Placeholder 4">
            <a:extLst>
              <a:ext uri="{FF2B5EF4-FFF2-40B4-BE49-F238E27FC236}">
                <a16:creationId xmlns:a16="http://schemas.microsoft.com/office/drawing/2014/main" id="{7FB655F0-8A13-6936-AE56-A5E5BB771835}"/>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7</a:t>
            </a:fld>
            <a:endParaRPr lang="en-US" dirty="0"/>
          </a:p>
        </p:txBody>
      </p:sp>
    </p:spTree>
    <p:extLst>
      <p:ext uri="{BB962C8B-B14F-4D97-AF65-F5344CB8AC3E}">
        <p14:creationId xmlns:p14="http://schemas.microsoft.com/office/powerpoint/2010/main" val="602355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Contributing Factors to Contracting Pain Point</a:t>
            </a:r>
            <a:br>
              <a:rPr lang="en-US" sz="2800" dirty="0"/>
            </a:br>
            <a:r>
              <a:rPr lang="en-US" sz="2800" dirty="0"/>
              <a:t>and Slow Turnaround Times</a:t>
            </a:r>
          </a:p>
        </p:txBody>
      </p:sp>
      <p:sp>
        <p:nvSpPr>
          <p:cNvPr id="5" name="Content Placeholder 5">
            <a:extLst>
              <a:ext uri="{FF2B5EF4-FFF2-40B4-BE49-F238E27FC236}">
                <a16:creationId xmlns:a16="http://schemas.microsoft.com/office/drawing/2014/main" id="{D69E42C0-D2ED-4500-9BD2-694F1A42127B}"/>
              </a:ext>
            </a:extLst>
          </p:cNvPr>
          <p:cNvSpPr txBox="1">
            <a:spLocks/>
          </p:cNvSpPr>
          <p:nvPr/>
        </p:nvSpPr>
        <p:spPr>
          <a:xfrm>
            <a:off x="457201" y="4622570"/>
            <a:ext cx="8229599" cy="44167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nSpc>
                <a:spcPct val="110000"/>
              </a:lnSpc>
              <a:buFont typeface="Arial"/>
              <a:buNone/>
            </a:pPr>
            <a:endParaRPr lang="en-US" sz="1700"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CBABA5E7-F48E-AF68-284E-217ABA2C89B5}"/>
              </a:ext>
            </a:extLst>
          </p:cNvPr>
          <p:cNvSpPr>
            <a:spLocks noGrp="1"/>
          </p:cNvSpPr>
          <p:nvPr>
            <p:ph idx="1"/>
          </p:nvPr>
        </p:nvSpPr>
        <p:spPr/>
        <p:txBody>
          <a:bodyPr>
            <a:normAutofit/>
          </a:bodyPr>
          <a:lstStyle/>
          <a:p>
            <a:r>
              <a:rPr lang="en-US" dirty="0">
                <a:solidFill>
                  <a:srgbClr val="021236"/>
                </a:solidFill>
              </a:rPr>
              <a:t>Insufficient resources in the Contracting team</a:t>
            </a:r>
          </a:p>
          <a:p>
            <a:r>
              <a:rPr lang="en-US" dirty="0">
                <a:solidFill>
                  <a:srgbClr val="021236"/>
                </a:solidFill>
              </a:rPr>
              <a:t>Supplier resistance to required state terms and conditions for contracts</a:t>
            </a:r>
          </a:p>
          <a:p>
            <a:r>
              <a:rPr lang="en-US" dirty="0">
                <a:solidFill>
                  <a:srgbClr val="021236"/>
                </a:solidFill>
              </a:rPr>
              <a:t>Competing legal and policy terms between supplier and UConn/State</a:t>
            </a:r>
          </a:p>
          <a:p>
            <a:r>
              <a:rPr lang="en-US" dirty="0">
                <a:solidFill>
                  <a:srgbClr val="021236"/>
                </a:solidFill>
              </a:rPr>
              <a:t>Incomplete business terms provided from stakeholder/procurement</a:t>
            </a:r>
          </a:p>
          <a:p>
            <a:r>
              <a:rPr lang="en-US" dirty="0">
                <a:solidFill>
                  <a:srgbClr val="021236"/>
                </a:solidFill>
              </a:rPr>
              <a:t>OAG contract review and approval process</a:t>
            </a:r>
          </a:p>
        </p:txBody>
      </p:sp>
      <p:sp>
        <p:nvSpPr>
          <p:cNvPr id="3" name="Slide Number Placeholder 4">
            <a:extLst>
              <a:ext uri="{FF2B5EF4-FFF2-40B4-BE49-F238E27FC236}">
                <a16:creationId xmlns:a16="http://schemas.microsoft.com/office/drawing/2014/main" id="{323A77A9-021B-47DB-D247-00779B048E64}"/>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8</a:t>
            </a:fld>
            <a:endParaRPr lang="en-US" dirty="0"/>
          </a:p>
        </p:txBody>
      </p:sp>
    </p:spTree>
    <p:extLst>
      <p:ext uri="{BB962C8B-B14F-4D97-AF65-F5344CB8AC3E}">
        <p14:creationId xmlns:p14="http://schemas.microsoft.com/office/powerpoint/2010/main" val="3736033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Contract Requirements</a:t>
            </a:r>
          </a:p>
        </p:txBody>
      </p:sp>
      <p:sp>
        <p:nvSpPr>
          <p:cNvPr id="5" name="Content Placeholder 5">
            <a:extLst>
              <a:ext uri="{FF2B5EF4-FFF2-40B4-BE49-F238E27FC236}">
                <a16:creationId xmlns:a16="http://schemas.microsoft.com/office/drawing/2014/main" id="{D69E42C0-D2ED-4500-9BD2-694F1A42127B}"/>
              </a:ext>
            </a:extLst>
          </p:cNvPr>
          <p:cNvSpPr txBox="1">
            <a:spLocks/>
          </p:cNvSpPr>
          <p:nvPr/>
        </p:nvSpPr>
        <p:spPr>
          <a:xfrm>
            <a:off x="457201" y="4622570"/>
            <a:ext cx="8229599" cy="44167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nSpc>
                <a:spcPct val="110000"/>
              </a:lnSpc>
              <a:buFont typeface="Arial"/>
              <a:buNone/>
            </a:pPr>
            <a:endParaRPr lang="en-US" sz="1700" dirty="0">
              <a:latin typeface="Arial" panose="020B0604020202020204" pitchFamily="34" charset="0"/>
              <a:cs typeface="Arial" panose="020B0604020202020204" pitchFamily="34" charset="0"/>
            </a:endParaRPr>
          </a:p>
        </p:txBody>
      </p:sp>
      <p:pic>
        <p:nvPicPr>
          <p:cNvPr id="7" name="Picture 6" descr="A picture containing table&#10;&#10;Description automatically generated">
            <a:extLst>
              <a:ext uri="{FF2B5EF4-FFF2-40B4-BE49-F238E27FC236}">
                <a16:creationId xmlns:a16="http://schemas.microsoft.com/office/drawing/2014/main" id="{0495CB9F-CF60-E31E-522A-964310A2D9F8}"/>
              </a:ext>
            </a:extLst>
          </p:cNvPr>
          <p:cNvPicPr>
            <a:picLocks noChangeAspect="1"/>
          </p:cNvPicPr>
          <p:nvPr/>
        </p:nvPicPr>
        <p:blipFill>
          <a:blip r:embed="rId3"/>
          <a:stretch>
            <a:fillRect/>
          </a:stretch>
        </p:blipFill>
        <p:spPr>
          <a:xfrm>
            <a:off x="1509186" y="1257300"/>
            <a:ext cx="3064610" cy="3851396"/>
          </a:xfrm>
          <a:prstGeom prst="rect">
            <a:avLst/>
          </a:prstGeom>
        </p:spPr>
      </p:pic>
      <p:pic>
        <p:nvPicPr>
          <p:cNvPr id="9" name="Picture 8" descr="Table&#10;&#10;Description automatically generated">
            <a:extLst>
              <a:ext uri="{FF2B5EF4-FFF2-40B4-BE49-F238E27FC236}">
                <a16:creationId xmlns:a16="http://schemas.microsoft.com/office/drawing/2014/main" id="{14CFCF4F-9904-B64A-CA4F-2F33DA35C681}"/>
              </a:ext>
            </a:extLst>
          </p:cNvPr>
          <p:cNvPicPr>
            <a:picLocks noChangeAspect="1"/>
          </p:cNvPicPr>
          <p:nvPr/>
        </p:nvPicPr>
        <p:blipFill>
          <a:blip r:embed="rId4"/>
          <a:stretch>
            <a:fillRect/>
          </a:stretch>
        </p:blipFill>
        <p:spPr>
          <a:xfrm>
            <a:off x="4578467" y="1206500"/>
            <a:ext cx="3026601" cy="3930650"/>
          </a:xfrm>
          <a:prstGeom prst="rect">
            <a:avLst/>
          </a:prstGeom>
        </p:spPr>
      </p:pic>
      <p:sp>
        <p:nvSpPr>
          <p:cNvPr id="3" name="Slide Number Placeholder 4">
            <a:extLst>
              <a:ext uri="{FF2B5EF4-FFF2-40B4-BE49-F238E27FC236}">
                <a16:creationId xmlns:a16="http://schemas.microsoft.com/office/drawing/2014/main" id="{59384EB2-BF79-B502-57CA-3BFA31B3F636}"/>
              </a:ext>
            </a:extLst>
          </p:cNvPr>
          <p:cNvSpPr>
            <a:spLocks noGrp="1"/>
          </p:cNvSpPr>
          <p:nvPr>
            <p:ph type="sldNum" sz="quarter" idx="12"/>
          </p:nvPr>
        </p:nvSpPr>
        <p:spPr>
          <a:xfrm>
            <a:off x="6553200" y="4767263"/>
            <a:ext cx="2133600" cy="274637"/>
          </a:xfrm>
        </p:spPr>
        <p:txBody>
          <a:bodyPr/>
          <a:lstStyle/>
          <a:p>
            <a:fld id="{CC7697F5-3DCA-0A4F-B9EA-FEC2794BD1A6}" type="slidenum">
              <a:rPr lang="en-US" smtClean="0"/>
              <a:t>9</a:t>
            </a:fld>
            <a:endParaRPr lang="en-US" dirty="0"/>
          </a:p>
        </p:txBody>
      </p:sp>
    </p:spTree>
    <p:extLst>
      <p:ext uri="{BB962C8B-B14F-4D97-AF65-F5344CB8AC3E}">
        <p14:creationId xmlns:p14="http://schemas.microsoft.com/office/powerpoint/2010/main" val="3575277362"/>
      </p:ext>
    </p:extLst>
  </p:cSld>
  <p:clrMapOvr>
    <a:masterClrMapping/>
  </p:clrMapOvr>
</p:sld>
</file>

<file path=ppt/theme/theme1.xml><?xml version="1.0" encoding="utf-8"?>
<a:theme xmlns:a="http://schemas.openxmlformats.org/drawingml/2006/main" name="white-bluebar-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http://purl.org/dc/elements/1.1/"/>
    <ds:schemaRef ds:uri="http://schemas.microsoft.com/office/2006/documentManagement/types"/>
    <ds:schemaRef ds:uri="http://schemas.microsoft.com/sharepoint/v3/fields"/>
    <ds:schemaRef ds:uri="http://purl.org/dc/terms/"/>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white-bluebar-template.potx</Template>
  <TotalTime>8754</TotalTime>
  <Words>1319</Words>
  <Application>Microsoft Office PowerPoint</Application>
  <PresentationFormat>On-screen Show (16:9)</PresentationFormat>
  <Paragraphs>187</Paragraphs>
  <Slides>17</Slides>
  <Notes>16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17</vt:i4>
      </vt:variant>
    </vt:vector>
  </HeadingPairs>
  <TitlesOfParts>
    <vt:vector size="22" baseType="lpstr">
      <vt:lpstr>Arial</vt:lpstr>
      <vt:lpstr>Calibri</vt:lpstr>
      <vt:lpstr>white-bluebar-template</vt:lpstr>
      <vt:lpstr>1_Custom Design</vt:lpstr>
      <vt:lpstr>Custom Design</vt:lpstr>
      <vt:lpstr>  PROCUREMENT PROCESS CHALLENGES  &amp;   IMPROVEMENT PLAN </vt:lpstr>
      <vt:lpstr>Agenda</vt:lpstr>
      <vt:lpstr>Overview of Issue</vt:lpstr>
      <vt:lpstr>PowerPoint Presentation</vt:lpstr>
      <vt:lpstr>Supplier Selection Pain Point Sourcing Thresholds and Other Requirements</vt:lpstr>
      <vt:lpstr>Initial Action Plan for Supplier Selection Pain Point</vt:lpstr>
      <vt:lpstr>Contracting Pain Point (Contracting Volume Data)</vt:lpstr>
      <vt:lpstr>Contributing Factors to Contracting Pain Point and Slow Turnaround Times</vt:lpstr>
      <vt:lpstr>Contract Requirements</vt:lpstr>
      <vt:lpstr>Non-Negotiable State Terms and Conditions</vt:lpstr>
      <vt:lpstr>Supplier vs. UConn Legal and Policy Terms &amp; Conditions</vt:lpstr>
      <vt:lpstr>Business Terms Incomplete/Not Finalized  by Stakeholder and/or Procurement Staff</vt:lpstr>
      <vt:lpstr>Enhance Data Reporting on Contracts</vt:lpstr>
      <vt:lpstr>Future Contracting Organization</vt:lpstr>
      <vt:lpstr>Initial Process Improvement Actions</vt:lpstr>
      <vt:lpstr>How Can You Help?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Galli, Cheryl</cp:lastModifiedBy>
  <cp:revision>503</cp:revision>
  <cp:lastPrinted>2022-09-13T19:31:54Z</cp:lastPrinted>
  <dcterms:created xsi:type="dcterms:W3CDTF">2010-04-12T23:12:02Z</dcterms:created>
  <dcterms:modified xsi:type="dcterms:W3CDTF">2022-10-31T12:30:56Z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