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2.xml" ContentType="application/vnd.openxmlformats-officedocument.theme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6" r:id="rId2"/>
    <p:sldId id="315" r:id="rId3"/>
    <p:sldId id="259" r:id="rId4"/>
    <p:sldId id="338" r:id="rId5"/>
    <p:sldId id="321" r:id="rId6"/>
    <p:sldId id="323" r:id="rId7"/>
    <p:sldId id="324" r:id="rId8"/>
    <p:sldId id="326" r:id="rId9"/>
    <p:sldId id="328" r:id="rId10"/>
    <p:sldId id="329" r:id="rId11"/>
    <p:sldId id="335" r:id="rId12"/>
    <p:sldId id="332" r:id="rId13"/>
    <p:sldId id="336" r:id="rId14"/>
    <p:sldId id="314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" userDrawn="1">
          <p15:clr>
            <a:srgbClr val="A4A3A4"/>
          </p15:clr>
        </p15:guide>
        <p15:guide id="2" pos="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D1DF"/>
    <a:srgbClr val="42BDC7"/>
    <a:srgbClr val="36A4A0"/>
    <a:srgbClr val="3EB0A9"/>
    <a:srgbClr val="1F527F"/>
    <a:srgbClr val="0082C6"/>
    <a:srgbClr val="4154A5"/>
    <a:srgbClr val="4EC58D"/>
    <a:srgbClr val="7030A1"/>
    <a:srgbClr val="837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66D06F-15F0-9F44-8146-5BDAA330393C}" v="247" dt="2024-02-02T21:56:24.017"/>
    <p1510:client id="{1F802903-5602-FB46-9DE7-A9030DA7976D}" v="111" dt="2024-02-02T21:53:38.251"/>
    <p1510:client id="{9C33131A-916B-4011-AFF2-F19CE3699250}" v="22" dt="2024-02-02T21:35:27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08" autoAdjust="0"/>
    <p:restoredTop sz="94660"/>
  </p:normalViewPr>
  <p:slideViewPr>
    <p:cSldViewPr snapToGrid="0">
      <p:cViewPr varScale="1">
        <p:scale>
          <a:sx n="65" d="100"/>
          <a:sy n="65" d="100"/>
        </p:scale>
        <p:origin x="90" y="684"/>
      </p:cViewPr>
      <p:guideLst>
        <p:guide orient="horz" pos="576"/>
        <p:guide pos="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pay, Pamir" userId="dfc40c59-4c3b-423c-9421-64b03d078c30" providerId="ADAL" clId="{1F802903-5602-FB46-9DE7-A9030DA7976D}"/>
    <pc:docChg chg="custSel modSld">
      <pc:chgData name="Alpay, Pamir" userId="dfc40c59-4c3b-423c-9421-64b03d078c30" providerId="ADAL" clId="{1F802903-5602-FB46-9DE7-A9030DA7976D}" dt="2024-02-02T21:53:38.251" v="85" actId="20577"/>
      <pc:docMkLst>
        <pc:docMk/>
      </pc:docMkLst>
      <pc:sldChg chg="modSp mod">
        <pc:chgData name="Alpay, Pamir" userId="dfc40c59-4c3b-423c-9421-64b03d078c30" providerId="ADAL" clId="{1F802903-5602-FB46-9DE7-A9030DA7976D}" dt="2024-02-02T21:53:38.251" v="85" actId="20577"/>
        <pc:sldMkLst>
          <pc:docMk/>
          <pc:sldMk cId="45407786" sldId="334"/>
        </pc:sldMkLst>
        <pc:spChg chg="mod">
          <ac:chgData name="Alpay, Pamir" userId="dfc40c59-4c3b-423c-9421-64b03d078c30" providerId="ADAL" clId="{1F802903-5602-FB46-9DE7-A9030DA7976D}" dt="2024-02-02T21:53:38.251" v="85" actId="20577"/>
          <ac:spMkLst>
            <pc:docMk/>
            <pc:sldMk cId="45407786" sldId="334"/>
            <ac:spMk id="4" creationId="{4571E7A2-2B68-D344-A94A-89C9D5DE05D7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8" creationId="{E671B9CF-5B1B-C695-A4F1-793F9D3EB54C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9" creationId="{202471DA-0A5E-A9A9-C99B-D6C237028BBC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10" creationId="{53E21987-9D76-0C6C-9608-0BBC6FD6BA61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11" creationId="{0C48CFF6-7112-A7E8-E1FF-0AAA72A3FFE7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12" creationId="{FBEE3D03-DC7D-56D8-5392-0BE85DA03CEA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13" creationId="{33A60D8C-AF25-E784-27C4-1457C3837342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14" creationId="{DFC76908-036F-6C4A-4FFC-8E866BFAFF3C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15" creationId="{101EEA54-22A3-1610-69A2-D865DC41ECD8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16" creationId="{774FDEA6-D474-184F-302C-E33060D6F02C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17" creationId="{6CF9F207-83D5-7400-9B2D-FA4B96B89C72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18" creationId="{67C17D7D-4D5E-270A-7DD5-75A3AA1D59B9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19" creationId="{E9545059-F7C1-421D-9BAE-20EE693AF640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20" creationId="{C1E53D54-BE07-7955-9786-7FCF5917B9C3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21" creationId="{0E67E227-C662-68F5-160B-D0227C3985E8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22" creationId="{C5EC7254-1D62-96F2-02BA-CF4074791720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23" creationId="{C299CD75-8017-839E-2828-C89997C040DF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24" creationId="{6A175784-8623-2A17-EE4C-D294CA29B76F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25" creationId="{87B6E730-480B-9D6C-4E73-60326971B3CF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26" creationId="{5A9E77A0-905C-766D-848E-B62CBD044689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27" creationId="{D95613CE-3F85-FB58-38D4-ADD66E4E8C2C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28" creationId="{1021537C-057B-9A2E-7A2D-DEF400013E28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29" creationId="{12736CD9-CB57-F7E6-2459-24E828979A84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30" creationId="{487DDCC6-266C-ABA2-489E-00A879A9C0C6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31" creationId="{FC29AB00-772F-9620-6D9A-C029504C865C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32" creationId="{A073E258-67D6-5870-2AE7-DCE15E871D92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33" creationId="{F720BEAD-9CB5-25B1-631E-9D68AB7DF125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34" creationId="{6E80CB22-4512-C2CB-1659-54EF33A60C1A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35" creationId="{BDBB65C2-B4B9-E774-4D6D-7786F7361102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36" creationId="{F0FA9047-C189-A8E5-4A1E-E817B38F133E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37" creationId="{495B0CA0-C9C2-65E8-8586-19396BD1A4FE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38" creationId="{ACB4EC10-E578-00C1-0D49-B4A918D25B15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39" creationId="{CF5E22DC-1A29-8A42-BE99-8DA5A39BB721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40" creationId="{FE8CF4CF-6D25-F4CE-CC5F-5ED52FFD7882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41" creationId="{2AF67BB7-16FB-0281-0AE7-AB651C4B4AEA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42" creationId="{E350A433-5ED3-C79A-B0D8-270CAEE1434A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43" creationId="{FF51DE9E-E9D5-CA02-66AF-B1BDE5301152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44" creationId="{E757F3F7-EFBA-D630-6B4B-52BAD52A48FF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45" creationId="{60162F8F-3540-2682-9D68-FC22C2EDADB2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46" creationId="{84CCB4F9-AD21-0E05-38F2-812CD9C5BEFA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47" creationId="{C3EC41A4-DF58-A43F-15A8-1DD57F220D67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48" creationId="{090450D6-70EC-00B9-1FE9-BD1D124B273E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49" creationId="{14B53120-A4A9-FEE1-7373-A224E3496184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50" creationId="{601C6698-AA5C-9318-F241-FA9B6DED9807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51" creationId="{EFD682F0-C0C1-3365-9A51-1F4C35A38662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52" creationId="{2598D46D-37FB-ABD9-3B8F-EEDC4EDF6C0B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53" creationId="{88E3C380-F6C6-0DA5-1880-03906E34DBE9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54" creationId="{BBF85D83-E34F-B41C-52FD-3135BF053E2E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55" creationId="{17E159D1-9C2A-1D3F-3949-65B71942727D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56" creationId="{D1B6ED67-87A4-524B-CDCB-9911B8E05537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57" creationId="{1C88C09D-E74D-E2B7-0366-F49C376036CA}"/>
          </ac:spMkLst>
        </pc:spChg>
        <pc:spChg chg="mod">
          <ac:chgData name="Alpay, Pamir" userId="dfc40c59-4c3b-423c-9421-64b03d078c30" providerId="ADAL" clId="{1F802903-5602-FB46-9DE7-A9030DA7976D}" dt="2024-02-02T21:40:33.899" v="40" actId="113"/>
          <ac:spMkLst>
            <pc:docMk/>
            <pc:sldMk cId="45407786" sldId="334"/>
            <ac:spMk id="58" creationId="{2B1C0A00-545F-54B9-2911-EA8C4025B944}"/>
          </ac:spMkLst>
        </pc:spChg>
        <pc:grpChg chg="mod">
          <ac:chgData name="Alpay, Pamir" userId="dfc40c59-4c3b-423c-9421-64b03d078c30" providerId="ADAL" clId="{1F802903-5602-FB46-9DE7-A9030DA7976D}" dt="2024-02-02T21:40:33.899" v="40" actId="113"/>
          <ac:grpSpMkLst>
            <pc:docMk/>
            <pc:sldMk cId="45407786" sldId="334"/>
            <ac:grpSpMk id="7" creationId="{CB0D0189-E5C8-417B-AD7C-E1302E2FD321}"/>
          </ac:grpSpMkLst>
        </pc:grpChg>
        <pc:graphicFrameChg chg="mod">
          <ac:chgData name="Alpay, Pamir" userId="dfc40c59-4c3b-423c-9421-64b03d078c30" providerId="ADAL" clId="{1F802903-5602-FB46-9DE7-A9030DA7976D}" dt="2024-02-02T21:40:23.697" v="39" actId="20577"/>
          <ac:graphicFrameMkLst>
            <pc:docMk/>
            <pc:sldMk cId="45407786" sldId="334"/>
            <ac:graphicFrameMk id="59" creationId="{A6B57530-65B2-54F4-BB4D-65EA07A3BB81}"/>
          </ac:graphicFrameMkLst>
        </pc:graphicFrameChg>
      </pc:sldChg>
    </pc:docChg>
  </pc:docChgLst>
  <pc:docChgLst>
    <pc:chgData name="Brueckner, Heike" userId="a08ab474-0865-46bd-aadd-487ef9fe9a6f" providerId="ADAL" clId="{1366D06F-15F0-9F44-8146-5BDAA330393C}"/>
    <pc:docChg chg="undo custSel addSld delSld modSld">
      <pc:chgData name="Brueckner, Heike" userId="a08ab474-0865-46bd-aadd-487ef9fe9a6f" providerId="ADAL" clId="{1366D06F-15F0-9F44-8146-5BDAA330393C}" dt="2024-02-02T21:56:24.017" v="942"/>
      <pc:docMkLst>
        <pc:docMk/>
      </pc:docMkLst>
      <pc:sldChg chg="modSp mod">
        <pc:chgData name="Brueckner, Heike" userId="a08ab474-0865-46bd-aadd-487ef9fe9a6f" providerId="ADAL" clId="{1366D06F-15F0-9F44-8146-5BDAA330393C}" dt="2024-02-02T21:09:15.158" v="709" actId="14100"/>
        <pc:sldMkLst>
          <pc:docMk/>
          <pc:sldMk cId="2481473627" sldId="314"/>
        </pc:sldMkLst>
        <pc:spChg chg="mod">
          <ac:chgData name="Brueckner, Heike" userId="a08ab474-0865-46bd-aadd-487ef9fe9a6f" providerId="ADAL" clId="{1366D06F-15F0-9F44-8146-5BDAA330393C}" dt="2024-02-02T21:09:15.158" v="709" actId="14100"/>
          <ac:spMkLst>
            <pc:docMk/>
            <pc:sldMk cId="2481473627" sldId="314"/>
            <ac:spMk id="19" creationId="{148E5C1A-B4E0-B990-B857-2353BF6F9D6C}"/>
          </ac:spMkLst>
        </pc:spChg>
        <pc:spChg chg="mod">
          <ac:chgData name="Brueckner, Heike" userId="a08ab474-0865-46bd-aadd-487ef9fe9a6f" providerId="ADAL" clId="{1366D06F-15F0-9F44-8146-5BDAA330393C}" dt="2024-02-02T21:09:07.842" v="708" actId="207"/>
          <ac:spMkLst>
            <pc:docMk/>
            <pc:sldMk cId="2481473627" sldId="314"/>
            <ac:spMk id="20" creationId="{5C1232AF-4A36-B35F-55B5-256CCC71943D}"/>
          </ac:spMkLst>
        </pc:spChg>
      </pc:sldChg>
      <pc:sldChg chg="modSp mod">
        <pc:chgData name="Brueckner, Heike" userId="a08ab474-0865-46bd-aadd-487ef9fe9a6f" providerId="ADAL" clId="{1366D06F-15F0-9F44-8146-5BDAA330393C}" dt="2024-02-02T21:12:52.397" v="712" actId="113"/>
        <pc:sldMkLst>
          <pc:docMk/>
          <pc:sldMk cId="356890678" sldId="323"/>
        </pc:sldMkLst>
        <pc:spChg chg="mod">
          <ac:chgData name="Brueckner, Heike" userId="a08ab474-0865-46bd-aadd-487ef9fe9a6f" providerId="ADAL" clId="{1366D06F-15F0-9F44-8146-5BDAA330393C}" dt="2024-02-02T21:12:52.397" v="712" actId="113"/>
          <ac:spMkLst>
            <pc:docMk/>
            <pc:sldMk cId="356890678" sldId="323"/>
            <ac:spMk id="4" creationId="{A65D439B-63D6-A28E-5445-764F1E1ECAAB}"/>
          </ac:spMkLst>
        </pc:spChg>
        <pc:spChg chg="mod">
          <ac:chgData name="Brueckner, Heike" userId="a08ab474-0865-46bd-aadd-487ef9fe9a6f" providerId="ADAL" clId="{1366D06F-15F0-9F44-8146-5BDAA330393C}" dt="2024-02-02T21:12:49.495" v="711" actId="1076"/>
          <ac:spMkLst>
            <pc:docMk/>
            <pc:sldMk cId="356890678" sldId="323"/>
            <ac:spMk id="11" creationId="{8FACFA3A-613E-B52B-2229-4E8990A2DCAA}"/>
          </ac:spMkLst>
        </pc:spChg>
      </pc:sldChg>
      <pc:sldChg chg="del">
        <pc:chgData name="Brueckner, Heike" userId="a08ab474-0865-46bd-aadd-487ef9fe9a6f" providerId="ADAL" clId="{1366D06F-15F0-9F44-8146-5BDAA330393C}" dt="2024-02-02T21:02:34.092" v="0" actId="2696"/>
        <pc:sldMkLst>
          <pc:docMk/>
          <pc:sldMk cId="3670721028" sldId="333"/>
        </pc:sldMkLst>
      </pc:sldChg>
      <pc:sldChg chg="addSp modSp del mod">
        <pc:chgData name="Brueckner, Heike" userId="a08ab474-0865-46bd-aadd-487ef9fe9a6f" providerId="ADAL" clId="{1366D06F-15F0-9F44-8146-5BDAA330393C}" dt="2024-02-02T21:54:38.682" v="936" actId="2696"/>
        <pc:sldMkLst>
          <pc:docMk/>
          <pc:sldMk cId="45407786" sldId="334"/>
        </pc:sldMkLst>
        <pc:spChg chg="add mod">
          <ac:chgData name="Brueckner, Heike" userId="a08ab474-0865-46bd-aadd-487ef9fe9a6f" providerId="ADAL" clId="{1366D06F-15F0-9F44-8146-5BDAA330393C}" dt="2024-02-02T21:53:56.801" v="934" actId="14100"/>
          <ac:spMkLst>
            <pc:docMk/>
            <pc:sldMk cId="45407786" sldId="334"/>
            <ac:spMk id="4" creationId="{4571E7A2-2B68-D344-A94A-89C9D5DE05D7}"/>
          </ac:spMkLst>
        </pc:spChg>
      </pc:sldChg>
      <pc:sldChg chg="addSp delSp modSp add mod">
        <pc:chgData name="Brueckner, Heike" userId="a08ab474-0865-46bd-aadd-487ef9fe9a6f" providerId="ADAL" clId="{1366D06F-15F0-9F44-8146-5BDAA330393C}" dt="2024-02-02T21:56:24.017" v="942"/>
        <pc:sldMkLst>
          <pc:docMk/>
          <pc:sldMk cId="122595292" sldId="336"/>
        </pc:sldMkLst>
        <pc:spChg chg="del">
          <ac:chgData name="Brueckner, Heike" userId="a08ab474-0865-46bd-aadd-487ef9fe9a6f" providerId="ADAL" clId="{1366D06F-15F0-9F44-8146-5BDAA330393C}" dt="2024-02-02T21:54:02.720" v="935" actId="478"/>
          <ac:spMkLst>
            <pc:docMk/>
            <pc:sldMk cId="122595292" sldId="336"/>
            <ac:spMk id="4" creationId="{CEC615BE-7EEB-E02F-9605-D9F94AD6ACF7}"/>
          </ac:spMkLst>
        </pc:spChg>
        <pc:spChg chg="add mod">
          <ac:chgData name="Brueckner, Heike" userId="a08ab474-0865-46bd-aadd-487ef9fe9a6f" providerId="ADAL" clId="{1366D06F-15F0-9F44-8146-5BDAA330393C}" dt="2024-02-02T21:52:18.527" v="857" actId="20577"/>
          <ac:spMkLst>
            <pc:docMk/>
            <pc:sldMk cId="122595292" sldId="336"/>
            <ac:spMk id="60" creationId="{1155CD9B-8DE0-0C63-57B9-F518D405A13B}"/>
          </ac:spMkLst>
        </pc:spChg>
        <pc:graphicFrameChg chg="add del">
          <ac:chgData name="Brueckner, Heike" userId="a08ab474-0865-46bd-aadd-487ef9fe9a6f" providerId="ADAL" clId="{1366D06F-15F0-9F44-8146-5BDAA330393C}" dt="2024-02-02T21:46:02.535" v="793" actId="478"/>
          <ac:graphicFrameMkLst>
            <pc:docMk/>
            <pc:sldMk cId="122595292" sldId="336"/>
            <ac:graphicFrameMk id="59" creationId="{A3919D00-9442-A512-CCB5-E0227CD8871F}"/>
          </ac:graphicFrameMkLst>
        </pc:graphicFrameChg>
        <pc:graphicFrameChg chg="add mod">
          <ac:chgData name="Brueckner, Heike" userId="a08ab474-0865-46bd-aadd-487ef9fe9a6f" providerId="ADAL" clId="{1366D06F-15F0-9F44-8146-5BDAA330393C}" dt="2024-02-02T21:56:24.017" v="942"/>
          <ac:graphicFrameMkLst>
            <pc:docMk/>
            <pc:sldMk cId="122595292" sldId="336"/>
            <ac:graphicFrameMk id="61" creationId="{7F7727B6-6B86-4D0A-937A-31D3C5706DF5}"/>
          </ac:graphicFrameMkLst>
        </pc:graphicFrameChg>
      </pc:sldChg>
    </pc:docChg>
  </pc:docChgLst>
  <pc:docChgLst>
    <pc:chgData name="Julie" userId="e3882e2a-350f-4fa0-b344-c000a7a91814" providerId="ADAL" clId="{9C33131A-916B-4011-AFF2-F19CE3699250}"/>
    <pc:docChg chg="modSld">
      <pc:chgData name="Julie" userId="e3882e2a-350f-4fa0-b344-c000a7a91814" providerId="ADAL" clId="{9C33131A-916B-4011-AFF2-F19CE3699250}" dt="2024-02-02T21:35:27.921" v="20" actId="20577"/>
      <pc:docMkLst>
        <pc:docMk/>
      </pc:docMkLst>
      <pc:sldChg chg="modSp">
        <pc:chgData name="Julie" userId="e3882e2a-350f-4fa0-b344-c000a7a91814" providerId="ADAL" clId="{9C33131A-916B-4011-AFF2-F19CE3699250}" dt="2024-02-02T21:35:27.921" v="20" actId="20577"/>
        <pc:sldMkLst>
          <pc:docMk/>
          <pc:sldMk cId="45407786" sldId="334"/>
        </pc:sldMkLst>
        <pc:graphicFrameChg chg="mod">
          <ac:chgData name="Julie" userId="e3882e2a-350f-4fa0-b344-c000a7a91814" providerId="ADAL" clId="{9C33131A-916B-4011-AFF2-F19CE3699250}" dt="2024-02-02T21:35:27.921" v="20" actId="20577"/>
          <ac:graphicFrameMkLst>
            <pc:docMk/>
            <pc:sldMk cId="45407786" sldId="334"/>
            <ac:graphicFrameMk id="59" creationId="{A6B57530-65B2-54F4-BB4D-65EA07A3BB81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conn-my.sharepoint.com/personal/heike_brueckner_uconn_edu/Documents/HB/OVPR/Charts/Annual%20Report%20SPS%20Data%20FY23%20numbe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heb10007\Library\Containers\com.microsoft.Outlook\Data\tmp\Outlook%20Temp\Copy%20of%20Storrs%20TAT%20v2%5b46%5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conn-my.sharepoint.com/personal/pamir_alpay_uconn_edu/Documents/CORE%20Team%20Share/Presentations/2024/University%20Senate%202024-02-05/Content/Copy%20of%20Copy%20of%202024%20FCOI%20in%20Research%20Metrics-exce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heb10007\Library\Containers\com.microsoft.Outlook\Data\tmp\Outlook%20Temp\Char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'awd-exp data'!$A$20</c:f>
              <c:strCache>
                <c:ptCount val="1"/>
                <c:pt idx="0">
                  <c:v>UConn Awards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CA078CB-EA24-486A-91FC-42855B34B69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A974-0041-8E95-8FFD6BDFD2F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A27133C-9A71-4A89-8C86-B7F64A00CC0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74-0041-8E95-8FFD6BDFD2F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B31361F-6242-44DA-B34B-C11C0EBB3CC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A974-0041-8E95-8FFD6BDFD2F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A8083AEB-2AE7-4688-B76D-59CF6E60F46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A974-0041-8E95-8FFD6BDFD2F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966597A-7CAE-475B-A2DB-EBB56611FB2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A974-0041-8E95-8FFD6BDFD2F7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'awd-exp data'!$B$19:$F$19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'awd-exp data'!$B$20:$F$20</c:f>
              <c:numCache>
                <c:formatCode>"$"#,##0</c:formatCode>
                <c:ptCount val="5"/>
                <c:pt idx="0">
                  <c:v>164193561.22999999</c:v>
                </c:pt>
                <c:pt idx="1">
                  <c:v>182351931.62</c:v>
                </c:pt>
                <c:pt idx="2">
                  <c:v>206415355.25999999</c:v>
                </c:pt>
                <c:pt idx="3">
                  <c:v>207547906.93000001</c:v>
                </c:pt>
                <c:pt idx="4">
                  <c:v>229559034.90000001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'awd-exp data'!$G$20:$K$20</c15:f>
                <c15:dlblRangeCache>
                  <c:ptCount val="5"/>
                  <c:pt idx="0">
                    <c:v>$164</c:v>
                  </c:pt>
                  <c:pt idx="1">
                    <c:v>$182</c:v>
                  </c:pt>
                  <c:pt idx="2">
                    <c:v>$206</c:v>
                  </c:pt>
                  <c:pt idx="3">
                    <c:v>$208</c:v>
                  </c:pt>
                  <c:pt idx="4">
                    <c:v>$230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A974-0041-8E95-8FFD6BDFD2F7}"/>
            </c:ext>
          </c:extLst>
        </c:ser>
        <c:ser>
          <c:idx val="1"/>
          <c:order val="1"/>
          <c:tx>
            <c:strRef>
              <c:f>'awd-exp data'!$A$21</c:f>
              <c:strCache>
                <c:ptCount val="1"/>
                <c:pt idx="0">
                  <c:v>UCH Awards</c:v>
                </c:pt>
              </c:strCache>
            </c:strRef>
          </c:tx>
          <c:spPr>
            <a:solidFill>
              <a:srgbClr val="51CEDB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FEE6F22-29F7-4D4E-AF9D-7EFCE0A2BBC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A974-0041-8E95-8FFD6BDFD2F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28A10B4-6CB0-442F-90C7-A9827E8E91C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74-0041-8E95-8FFD6BDFD2F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B8E3472-419E-424C-84D2-C18B53334F9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A974-0041-8E95-8FFD6BDFD2F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8076FEB-8AA2-4D89-847C-AC5448B092F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A974-0041-8E95-8FFD6BDFD2F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8CAF2AE-DDC6-44A1-84D4-19839329404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A974-0041-8E95-8FFD6BDFD2F7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'awd-exp data'!$B$19:$F$19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'awd-exp data'!$B$21:$F$21</c:f>
              <c:numCache>
                <c:formatCode>"$"#,##0</c:formatCode>
                <c:ptCount val="5"/>
                <c:pt idx="0">
                  <c:v>102000522.39</c:v>
                </c:pt>
                <c:pt idx="1">
                  <c:v>103414054.34999999</c:v>
                </c:pt>
                <c:pt idx="2">
                  <c:v>170215099.99000001</c:v>
                </c:pt>
                <c:pt idx="3">
                  <c:v>109080691.31</c:v>
                </c:pt>
                <c:pt idx="4">
                  <c:v>91970080.660000011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'awd-exp data'!$G$21:$K$21</c15:f>
                <c15:dlblRangeCache>
                  <c:ptCount val="5"/>
                  <c:pt idx="0">
                    <c:v>$102</c:v>
                  </c:pt>
                  <c:pt idx="1">
                    <c:v>$103</c:v>
                  </c:pt>
                  <c:pt idx="2">
                    <c:v>$170</c:v>
                  </c:pt>
                  <c:pt idx="3">
                    <c:v>$109</c:v>
                  </c:pt>
                  <c:pt idx="4">
                    <c:v>$92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A974-0041-8E95-8FFD6BDFD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946017503"/>
        <c:axId val="1945820575"/>
      </c:barChart>
      <c:lineChart>
        <c:grouping val="standard"/>
        <c:varyColors val="0"/>
        <c:ser>
          <c:idx val="2"/>
          <c:order val="2"/>
          <c:tx>
            <c:strRef>
              <c:f>'awd-exp data'!$A$22</c:f>
              <c:strCache>
                <c:ptCount val="1"/>
                <c:pt idx="0">
                  <c:v>UConn Expend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fld id="{E7DD875A-C42C-4437-8308-74FE867E843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A974-0041-8E95-8FFD6BDFD2F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974-0041-8E95-8FFD6BDFD2F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974-0041-8E95-8FFD6BDFD2F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974-0041-8E95-8FFD6BDFD2F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5318DA1-3CBC-40FD-A931-FEA44084FAF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A974-0041-8E95-8FFD6BDFD2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FF8B3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'awd-exp data'!$B$19:$F$19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'awd-exp data'!$B$22:$F$22</c:f>
              <c:numCache>
                <c:formatCode>"$"#,##0</c:formatCode>
                <c:ptCount val="5"/>
                <c:pt idx="0">
                  <c:v>156574939.11000001</c:v>
                </c:pt>
                <c:pt idx="1">
                  <c:v>163823164.99000001</c:v>
                </c:pt>
                <c:pt idx="2">
                  <c:v>167538424.77000001</c:v>
                </c:pt>
                <c:pt idx="3">
                  <c:v>185347906.53999999</c:v>
                </c:pt>
                <c:pt idx="4">
                  <c:v>206428781.33000031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datalabelsRange>
                <c15:f>'awd-exp data'!$G$22:$K$22</c15:f>
                <c15:dlblRangeCache>
                  <c:ptCount val="5"/>
                  <c:pt idx="0">
                    <c:v>$157</c:v>
                  </c:pt>
                  <c:pt idx="1">
                    <c:v>$164</c:v>
                  </c:pt>
                  <c:pt idx="2">
                    <c:v>$168</c:v>
                  </c:pt>
                  <c:pt idx="3">
                    <c:v>$185</c:v>
                  </c:pt>
                  <c:pt idx="4">
                    <c:v>$206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1-A974-0041-8E95-8FFD6BDFD2F7}"/>
            </c:ext>
          </c:extLst>
        </c:ser>
        <c:ser>
          <c:idx val="3"/>
          <c:order val="3"/>
          <c:tx>
            <c:strRef>
              <c:f>'awd-exp data'!$A$23</c:f>
              <c:strCache>
                <c:ptCount val="1"/>
                <c:pt idx="0">
                  <c:v>UCH Expend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fld id="{C237536D-CA03-468B-AB30-B032D4F8EF3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A974-0041-8E95-8FFD6BDFD2F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974-0041-8E95-8FFD6BDFD2F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974-0041-8E95-8FFD6BDFD2F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974-0041-8E95-8FFD6BDFD2F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B9A2A76-FE84-4D0E-9811-38C34B65A1E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A974-0041-8E95-8FFD6BDFD2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'awd-exp data'!$B$19:$F$19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'awd-exp data'!$B$23:$F$23</c:f>
              <c:numCache>
                <c:formatCode>"$"#,##0</c:formatCode>
                <c:ptCount val="5"/>
                <c:pt idx="0">
                  <c:v>87367643.680000007</c:v>
                </c:pt>
                <c:pt idx="1">
                  <c:v>85834424.859999999</c:v>
                </c:pt>
                <c:pt idx="2">
                  <c:v>93940204.379999995</c:v>
                </c:pt>
                <c:pt idx="3">
                  <c:v>122729993.59999999</c:v>
                </c:pt>
                <c:pt idx="4">
                  <c:v>115880568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datalabelsRange>
                <c15:f>'awd-exp data'!$G$23:$K$23</c15:f>
                <c15:dlblRangeCache>
                  <c:ptCount val="5"/>
                  <c:pt idx="0">
                    <c:v>$87</c:v>
                  </c:pt>
                  <c:pt idx="1">
                    <c:v>$86</c:v>
                  </c:pt>
                  <c:pt idx="2">
                    <c:v>$94</c:v>
                  </c:pt>
                  <c:pt idx="3">
                    <c:v>$123</c:v>
                  </c:pt>
                  <c:pt idx="4">
                    <c:v>$116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7-A974-0041-8E95-8FFD6BDFD2F7}"/>
            </c:ext>
          </c:extLst>
        </c:ser>
        <c:ser>
          <c:idx val="4"/>
          <c:order val="4"/>
          <c:tx>
            <c:strRef>
              <c:f>'awd-exp data'!$A$24</c:f>
              <c:strCache>
                <c:ptCount val="1"/>
                <c:pt idx="0">
                  <c:v>Total Expend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fld id="{77D01B98-8ED6-4FA3-A593-C8EED863C5B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A974-0041-8E95-8FFD6BDFD2F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974-0041-8E95-8FFD6BDFD2F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974-0041-8E95-8FFD6BDFD2F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974-0041-8E95-8FFD6BDFD2F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D98CDBF-1AEF-4D43-A795-F4E8CD42882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A974-0041-8E95-8FFD6BDFD2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'awd-exp data'!$B$19:$F$19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'awd-exp data'!$B$24:$F$24</c:f>
              <c:numCache>
                <c:formatCode>"$"#,##0</c:formatCode>
                <c:ptCount val="5"/>
                <c:pt idx="0">
                  <c:v>243942582.79000002</c:v>
                </c:pt>
                <c:pt idx="1">
                  <c:v>249657589.85000002</c:v>
                </c:pt>
                <c:pt idx="2">
                  <c:v>261478629.15000001</c:v>
                </c:pt>
                <c:pt idx="3">
                  <c:v>308077900.13999999</c:v>
                </c:pt>
                <c:pt idx="4">
                  <c:v>322309349.33000028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datalabelsRange>
                <c15:f>'awd-exp data'!$G$24:$K$24</c15:f>
                <c15:dlblRangeCache>
                  <c:ptCount val="5"/>
                  <c:pt idx="0">
                    <c:v>$244</c:v>
                  </c:pt>
                  <c:pt idx="1">
                    <c:v>$250</c:v>
                  </c:pt>
                  <c:pt idx="2">
                    <c:v>$261</c:v>
                  </c:pt>
                  <c:pt idx="3">
                    <c:v>$308</c:v>
                  </c:pt>
                  <c:pt idx="4">
                    <c:v>$322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D-A974-0041-8E95-8FFD6BDFD2F7}"/>
            </c:ext>
          </c:extLst>
        </c:ser>
        <c:ser>
          <c:idx val="5"/>
          <c:order val="5"/>
          <c:tx>
            <c:strRef>
              <c:f>'awd-exp data'!$A$25</c:f>
              <c:strCache>
                <c:ptCount val="1"/>
                <c:pt idx="0">
                  <c:v>Total Awards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fld id="{276821D6-B566-450A-9C04-58E5284542D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A974-0041-8E95-8FFD6BDFD2F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50456B7-F413-4A56-A364-E72DB499B59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A974-0041-8E95-8FFD6BDFD2F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AF1E070-8A67-4B16-86FF-AC38375DC11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A974-0041-8E95-8FFD6BDFD2F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8A033EB-04BC-41EF-BCB6-EDB226DA94B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A974-0041-8E95-8FFD6BDFD2F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A83DC09-5B29-4342-9285-57A83D406D5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A974-0041-8E95-8FFD6BDFD2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'awd-exp data'!$B$19:$F$19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'awd-exp data'!$B$25:$F$25</c:f>
              <c:numCache>
                <c:formatCode>"$"#,##0</c:formatCode>
                <c:ptCount val="5"/>
                <c:pt idx="0">
                  <c:v>266194083.62</c:v>
                </c:pt>
                <c:pt idx="1">
                  <c:v>285765985.97000003</c:v>
                </c:pt>
                <c:pt idx="2">
                  <c:v>376630455.25</c:v>
                </c:pt>
                <c:pt idx="3">
                  <c:v>316628598.24000001</c:v>
                </c:pt>
                <c:pt idx="4">
                  <c:v>321529115.56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datalabelsRange>
                <c15:f>'awd-exp data'!$G$25:$K$25</c15:f>
                <c15:dlblRangeCache>
                  <c:ptCount val="5"/>
                  <c:pt idx="0">
                    <c:v>$266M</c:v>
                  </c:pt>
                  <c:pt idx="1">
                    <c:v>$286M</c:v>
                  </c:pt>
                  <c:pt idx="2">
                    <c:v>$377M</c:v>
                  </c:pt>
                  <c:pt idx="3">
                    <c:v>$317M</c:v>
                  </c:pt>
                  <c:pt idx="4">
                    <c:v>$322M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3-A974-0041-8E95-8FFD6BDFD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6017503"/>
        <c:axId val="1945820575"/>
      </c:lineChart>
      <c:catAx>
        <c:axId val="1946017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5820575"/>
        <c:crosses val="autoZero"/>
        <c:auto val="1"/>
        <c:lblAlgn val="ctr"/>
        <c:lblOffset val="100"/>
        <c:noMultiLvlLbl val="0"/>
      </c:catAx>
      <c:valAx>
        <c:axId val="1945820575"/>
        <c:scaling>
          <c:orientation val="minMax"/>
        </c:scaling>
        <c:delete val="0"/>
        <c:axPos val="l"/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6017503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0.11637691670120183"/>
          <c:y val="0.88591317035427408"/>
          <c:w val="0.82221957452686834"/>
          <c:h val="0.113398368096102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692038495188102E-2"/>
          <c:y val="0.17880521583738199"/>
          <c:w val="0.94730796150481189"/>
          <c:h val="0.73694365331993072"/>
        </c:manualLayout>
      </c:layout>
      <c:lineChart>
        <c:grouping val="standard"/>
        <c:varyColors val="0"/>
        <c:ser>
          <c:idx val="0"/>
          <c:order val="0"/>
          <c:tx>
            <c:strRef>
              <c:f>Sheet1!$C$7</c:f>
              <c:strCache>
                <c:ptCount val="1"/>
                <c:pt idx="0">
                  <c:v>Average Number of Weeks</c:v>
                </c:pt>
              </c:strCache>
            </c:strRef>
          </c:tx>
          <c:spPr>
            <a:ln w="41275" cap="rnd">
              <a:solidFill>
                <a:srgbClr val="42BDC7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Sheet1!$A$8:$A$13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Sheet1!$C$8:$C$13</c:f>
              <c:numCache>
                <c:formatCode>General</c:formatCode>
                <c:ptCount val="6"/>
                <c:pt idx="0">
                  <c:v>10.83</c:v>
                </c:pt>
                <c:pt idx="1">
                  <c:v>9.92</c:v>
                </c:pt>
                <c:pt idx="2">
                  <c:v>9.64</c:v>
                </c:pt>
                <c:pt idx="3">
                  <c:v>8.93</c:v>
                </c:pt>
                <c:pt idx="4">
                  <c:v>8.44</c:v>
                </c:pt>
                <c:pt idx="5">
                  <c:v>6.19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84B-5C43-A190-DEB59FF267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3842240"/>
        <c:axId val="873842960"/>
      </c:lineChart>
      <c:catAx>
        <c:axId val="873842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3842960"/>
        <c:crossesAt val="0"/>
        <c:auto val="0"/>
        <c:lblAlgn val="ctr"/>
        <c:lblOffset val="100"/>
        <c:noMultiLvlLbl val="0"/>
      </c:catAx>
      <c:valAx>
        <c:axId val="873842960"/>
        <c:scaling>
          <c:orientation val="minMax"/>
          <c:max val="11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  <a:alpha val="17414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3842240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metrics!$A$3</c:f>
              <c:strCache>
                <c:ptCount val="1"/>
                <c:pt idx="0">
                  <c:v>Number Submitted Financial Disclosures</c:v>
                </c:pt>
              </c:strCache>
            </c:strRef>
          </c:tx>
          <c:spPr>
            <a:ln w="41275" cap="flat" cmpd="sng" algn="ctr">
              <a:solidFill>
                <a:srgbClr val="70AD47"/>
              </a:solidFill>
              <a:miter lim="800000"/>
            </a:ln>
            <a:effectLst/>
          </c:spPr>
          <c:marker>
            <c:symbol val="none"/>
          </c:marker>
          <c:cat>
            <c:strRef>
              <c:f>metrics!$B$2:$I$2</c:f>
              <c:strCache>
                <c:ptCount val="8"/>
                <c:pt idx="0">
                  <c:v>Q3-4 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  <c:extLst/>
            </c:strRef>
          </c:cat>
          <c:val>
            <c:numRef>
              <c:f>metrics!$B$3:$I$3</c:f>
              <c:numCache>
                <c:formatCode>General</c:formatCode>
                <c:ptCount val="8"/>
                <c:pt idx="0">
                  <c:v>1357</c:v>
                </c:pt>
                <c:pt idx="1">
                  <c:v>1438</c:v>
                </c:pt>
                <c:pt idx="2">
                  <c:v>1493</c:v>
                </c:pt>
                <c:pt idx="3">
                  <c:v>1516</c:v>
                </c:pt>
                <c:pt idx="4" formatCode="#,##0">
                  <c:v>1551</c:v>
                </c:pt>
                <c:pt idx="5" formatCode="#,##0">
                  <c:v>1575</c:v>
                </c:pt>
                <c:pt idx="6" formatCode="#,##0">
                  <c:v>1642</c:v>
                </c:pt>
                <c:pt idx="7" formatCode="#,##0">
                  <c:v>1653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75-2446-BE2F-65A7C062E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upDownBars>
          <c:gapWidth val="315"/>
          <c:upBars>
            <c:spPr>
              <a:solidFill>
                <a:schemeClr val="lt1"/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upBars>
          <c:downBars>
            <c:spPr>
              <a:solidFill>
                <a:schemeClr val="dk1">
                  <a:lumMod val="75000"/>
                  <a:lumOff val="25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ownBars>
        </c:upDownBars>
        <c:smooth val="0"/>
        <c:axId val="594225736"/>
        <c:axId val="594226456"/>
      </c:lineChart>
      <c:catAx>
        <c:axId val="594225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  <a:alpha val="19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4226456"/>
        <c:crosses val="autoZero"/>
        <c:auto val="1"/>
        <c:lblAlgn val="ctr"/>
        <c:lblOffset val="100"/>
        <c:noMultiLvlLbl val="0"/>
      </c:catAx>
      <c:valAx>
        <c:axId val="594226456"/>
        <c:scaling>
          <c:orientation val="minMax"/>
          <c:max val="1670"/>
          <c:min val="13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  <a:alpha val="1781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4225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425-4D4F-BEFD-08AABDF2416E}"/>
              </c:ext>
            </c:extLst>
          </c:dPt>
          <c:dPt>
            <c:idx val="1"/>
            <c:bubble3D val="0"/>
            <c:spPr>
              <a:solidFill>
                <a:srgbClr val="837EC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425-4D4F-BEFD-08AABDF2416E}"/>
              </c:ext>
            </c:extLst>
          </c:dPt>
          <c:dPt>
            <c:idx val="2"/>
            <c:bubble3D val="0"/>
            <c:spPr>
              <a:solidFill>
                <a:srgbClr val="7030A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425-4D4F-BEFD-08AABDF2416E}"/>
              </c:ext>
            </c:extLst>
          </c:dPt>
          <c:dPt>
            <c:idx val="3"/>
            <c:bubble3D val="0"/>
            <c:spPr>
              <a:solidFill>
                <a:srgbClr val="4EC58D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425-4D4F-BEFD-08AABDF2416E}"/>
              </c:ext>
            </c:extLst>
          </c:dPt>
          <c:dPt>
            <c:idx val="4"/>
            <c:bubble3D val="0"/>
            <c:spPr>
              <a:solidFill>
                <a:srgbClr val="4154A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425-4D4F-BEFD-08AABDF2416E}"/>
              </c:ext>
            </c:extLst>
          </c:dPt>
          <c:dPt>
            <c:idx val="5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425-4D4F-BEFD-08AABDF2416E}"/>
              </c:ext>
            </c:extLst>
          </c:dPt>
          <c:dPt>
            <c:idx val="6"/>
            <c:bubble3D val="0"/>
            <c:spPr>
              <a:solidFill>
                <a:srgbClr val="36A4A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425-4D4F-BEFD-08AABDF2416E}"/>
              </c:ext>
            </c:extLst>
          </c:dPt>
          <c:dPt>
            <c:idx val="7"/>
            <c:bubble3D val="0"/>
            <c:spPr>
              <a:solidFill>
                <a:srgbClr val="49D1D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425-4D4F-BEFD-08AABDF2416E}"/>
              </c:ext>
            </c:extLst>
          </c:dPt>
          <c:dPt>
            <c:idx val="8"/>
            <c:bubble3D val="0"/>
            <c:spPr>
              <a:solidFill>
                <a:srgbClr val="1F527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9425-4D4F-BEFD-08AABDF2416E}"/>
              </c:ext>
            </c:extLst>
          </c:dPt>
          <c:dLbls>
            <c:dLbl>
              <c:idx val="0"/>
              <c:layout>
                <c:manualLayout>
                  <c:x val="1.1075387682435815E-2"/>
                  <c:y val="-8.139710764671348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425-4D4F-BEFD-08AABDF2416E}"/>
                </c:ext>
              </c:extLst>
            </c:dLbl>
            <c:dLbl>
              <c:idx val="1"/>
              <c:layout>
                <c:manualLayout>
                  <c:x val="2.2123021095269525E-2"/>
                  <c:y val="-2.9845606137128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585558256867976"/>
                      <c:h val="8.10172544776954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425-4D4F-BEFD-08AABDF2416E}"/>
                </c:ext>
              </c:extLst>
            </c:dLbl>
            <c:dLbl>
              <c:idx val="2"/>
              <c:layout>
                <c:manualLayout>
                  <c:x val="4.6472006287991779E-2"/>
                  <c:y val="-2.713236921557116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Other Commitments *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425-4D4F-BEFD-08AABDF2416E}"/>
                </c:ext>
              </c:extLst>
            </c:dLbl>
            <c:dLbl>
              <c:idx val="3"/>
              <c:layout>
                <c:manualLayout>
                  <c:x val="-5.3442807231190555E-2"/>
                  <c:y val="8.139710764671348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425-4D4F-BEFD-08AABDF2416E}"/>
                </c:ext>
              </c:extLst>
            </c:dLbl>
            <c:dLbl>
              <c:idx val="4"/>
              <c:layout>
                <c:manualLayout>
                  <c:x val="-1.6265202200797121E-2"/>
                  <c:y val="-1.35661846077855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425-4D4F-BEFD-08AABDF2416E}"/>
                </c:ext>
              </c:extLst>
            </c:dLbl>
            <c:dLbl>
              <c:idx val="5"/>
              <c:layout>
                <c:manualLayout>
                  <c:x val="-2.4682490079873304E-2"/>
                  <c:y val="5.426473843114232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425-4D4F-BEFD-08AABDF2416E}"/>
                </c:ext>
              </c:extLst>
            </c:dLbl>
            <c:dLbl>
              <c:idx val="6"/>
              <c:layout>
                <c:manualLayout>
                  <c:x val="-6.3613798241813416E-2"/>
                  <c:y val="-2.17058953724569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984773450923708E-2"/>
                      <c:h val="3.37255349349549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9425-4D4F-BEFD-08AABDF2416E}"/>
                </c:ext>
              </c:extLst>
            </c:dLbl>
            <c:dLbl>
              <c:idx val="7"/>
              <c:layout>
                <c:manualLayout>
                  <c:x val="8.4359482073272621E-8"/>
                  <c:y val="-4.6124920846119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468595169545981"/>
                      <c:h val="0.108149623693266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9425-4D4F-BEFD-08AABDF2416E}"/>
                </c:ext>
              </c:extLst>
            </c:dLbl>
            <c:dLbl>
              <c:idx val="8"/>
              <c:layout>
                <c:manualLayout>
                  <c:x val="-3.9501205344793032E-2"/>
                  <c:y val="-2.44191322940140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9425-4D4F-BEFD-08AABDF24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Sheet1!$A$30:$A$38</c:f>
              <c:strCache>
                <c:ptCount val="9"/>
                <c:pt idx="0">
                  <c:v>Centers and Institutes</c:v>
                </c:pt>
                <c:pt idx="1">
                  <c:v>IDC 10/10/10 Returns</c:v>
                </c:pt>
                <c:pt idx="2">
                  <c:v>OVPR Commitments</c:v>
                </c:pt>
                <c:pt idx="3">
                  <c:v>Internal Awards</c:v>
                </c:pt>
                <c:pt idx="4">
                  <c:v>Startup Support</c:v>
                </c:pt>
                <c:pt idx="5">
                  <c:v>Animal Care Services</c:v>
                </c:pt>
                <c:pt idx="6">
                  <c:v>COR2E</c:v>
                </c:pt>
                <c:pt idx="7">
                  <c:v>Faculty Shared Services</c:v>
                </c:pt>
                <c:pt idx="8">
                  <c:v>Administration</c:v>
                </c:pt>
              </c:strCache>
            </c:strRef>
          </c:cat>
          <c:val>
            <c:numRef>
              <c:f>Sheet1!$B$30:$B$38</c:f>
              <c:numCache>
                <c:formatCode>_(* #,##0_);_(* \(#,##0\);_(* "-"??_);_(@_)</c:formatCode>
                <c:ptCount val="9"/>
                <c:pt idx="0">
                  <c:v>12509813.649999999</c:v>
                </c:pt>
                <c:pt idx="1">
                  <c:v>13284595</c:v>
                </c:pt>
                <c:pt idx="2">
                  <c:v>4600000</c:v>
                </c:pt>
                <c:pt idx="3">
                  <c:v>3500000</c:v>
                </c:pt>
                <c:pt idx="4">
                  <c:v>4000000</c:v>
                </c:pt>
                <c:pt idx="5">
                  <c:v>1782284.3152000001</c:v>
                </c:pt>
                <c:pt idx="6">
                  <c:v>1265309.5047999998</c:v>
                </c:pt>
                <c:pt idx="7">
                  <c:v>1355774.25</c:v>
                </c:pt>
                <c:pt idx="8">
                  <c:v>15967743.009200001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425-4D4F-BEFD-08AABDF2416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24"/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dPt>
                  <c:idx val="0"/>
                  <c:bubble3D val="0"/>
                  <c:spPr>
                    <a:solidFill>
                      <a:schemeClr val="accent1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4-9425-4D4F-BEFD-08AABDF2416E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6-9425-4D4F-BEFD-08AABDF2416E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8-9425-4D4F-BEFD-08AABDF2416E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A-9425-4D4F-BEFD-08AABDF2416E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C-9425-4D4F-BEFD-08AABDF2416E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E-9425-4D4F-BEFD-08AABDF2416E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20-9425-4D4F-BEFD-08AABDF2416E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22-9425-4D4F-BEFD-08AABDF2416E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24-9425-4D4F-BEFD-08AABDF2416E}"/>
                    </c:ext>
                  </c:extLst>
                </c:dPt>
                <c:dLbls>
                  <c:dLbl>
                    <c:idx val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14-9425-4D4F-BEFD-08AABDF2416E}"/>
                      </c:ext>
                    </c:extLst>
                  </c:dLbl>
                  <c:dLbl>
                    <c:idx val="1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2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16-9425-4D4F-BEFD-08AABDF2416E}"/>
                      </c:ext>
                    </c:extLst>
                  </c:dLbl>
                  <c:dLbl>
                    <c:idx val="2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3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18-9425-4D4F-BEFD-08AABDF2416E}"/>
                      </c:ext>
                    </c:extLst>
                  </c:dLbl>
                  <c:dLbl>
                    <c:idx val="3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4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1A-9425-4D4F-BEFD-08AABDF2416E}"/>
                      </c:ext>
                    </c:extLst>
                  </c:dLbl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5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1C-9425-4D4F-BEFD-08AABDF2416E}"/>
                      </c:ext>
                    </c:extLst>
                  </c:dLbl>
                  <c:dLbl>
                    <c:idx val="5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1E-9425-4D4F-BEFD-08AABDF2416E}"/>
                      </c:ext>
                    </c:extLst>
                  </c:dLbl>
                  <c:dLbl>
                    <c:idx val="6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1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20-9425-4D4F-BEFD-08AABDF2416E}"/>
                      </c:ext>
                    </c:extLst>
                  </c:dLbl>
                  <c:dLbl>
                    <c:idx val="7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2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22-9425-4D4F-BEFD-08AABDF2416E}"/>
                      </c:ext>
                    </c:extLst>
                  </c:dLbl>
                  <c:dLbl>
                    <c:idx val="8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3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24-9425-4D4F-BEFD-08AABDF2416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dLblPos val="outEnd"/>
                  <c:showLegendKey val="0"/>
                  <c:showVal val="0"/>
                  <c:showCatName val="1"/>
                  <c:showSerName val="0"/>
                  <c:showPercent val="0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Sheet1!$A$30:$A$38</c15:sqref>
                        </c15:formulaRef>
                      </c:ext>
                    </c:extLst>
                    <c:strCache>
                      <c:ptCount val="9"/>
                      <c:pt idx="0">
                        <c:v>Centers and Institutes</c:v>
                      </c:pt>
                      <c:pt idx="1">
                        <c:v>IDC 10/10/10 Returns</c:v>
                      </c:pt>
                      <c:pt idx="2">
                        <c:v>OVPR Commitments</c:v>
                      </c:pt>
                      <c:pt idx="3">
                        <c:v>Internal Awards</c:v>
                      </c:pt>
                      <c:pt idx="4">
                        <c:v>Startup Support</c:v>
                      </c:pt>
                      <c:pt idx="5">
                        <c:v>Animal Care Services</c:v>
                      </c:pt>
                      <c:pt idx="6">
                        <c:v>COR2E</c:v>
                      </c:pt>
                      <c:pt idx="7">
                        <c:v>Faculty Shared Services</c:v>
                      </c:pt>
                      <c:pt idx="8">
                        <c:v>Administration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Sheet1!$C$30:$C$38</c15:sqref>
                        </c15:formulaRef>
                      </c:ext>
                    </c:extLst>
                    <c:numCache>
                      <c:formatCode>0%</c:formatCode>
                      <c:ptCount val="9"/>
                      <c:pt idx="0">
                        <c:v>0.23942227081339709</c:v>
                      </c:pt>
                      <c:pt idx="1">
                        <c:v>0.25425062200956938</c:v>
                      </c:pt>
                      <c:pt idx="2">
                        <c:v>8.8038277511961721E-2</c:v>
                      </c:pt>
                      <c:pt idx="3">
                        <c:v>6.6985645933014357E-2</c:v>
                      </c:pt>
                      <c:pt idx="4">
                        <c:v>7.6555023923444973E-2</c:v>
                      </c:pt>
                      <c:pt idx="5">
                        <c:v>3.4110704597129185E-2</c:v>
                      </c:pt>
                      <c:pt idx="6">
                        <c:v>2.4216449852631574E-2</c:v>
                      </c:pt>
                      <c:pt idx="7">
                        <c:v>2.5947832535885167E-2</c:v>
                      </c:pt>
                      <c:pt idx="8">
                        <c:v>0.30560273701818186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5-9425-4D4F-BEFD-08AABDF2416E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51E9848-46EA-934F-8484-967764EA12AA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15EB5D7-077B-D340-A6E2-80E1AD42B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77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EB5D7-077B-D340-A6E2-80E1AD42BE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9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DF130-8C62-CE48-9C36-14671CE05B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086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blue_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8F77C1-9DE1-C320-1AEC-C2A09A9703EC}"/>
              </a:ext>
            </a:extLst>
          </p:cNvPr>
          <p:cNvSpPr/>
          <p:nvPr userDrawn="1"/>
        </p:nvSpPr>
        <p:spPr>
          <a:xfrm>
            <a:off x="0" y="0"/>
            <a:ext cx="12200546" cy="6858000"/>
          </a:xfrm>
          <a:prstGeom prst="rect">
            <a:avLst/>
          </a:prstGeom>
          <a:gradFill flip="none" rotWithShape="1">
            <a:gsLst>
              <a:gs pos="26000">
                <a:scrgbClr r="0" g="0" b="0"/>
              </a:gs>
              <a:gs pos="97000">
                <a:srgbClr val="00206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9D5582-9E48-B863-BCB4-1912D9FB0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64" y="6359697"/>
            <a:ext cx="2322576" cy="27432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E0AD9DE-885A-1DA0-61F8-F10728BD0CFA}"/>
              </a:ext>
            </a:extLst>
          </p:cNvPr>
          <p:cNvSpPr txBox="1">
            <a:spLocks/>
          </p:cNvSpPr>
          <p:nvPr userDrawn="1"/>
        </p:nvSpPr>
        <p:spPr>
          <a:xfrm>
            <a:off x="11781889" y="10275"/>
            <a:ext cx="410112" cy="2774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93B9D-5E2F-F6BD-86B8-79AEB0270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603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98617-7BC2-A928-E4CD-52B092B40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984" y="1793352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0C974-B38F-2075-34E4-98486BCD4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7654" y="1804110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3777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025DEF-3389-4B61-36D8-247DDCCAC7DF}"/>
              </a:ext>
            </a:extLst>
          </p:cNvPr>
          <p:cNvSpPr/>
          <p:nvPr userDrawn="1"/>
        </p:nvSpPr>
        <p:spPr>
          <a:xfrm>
            <a:off x="0" y="0"/>
            <a:ext cx="12200546" cy="6858000"/>
          </a:xfrm>
          <a:prstGeom prst="rect">
            <a:avLst/>
          </a:prstGeom>
          <a:gradFill flip="none" rotWithShape="1">
            <a:gsLst>
              <a:gs pos="26000">
                <a:scrgbClr r="0" g="0" b="0"/>
              </a:gs>
              <a:gs pos="97000">
                <a:srgbClr val="00206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E50C5-51C6-E6AD-406E-FD764B252B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616" y="6377113"/>
            <a:ext cx="2322576" cy="274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F14224-DDBD-E65D-BD2E-6A980E56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88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7963E-5A87-6CBA-4E0C-D3370757C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816" y="1670406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4CEB22-3DC2-C1D8-4C3C-9466A577C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816" y="2494318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2DFCD-FDD5-4E60-44D0-35708E66A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84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079E2-54B3-129F-8A66-E4C009522C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18412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243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blue_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025DEF-3389-4B61-36D8-247DDCCAC7DF}"/>
              </a:ext>
            </a:extLst>
          </p:cNvPr>
          <p:cNvSpPr/>
          <p:nvPr userDrawn="1"/>
        </p:nvSpPr>
        <p:spPr>
          <a:xfrm>
            <a:off x="0" y="0"/>
            <a:ext cx="12200546" cy="6858000"/>
          </a:xfrm>
          <a:prstGeom prst="rect">
            <a:avLst/>
          </a:prstGeom>
          <a:gradFill flip="none" rotWithShape="1">
            <a:gsLst>
              <a:gs pos="26000">
                <a:scrgbClr r="0" g="0" b="0"/>
              </a:gs>
              <a:gs pos="97000">
                <a:srgbClr val="00206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E50C5-51C6-E6AD-406E-FD764B252B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64" y="6359696"/>
            <a:ext cx="2322576" cy="274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F14224-DDBD-E65D-BD2E-6A980E56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74" y="0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7963E-5A87-6CBA-4E0C-D3370757C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816" y="1670406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4CEB22-3DC2-C1D8-4C3C-9466A577C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816" y="2494318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2DFCD-FDD5-4E60-44D0-35708E66A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84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079E2-54B3-129F-8A66-E4C009522C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18412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1105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7F9FFD-7831-B675-70C4-DCC03E1B8F80}"/>
              </a:ext>
            </a:extLst>
          </p:cNvPr>
          <p:cNvSpPr/>
          <p:nvPr userDrawn="1"/>
        </p:nvSpPr>
        <p:spPr>
          <a:xfrm>
            <a:off x="0" y="0"/>
            <a:ext cx="12200546" cy="6858000"/>
          </a:xfrm>
          <a:prstGeom prst="rect">
            <a:avLst/>
          </a:prstGeom>
          <a:gradFill flip="none" rotWithShape="1">
            <a:gsLst>
              <a:gs pos="26000">
                <a:scrgbClr r="0" g="0" b="0"/>
              </a:gs>
              <a:gs pos="97000">
                <a:srgbClr val="00206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ED0933-EA78-E5D3-C0BE-A15F977895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616" y="6377113"/>
            <a:ext cx="2322576" cy="274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D1BE3D-68E4-BACB-719D-428E4EC4D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68" y="457200"/>
            <a:ext cx="4255658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6F7FD2-2802-85A9-E82F-406CE48E8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5522D-8831-A940-DD11-3851D3816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4852" y="2057400"/>
            <a:ext cx="4277173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9015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A19406-49CF-CCA9-DFC8-DAEDF475DC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848" y="6380252"/>
            <a:ext cx="2287048" cy="2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50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 and Content_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A19406-49CF-CCA9-DFC8-DAEDF475DC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71" y="6362835"/>
            <a:ext cx="2287048" cy="2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71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970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7875-64E2-D939-A1F2-73BA7A0C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10676068" cy="9257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F9733-EB8E-31C5-D051-B8A2B4D7E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22" y="1631988"/>
            <a:ext cx="1075137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19406-49CF-CCA9-DFC8-DAEDF475DC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848" y="6380252"/>
            <a:ext cx="2287048" cy="2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44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7875-64E2-D939-A1F2-73BA7A0C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10676068" cy="9257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F9733-EB8E-31C5-D051-B8A2B4D7E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22" y="1631988"/>
            <a:ext cx="1075137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19406-49CF-CCA9-DFC8-DAEDF475DC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1" y="6362834"/>
            <a:ext cx="2287048" cy="2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7875-64E2-D939-A1F2-73BA7A0C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0" y="228600"/>
            <a:ext cx="10676068" cy="9257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F9733-EB8E-31C5-D051-B8A2B4D7E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22" y="1631988"/>
            <a:ext cx="1075137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7612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log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5BE93B-17F1-B588-C970-5FD4041A3340}"/>
              </a:ext>
            </a:extLst>
          </p:cNvPr>
          <p:cNvSpPr/>
          <p:nvPr userDrawn="1"/>
        </p:nvSpPr>
        <p:spPr>
          <a:xfrm>
            <a:off x="0" y="0"/>
            <a:ext cx="12200546" cy="6858000"/>
          </a:xfrm>
          <a:prstGeom prst="rect">
            <a:avLst/>
          </a:prstGeom>
          <a:gradFill flip="none" rotWithShape="1">
            <a:gsLst>
              <a:gs pos="26000">
                <a:scrgbClr r="0" g="0" b="0"/>
              </a:gs>
              <a:gs pos="97000">
                <a:srgbClr val="00206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5AD64D-B128-3C9A-DEA6-BBEE724EDC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616" y="6377113"/>
            <a:ext cx="2322576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72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3B9D-5E2F-F6BD-86B8-79AEB0270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86" y="0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98617-7BC2-A928-E4CD-52B092B40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984" y="1793352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0C974-B38F-2075-34E4-98486BCD4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7654" y="1804110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248BF-6927-D689-A4C3-95F2D280CC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848" y="6380252"/>
            <a:ext cx="2287048" cy="2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3B9D-5E2F-F6BD-86B8-79AEB0270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86" y="0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98617-7BC2-A928-E4CD-52B092B40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984" y="1793352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0C974-B38F-2075-34E4-98486BCD4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7654" y="1804110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248BF-6927-D689-A4C3-95F2D280CC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79" y="6371543"/>
            <a:ext cx="2287048" cy="2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81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14224-DDBD-E65D-BD2E-6A980E56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74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7963E-5A87-6CBA-4E0C-D3370757C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816" y="167040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4CEB22-3DC2-C1D8-4C3C-9466A577C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816" y="2494318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2DFCD-FDD5-4E60-44D0-35708E66A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84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079E2-54B3-129F-8A66-E4C009522C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1841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4E01C-7F59-B333-271B-EF2F5B28DB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848" y="6380252"/>
            <a:ext cx="2287048" cy="2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65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14224-DDBD-E65D-BD2E-6A980E56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74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7963E-5A87-6CBA-4E0C-D3370757C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816" y="167040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4CEB22-3DC2-C1D8-4C3C-9466A577C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816" y="2494318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2DFCD-FDD5-4E60-44D0-35708E66A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84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079E2-54B3-129F-8A66-E4C009522C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1841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4E01C-7F59-B333-271B-EF2F5B28DB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71" y="6371544"/>
            <a:ext cx="2287048" cy="2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48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1BE3D-68E4-BACB-719D-428E4EC4D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68" y="457200"/>
            <a:ext cx="4255658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6F7FD2-2802-85A9-E82F-406CE48E8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5522D-8831-A940-DD11-3851D3816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4852" y="2057400"/>
            <a:ext cx="4277173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75D38C-448C-F3B5-72F6-D9AE0EF80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848" y="6380252"/>
            <a:ext cx="2287048" cy="2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00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9602-9846-0EAE-893B-7A0C9D8E0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16" y="424927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1D989-AACA-5C28-56EC-123D9C94D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275" y="987425"/>
            <a:ext cx="63961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606DC9-6D41-3DE8-C0E1-267DECA8C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7816" y="206815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BE4AA8-3EA1-B1F5-0D0A-088C6011A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848" y="6380252"/>
            <a:ext cx="2287048" cy="2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9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71FE3-2EFF-3166-348B-8B9ACF84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86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9DD163-37AF-8D24-AA39-60BD3683C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848" y="6380252"/>
            <a:ext cx="2287048" cy="2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44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111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EEE76-A7AD-3327-31DA-B49654268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29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A8F857-169C-DDD1-1B13-0EEF26147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7125" y="1761079"/>
            <a:ext cx="10837433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FEBEC9-E5DE-DAE6-B38F-548A984E0B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848" y="6380252"/>
            <a:ext cx="2287048" cy="2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36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6627A7-ED9B-52C4-47B2-738205F48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D5499-79B3-F32C-4F90-5A6C87889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2AFC9F-7510-C0D7-01EE-1B6413135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848" y="6380252"/>
            <a:ext cx="2287048" cy="2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58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5BE93B-17F1-B588-C970-5FD4041A3340}"/>
              </a:ext>
            </a:extLst>
          </p:cNvPr>
          <p:cNvSpPr/>
          <p:nvPr userDrawn="1"/>
        </p:nvSpPr>
        <p:spPr>
          <a:xfrm>
            <a:off x="0" y="0"/>
            <a:ext cx="12200546" cy="6858000"/>
          </a:xfrm>
          <a:prstGeom prst="rect">
            <a:avLst/>
          </a:prstGeom>
          <a:gradFill flip="none" rotWithShape="1">
            <a:gsLst>
              <a:gs pos="26000">
                <a:scrgbClr r="0" g="0" b="0"/>
              </a:gs>
              <a:gs pos="97000">
                <a:srgbClr val="00206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5AD64D-B128-3C9A-DEA6-BBEE724EDC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350987"/>
            <a:ext cx="2322576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9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3FD044-5F97-E962-D76C-B1113C76C1D6}"/>
              </a:ext>
            </a:extLst>
          </p:cNvPr>
          <p:cNvSpPr/>
          <p:nvPr userDrawn="1"/>
        </p:nvSpPr>
        <p:spPr>
          <a:xfrm>
            <a:off x="-8546" y="0"/>
            <a:ext cx="12200546" cy="6858000"/>
          </a:xfrm>
          <a:prstGeom prst="rect">
            <a:avLst/>
          </a:prstGeom>
          <a:gradFill flip="none" rotWithShape="1">
            <a:gsLst>
              <a:gs pos="26000">
                <a:scrgbClr r="0" g="0" b="0"/>
              </a:gs>
              <a:gs pos="97000">
                <a:srgbClr val="00206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0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5BE93B-17F1-B588-C970-5FD4041A3340}"/>
              </a:ext>
            </a:extLst>
          </p:cNvPr>
          <p:cNvSpPr/>
          <p:nvPr userDrawn="1"/>
        </p:nvSpPr>
        <p:spPr>
          <a:xfrm>
            <a:off x="0" y="0"/>
            <a:ext cx="12200546" cy="6858000"/>
          </a:xfrm>
          <a:prstGeom prst="rect">
            <a:avLst/>
          </a:prstGeom>
          <a:gradFill flip="none" rotWithShape="1">
            <a:gsLst>
              <a:gs pos="26000">
                <a:scrgbClr r="0" g="0" b="0"/>
              </a:gs>
              <a:gs pos="97000">
                <a:srgbClr val="00206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5AD64D-B128-3C9A-DEA6-BBEE724EDC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616" y="6377113"/>
            <a:ext cx="2322576" cy="274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971FE3-2EFF-3166-348B-8B9ACF84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603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6638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B9DCAC-CA60-796F-8154-F0B4EE630012}"/>
              </a:ext>
            </a:extLst>
          </p:cNvPr>
          <p:cNvSpPr/>
          <p:nvPr userDrawn="1"/>
        </p:nvSpPr>
        <p:spPr>
          <a:xfrm>
            <a:off x="0" y="0"/>
            <a:ext cx="12200546" cy="6858000"/>
          </a:xfrm>
          <a:prstGeom prst="rect">
            <a:avLst/>
          </a:prstGeom>
          <a:gradFill flip="none" rotWithShape="1">
            <a:gsLst>
              <a:gs pos="26000">
                <a:scrgbClr r="0" g="0" b="0"/>
              </a:gs>
              <a:gs pos="97000">
                <a:srgbClr val="00206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C65EB-B047-C233-95E3-661BBEE6AF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987" y="6377113"/>
            <a:ext cx="2322576" cy="274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C27875-64E2-D939-A1F2-73BA7A0C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0" y="228600"/>
            <a:ext cx="10676068" cy="9257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F9733-EB8E-31C5-D051-B8A2B4D7E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22" y="1631988"/>
            <a:ext cx="10751372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996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 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3E5170B-6F8F-EBCD-47D6-37A1C20B44CA}"/>
              </a:ext>
            </a:extLst>
          </p:cNvPr>
          <p:cNvSpPr/>
          <p:nvPr userDrawn="1"/>
        </p:nvSpPr>
        <p:spPr>
          <a:xfrm>
            <a:off x="0" y="0"/>
            <a:ext cx="12200546" cy="6858000"/>
          </a:xfrm>
          <a:prstGeom prst="rect">
            <a:avLst/>
          </a:prstGeom>
          <a:gradFill flip="none" rotWithShape="1">
            <a:gsLst>
              <a:gs pos="26000">
                <a:scrgbClr r="0" g="0" b="0"/>
              </a:gs>
              <a:gs pos="97000">
                <a:srgbClr val="00206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5CFC6-F2E6-0B04-F833-99405435E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0" y="6342278"/>
            <a:ext cx="2322576" cy="274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C27875-64E2-D939-A1F2-73BA7A0C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0" y="228600"/>
            <a:ext cx="10676068" cy="9257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F9733-EB8E-31C5-D051-B8A2B4D7E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22" y="1631988"/>
            <a:ext cx="10751372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037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66A995C-7E1C-7086-DC05-34974C247515}"/>
              </a:ext>
            </a:extLst>
          </p:cNvPr>
          <p:cNvSpPr/>
          <p:nvPr userDrawn="1"/>
        </p:nvSpPr>
        <p:spPr>
          <a:xfrm>
            <a:off x="0" y="0"/>
            <a:ext cx="12200546" cy="6858000"/>
          </a:xfrm>
          <a:prstGeom prst="rect">
            <a:avLst/>
          </a:prstGeom>
          <a:gradFill flip="none" rotWithShape="1">
            <a:gsLst>
              <a:gs pos="26000">
                <a:scrgbClr r="0" g="0" b="0"/>
              </a:gs>
              <a:gs pos="97000">
                <a:srgbClr val="00206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27875-64E2-D939-A1F2-73BA7A0C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0" y="228600"/>
            <a:ext cx="10676068" cy="9257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F9733-EB8E-31C5-D051-B8A2B4D7E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22" y="1631988"/>
            <a:ext cx="10751372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59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8F77C1-9DE1-C320-1AEC-C2A09A9703EC}"/>
              </a:ext>
            </a:extLst>
          </p:cNvPr>
          <p:cNvSpPr/>
          <p:nvPr userDrawn="1"/>
        </p:nvSpPr>
        <p:spPr>
          <a:xfrm>
            <a:off x="0" y="0"/>
            <a:ext cx="12200546" cy="6858000"/>
          </a:xfrm>
          <a:prstGeom prst="rect">
            <a:avLst/>
          </a:prstGeom>
          <a:gradFill flip="none" rotWithShape="1">
            <a:gsLst>
              <a:gs pos="26000">
                <a:scrgbClr r="0" g="0" b="0"/>
              </a:gs>
              <a:gs pos="97000">
                <a:srgbClr val="00206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9D5582-9E48-B863-BCB4-1912D9FB0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616" y="6377113"/>
            <a:ext cx="2322576" cy="27432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E0AD9DE-885A-1DA0-61F8-F10728BD0CFA}"/>
              </a:ext>
            </a:extLst>
          </p:cNvPr>
          <p:cNvSpPr txBox="1">
            <a:spLocks/>
          </p:cNvSpPr>
          <p:nvPr userDrawn="1"/>
        </p:nvSpPr>
        <p:spPr>
          <a:xfrm>
            <a:off x="11781889" y="10275"/>
            <a:ext cx="410112" cy="2774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93B9D-5E2F-F6BD-86B8-79AEB0270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86" y="4603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98617-7BC2-A928-E4CD-52B092B40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984" y="1793352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0C974-B38F-2075-34E4-98486BCD4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7654" y="1804110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515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82FB5A-D97B-37EF-5EFE-539DA6FDB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1082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0E01C-5C3A-A121-0543-EB55FAB39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1082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C096F-F045-DC86-52C5-54EF108B46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154D45-4D75-A840-AB37-89D04500B34E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75585-7802-ED4F-0DC7-7EE6A45B1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0737C-CB76-0744-2A0B-7D8B9F9332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41F87F-F4D1-E447-BB73-A21E089436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4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2" r:id="rId3"/>
    <p:sldLayoutId id="2147483665" r:id="rId4"/>
    <p:sldLayoutId id="2147483669" r:id="rId5"/>
    <p:sldLayoutId id="2147483662" r:id="rId6"/>
    <p:sldLayoutId id="2147483661" r:id="rId7"/>
    <p:sldLayoutId id="2147483664" r:id="rId8"/>
    <p:sldLayoutId id="2147483673" r:id="rId9"/>
    <p:sldLayoutId id="2147483652" r:id="rId10"/>
    <p:sldLayoutId id="2147483667" r:id="rId11"/>
    <p:sldLayoutId id="2147483674" r:id="rId12"/>
    <p:sldLayoutId id="2147483657" r:id="rId13"/>
    <p:sldLayoutId id="2147483671" r:id="rId14"/>
    <p:sldLayoutId id="2147483675" r:id="rId15"/>
    <p:sldLayoutId id="2147483651" r:id="rId16"/>
    <p:sldLayoutId id="2147483650" r:id="rId17"/>
    <p:sldLayoutId id="2147483660" r:id="rId18"/>
    <p:sldLayoutId id="2147483663" r:id="rId19"/>
    <p:sldLayoutId id="2147483666" r:id="rId20"/>
    <p:sldLayoutId id="2147483676" r:id="rId21"/>
    <p:sldLayoutId id="2147483653" r:id="rId22"/>
    <p:sldLayoutId id="2147483677" r:id="rId23"/>
    <p:sldLayoutId id="2147483668" r:id="rId24"/>
    <p:sldLayoutId id="2147483656" r:id="rId25"/>
    <p:sldLayoutId id="2147483654" r:id="rId26"/>
    <p:sldLayoutId id="2147483655" r:id="rId27"/>
    <p:sldLayoutId id="2147483658" r:id="rId28"/>
    <p:sldLayoutId id="214748365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18.svg"/><Relationship Id="rId5" Type="http://schemas.openxmlformats.org/officeDocument/2006/relationships/image" Target="../media/image112.sv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mailto:spshelp@uconn.edu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5" Type="http://schemas.openxmlformats.org/officeDocument/2006/relationships/image" Target="../media/image18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CF09F-CA7A-41FF-040E-C06D02CCD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 being pipetted into a petri dish">
            <a:extLst>
              <a:ext uri="{FF2B5EF4-FFF2-40B4-BE49-F238E27FC236}">
                <a16:creationId xmlns:a16="http://schemas.microsoft.com/office/drawing/2014/main" id="{C6BCDBC3-B110-5DB0-ED03-B687F8FD3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96" r="-811" b="2847"/>
          <a:stretch/>
        </p:blipFill>
        <p:spPr>
          <a:xfrm>
            <a:off x="0" y="0"/>
            <a:ext cx="6701432" cy="6897735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622AF688-AA00-6DF1-6A55-285A5120F2DB}"/>
              </a:ext>
            </a:extLst>
          </p:cNvPr>
          <p:cNvSpPr txBox="1">
            <a:spLocks/>
          </p:cNvSpPr>
          <p:nvPr/>
        </p:nvSpPr>
        <p:spPr>
          <a:xfrm>
            <a:off x="1023984" y="1623886"/>
            <a:ext cx="7411564" cy="1247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740"/>
              </a:lnSpc>
              <a:spcAft>
                <a:spcPts val="1800"/>
              </a:spcAft>
            </a:pPr>
            <a:endParaRPr lang="en-US" sz="2000" b="1">
              <a:solidFill>
                <a:schemeClr val="bg1"/>
              </a:solidFill>
              <a:latin typeface="Gotham Bold" panose="02000604030000020004" pitchFamily="2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30179C53-EBC7-50AB-7312-7537DF2DC940}"/>
              </a:ext>
            </a:extLst>
          </p:cNvPr>
          <p:cNvSpPr/>
          <p:nvPr/>
        </p:nvSpPr>
        <p:spPr>
          <a:xfrm>
            <a:off x="4556905" y="0"/>
            <a:ext cx="7660495" cy="6858000"/>
          </a:xfrm>
          <a:custGeom>
            <a:avLst/>
            <a:gdLst>
              <a:gd name="connsiteX0" fmla="*/ 2144840 w 7901209"/>
              <a:gd name="connsiteY0" fmla="*/ 0 h 6858000"/>
              <a:gd name="connsiteX1" fmla="*/ 7901209 w 7901209"/>
              <a:gd name="connsiteY1" fmla="*/ 0 h 6858000"/>
              <a:gd name="connsiteX2" fmla="*/ 7901209 w 7901209"/>
              <a:gd name="connsiteY2" fmla="*/ 6858000 h 6858000"/>
              <a:gd name="connsiteX3" fmla="*/ 0 w 79012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1209" h="6858000">
                <a:moveTo>
                  <a:pt x="2144840" y="0"/>
                </a:moveTo>
                <a:lnTo>
                  <a:pt x="7901209" y="0"/>
                </a:lnTo>
                <a:lnTo>
                  <a:pt x="7901209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000">
                <a:srgbClr val="0A152F"/>
              </a:gs>
              <a:gs pos="81000">
                <a:srgbClr val="00206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064D24C3-6EF2-A93B-B722-483022497094}"/>
              </a:ext>
            </a:extLst>
          </p:cNvPr>
          <p:cNvSpPr txBox="1">
            <a:spLocks/>
          </p:cNvSpPr>
          <p:nvPr/>
        </p:nvSpPr>
        <p:spPr>
          <a:xfrm>
            <a:off x="6045645" y="2829831"/>
            <a:ext cx="6207659" cy="1247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ts val="5060"/>
              </a:lnSpc>
            </a:pPr>
            <a:r>
              <a:rPr lang="en-US" b="1" cap="all">
                <a:solidFill>
                  <a:schemeClr val="bg1"/>
                </a:solidFill>
                <a:latin typeface="Avenir Black" panose="02000503020000020003" pitchFamily="2" charset="0"/>
                <a:cs typeface="Arial Black" panose="020B0604020202020204" pitchFamily="34" charset="0"/>
              </a:rPr>
              <a:t>University Senate </a:t>
            </a:r>
            <a:r>
              <a:rPr lang="en-US" b="1" u="none" strike="noStrike" cap="all">
                <a:solidFill>
                  <a:schemeClr val="bg1"/>
                </a:solidFill>
                <a:effectLst/>
                <a:latin typeface="Avenir Black" panose="02000503020000020003" pitchFamily="2" charset="0"/>
                <a:cs typeface="Arial Black" panose="020B0604020202020204" pitchFamily="34" charset="0"/>
              </a:rPr>
              <a:t>Research Update</a:t>
            </a:r>
          </a:p>
          <a:p>
            <a:pPr fontAlgn="base">
              <a:lnSpc>
                <a:spcPts val="5060"/>
              </a:lnSpc>
            </a:pPr>
            <a:endParaRPr lang="en-US" b="1" cap="all">
              <a:solidFill>
                <a:schemeClr val="bg1"/>
              </a:solidFill>
              <a:latin typeface="Avenir Black" panose="02000503020000020003" pitchFamily="2" charset="0"/>
              <a:cs typeface="Arial Black" panose="020B0604020202020204" pitchFamily="34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E96EACE-C590-35D2-3AA0-B17A6B69F51C}"/>
              </a:ext>
            </a:extLst>
          </p:cNvPr>
          <p:cNvSpPr/>
          <p:nvPr/>
        </p:nvSpPr>
        <p:spPr>
          <a:xfrm>
            <a:off x="0" y="0"/>
            <a:ext cx="12217400" cy="812800"/>
          </a:xfrm>
          <a:custGeom>
            <a:avLst/>
            <a:gdLst>
              <a:gd name="connsiteX0" fmla="*/ 0 w 12217400"/>
              <a:gd name="connsiteY0" fmla="*/ 0 h 812800"/>
              <a:gd name="connsiteX1" fmla="*/ 12217400 w 12217400"/>
              <a:gd name="connsiteY1" fmla="*/ 0 h 812800"/>
              <a:gd name="connsiteX2" fmla="*/ 12217400 w 12217400"/>
              <a:gd name="connsiteY2" fmla="*/ 812800 h 812800"/>
              <a:gd name="connsiteX3" fmla="*/ 0 w 12217400"/>
              <a:gd name="connsiteY3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7400" h="812800">
                <a:moveTo>
                  <a:pt x="0" y="0"/>
                </a:moveTo>
                <a:lnTo>
                  <a:pt x="12217400" y="0"/>
                </a:lnTo>
                <a:lnTo>
                  <a:pt x="12217400" y="812800"/>
                </a:lnTo>
                <a:lnTo>
                  <a:pt x="0" y="812800"/>
                </a:lnTo>
                <a:close/>
              </a:path>
            </a:pathLst>
          </a:custGeom>
          <a:gradFill>
            <a:gsLst>
              <a:gs pos="16000">
                <a:srgbClr val="30AA7F">
                  <a:alpha val="55548"/>
                </a:srgbClr>
              </a:gs>
              <a:gs pos="62000">
                <a:schemeClr val="bg1">
                  <a:lumMod val="95000"/>
                  <a:alpha val="38112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DBCF9"/>
              </a:solidFill>
            </a:endParaRP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16F87667-2C1A-94B9-C61B-7C61D7682E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383" y="217272"/>
            <a:ext cx="1191118" cy="39181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66A029C0-64EB-249E-7212-431C73544B4E}"/>
              </a:ext>
            </a:extLst>
          </p:cNvPr>
          <p:cNvSpPr/>
          <p:nvPr/>
        </p:nvSpPr>
        <p:spPr>
          <a:xfrm>
            <a:off x="0" y="6581000"/>
            <a:ext cx="12217400" cy="276999"/>
          </a:xfrm>
          <a:custGeom>
            <a:avLst/>
            <a:gdLst>
              <a:gd name="connsiteX0" fmla="*/ 0 w 12217400"/>
              <a:gd name="connsiteY0" fmla="*/ 0 h 812800"/>
              <a:gd name="connsiteX1" fmla="*/ 12217400 w 12217400"/>
              <a:gd name="connsiteY1" fmla="*/ 0 h 812800"/>
              <a:gd name="connsiteX2" fmla="*/ 12217400 w 12217400"/>
              <a:gd name="connsiteY2" fmla="*/ 812800 h 812800"/>
              <a:gd name="connsiteX3" fmla="*/ 0 w 12217400"/>
              <a:gd name="connsiteY3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7400" h="812800">
                <a:moveTo>
                  <a:pt x="0" y="0"/>
                </a:moveTo>
                <a:lnTo>
                  <a:pt x="12217400" y="0"/>
                </a:lnTo>
                <a:lnTo>
                  <a:pt x="12217400" y="812800"/>
                </a:lnTo>
                <a:lnTo>
                  <a:pt x="0" y="812800"/>
                </a:lnTo>
                <a:close/>
              </a:path>
            </a:pathLst>
          </a:custGeom>
          <a:gradFill>
            <a:gsLst>
              <a:gs pos="0">
                <a:srgbClr val="30AA7F">
                  <a:alpha val="41012"/>
                </a:srgbClr>
              </a:gs>
              <a:gs pos="62000">
                <a:schemeClr val="bg1">
                  <a:lumMod val="95000"/>
                  <a:alpha val="38036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DBCF9"/>
              </a:solidFill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CBC333F-1A61-CF32-D9E8-F485FA24E175}"/>
              </a:ext>
            </a:extLst>
          </p:cNvPr>
          <p:cNvSpPr/>
          <p:nvPr/>
        </p:nvSpPr>
        <p:spPr>
          <a:xfrm>
            <a:off x="6141495" y="4382721"/>
            <a:ext cx="5660136" cy="27432"/>
          </a:xfrm>
          <a:custGeom>
            <a:avLst/>
            <a:gdLst>
              <a:gd name="connsiteX0" fmla="*/ 0 w 12217400"/>
              <a:gd name="connsiteY0" fmla="*/ 0 h 276080"/>
              <a:gd name="connsiteX1" fmla="*/ 12217400 w 12217400"/>
              <a:gd name="connsiteY1" fmla="*/ 0 h 276080"/>
              <a:gd name="connsiteX2" fmla="*/ 12217400 w 12217400"/>
              <a:gd name="connsiteY2" fmla="*/ 276080 h 276080"/>
              <a:gd name="connsiteX3" fmla="*/ 0 w 12217400"/>
              <a:gd name="connsiteY3" fmla="*/ 276080 h 27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7400" h="276080">
                <a:moveTo>
                  <a:pt x="0" y="0"/>
                </a:moveTo>
                <a:lnTo>
                  <a:pt x="12217400" y="0"/>
                </a:lnTo>
                <a:lnTo>
                  <a:pt x="12217400" y="276080"/>
                </a:lnTo>
                <a:lnTo>
                  <a:pt x="0" y="276080"/>
                </a:lnTo>
                <a:close/>
              </a:path>
            </a:pathLst>
          </a:custGeom>
          <a:solidFill>
            <a:srgbClr val="30AA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EDA3E1-F674-5C11-F2D1-8334846A9716}"/>
              </a:ext>
            </a:extLst>
          </p:cNvPr>
          <p:cNvSpPr txBox="1"/>
          <p:nvPr/>
        </p:nvSpPr>
        <p:spPr>
          <a:xfrm>
            <a:off x="9829800" y="5909258"/>
            <a:ext cx="2068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venir Medium" panose="02000503020000020003" pitchFamily="2" charset="0"/>
              </a:rPr>
              <a:t>February 5, 2024</a:t>
            </a:r>
          </a:p>
        </p:txBody>
      </p:sp>
      <p:pic>
        <p:nvPicPr>
          <p:cNvPr id="7" name="Picture 6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21BE5049-C964-9CCD-38E9-00B3319D6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99" y="146406"/>
            <a:ext cx="1836234" cy="5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4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90E77D-06E2-307A-C39B-25CA05D5D9E7}"/>
              </a:ext>
            </a:extLst>
          </p:cNvPr>
          <p:cNvSpPr txBox="1"/>
          <p:nvPr/>
        </p:nvSpPr>
        <p:spPr>
          <a:xfrm>
            <a:off x="357707" y="1295400"/>
            <a:ext cx="4080036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600"/>
              </a:spcAft>
            </a:pPr>
            <a:r>
              <a:rPr lang="en-US" sz="2800" b="1" i="0" u="none" strike="noStrike">
                <a:solidFill>
                  <a:srgbClr val="4EC5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Internal IRB</a:t>
            </a:r>
          </a:p>
          <a:p>
            <a:pPr marR="0" algn="l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0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active studies</a:t>
            </a:r>
          </a:p>
          <a:p>
            <a:pPr marR="0" algn="l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0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1600</a:t>
            </a: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submissions/ year</a:t>
            </a:r>
          </a:p>
          <a:p>
            <a:pPr marR="0" algn="l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sz="20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studies are FDA-regulated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E1901B-BC31-8E96-8469-9785D1409E1A}"/>
              </a:ext>
            </a:extLst>
          </p:cNvPr>
          <p:cNvSpPr txBox="1"/>
          <p:nvPr/>
        </p:nvSpPr>
        <p:spPr>
          <a:xfrm>
            <a:off x="369925" y="3048000"/>
            <a:ext cx="4048992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600"/>
              </a:spcAft>
            </a:pPr>
            <a:r>
              <a:rPr lang="en-US" sz="2800" b="1" i="0" u="none" strike="noStrike">
                <a:solidFill>
                  <a:srgbClr val="4EC5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BRANY IRB</a:t>
            </a:r>
          </a:p>
          <a:p>
            <a:pPr marR="0" algn="l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Began utilizing for certain studies in June 2023</a:t>
            </a:r>
          </a:p>
          <a:p>
            <a:pPr marR="0" algn="l">
              <a:spcBef>
                <a:spcPts val="0"/>
              </a:spcBef>
              <a:spcAft>
                <a:spcPts val="0"/>
              </a:spcAft>
            </a:pPr>
            <a:endParaRPr lang="en-US" sz="2000" b="0" i="0" u="none" strike="noStrike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l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sz="20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studies currently under BRANY IRB oversight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9D8BA7-9ACA-4F95-B452-7DE331C7ADE6}"/>
              </a:ext>
            </a:extLst>
          </p:cNvPr>
          <p:cNvSpPr txBox="1"/>
          <p:nvPr/>
        </p:nvSpPr>
        <p:spPr>
          <a:xfrm>
            <a:off x="5638799" y="1289953"/>
            <a:ext cx="6722523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600"/>
              </a:spcAft>
            </a:pPr>
            <a:r>
              <a:rPr lang="en-US" sz="2800" b="1" i="0" u="none" strike="noStrike">
                <a:solidFill>
                  <a:srgbClr val="4EC5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IBC Submission Data</a:t>
            </a:r>
          </a:p>
          <a:p>
            <a:pPr marL="285750" marR="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215</a:t>
            </a: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UConn Labs with IBC Registrations </a:t>
            </a:r>
          </a:p>
          <a:p>
            <a:pPr marL="285750" marR="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215</a:t>
            </a: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Registrations &amp; Amendments Reviewed in 2023 </a:t>
            </a:r>
          </a:p>
          <a:p>
            <a:pPr marL="285750" marR="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341</a:t>
            </a: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HuskySMS</a:t>
            </a: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Submissions Requiring Review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2000" b="0" i="0" u="none" strike="noStrike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F45F0-7CD2-9E96-85DC-4966AECE13AA}"/>
              </a:ext>
            </a:extLst>
          </p:cNvPr>
          <p:cNvSpPr txBox="1"/>
          <p:nvPr/>
        </p:nvSpPr>
        <p:spPr>
          <a:xfrm>
            <a:off x="5649776" y="3356283"/>
            <a:ext cx="6349428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600"/>
              </a:spcAft>
            </a:pPr>
            <a:r>
              <a:rPr lang="en-US" sz="2800" b="1" i="0" u="none" strike="noStrike">
                <a:solidFill>
                  <a:srgbClr val="4EC5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IACUC</a:t>
            </a:r>
          </a:p>
          <a:p>
            <a:pPr marR="0" algn="l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0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472</a:t>
            </a: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submissions </a:t>
            </a:r>
          </a:p>
          <a:p>
            <a:pPr marR="0" algn="l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0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active protocols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8C30B4-2C02-23A6-2409-9509CB2149E8}"/>
              </a:ext>
            </a:extLst>
          </p:cNvPr>
          <p:cNvGrpSpPr/>
          <p:nvPr/>
        </p:nvGrpSpPr>
        <p:grpSpPr>
          <a:xfrm>
            <a:off x="5638800" y="4787801"/>
            <a:ext cx="6774738" cy="2185948"/>
            <a:chOff x="311862" y="5313918"/>
            <a:chExt cx="6774738" cy="21859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80E55B-B2F0-6A97-DC1A-C2A2696460B8}"/>
                </a:ext>
              </a:extLst>
            </p:cNvPr>
            <p:cNvSpPr txBox="1"/>
            <p:nvPr/>
          </p:nvSpPr>
          <p:spPr>
            <a:xfrm>
              <a:off x="311862" y="5313918"/>
              <a:ext cx="241338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l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0" u="none" strike="noStrike">
                  <a:solidFill>
                    <a:srgbClr val="4EC58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COI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B65F7D-0BF2-7967-B1C2-80AC4721659C}"/>
                </a:ext>
              </a:extLst>
            </p:cNvPr>
            <p:cNvSpPr txBox="1"/>
            <p:nvPr/>
          </p:nvSpPr>
          <p:spPr>
            <a:xfrm>
              <a:off x="364076" y="5745540"/>
              <a:ext cx="672252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1,653</a:t>
              </a:r>
              <a:r>
                <a:rPr lang="en-US" sz="2000" b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Financial Disclosures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185</a:t>
              </a:r>
              <a:r>
                <a:rPr lang="en-US" sz="2000" b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Significant Financial Disclosures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66</a:t>
              </a:r>
              <a:r>
                <a:rPr lang="en-US" sz="2000" b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Active Management Plans</a:t>
              </a:r>
            </a:p>
            <a:p>
              <a:endParaRPr lang="en-US"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0561D28D-179A-3D9D-1D77-D70C7FD0C313}"/>
              </a:ext>
            </a:extLst>
          </p:cNvPr>
          <p:cNvSpPr txBox="1">
            <a:spLocks/>
          </p:cNvSpPr>
          <p:nvPr/>
        </p:nvSpPr>
        <p:spPr>
          <a:xfrm>
            <a:off x="389068" y="522007"/>
            <a:ext cx="11802932" cy="9257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i="0" u="none" strike="noStrike">
                <a:solidFill>
                  <a:schemeClr val="bg1"/>
                </a:solidFill>
                <a:effectLst/>
              </a:rPr>
              <a:t>Research Integrity and Compliance Update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63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7CF87-6CDA-D5C2-39A4-8DF6F7535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68C9AA-9474-D23C-F703-02F33F7BEC5D}"/>
              </a:ext>
            </a:extLst>
          </p:cNvPr>
          <p:cNvSpPr txBox="1">
            <a:spLocks/>
          </p:cNvSpPr>
          <p:nvPr/>
        </p:nvSpPr>
        <p:spPr>
          <a:xfrm>
            <a:off x="1285666" y="1524000"/>
            <a:ext cx="3339475" cy="925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800">
                <a:solidFill>
                  <a:schemeClr val="bg1"/>
                </a:solidFill>
              </a:rPr>
              <a:t>Average Number of Weeks for IRB Turn Around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DD1978-94FE-F446-A88E-BF528C281607}"/>
              </a:ext>
            </a:extLst>
          </p:cNvPr>
          <p:cNvSpPr txBox="1">
            <a:spLocks/>
          </p:cNvSpPr>
          <p:nvPr/>
        </p:nvSpPr>
        <p:spPr>
          <a:xfrm>
            <a:off x="7277100" y="1524000"/>
            <a:ext cx="3657600" cy="925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800">
                <a:solidFill>
                  <a:schemeClr val="bg1"/>
                </a:solidFill>
              </a:rPr>
              <a:t>Number of Financial Disclosures Submitted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C305BD-5928-BFC6-58F9-398A5925A948}"/>
              </a:ext>
            </a:extLst>
          </p:cNvPr>
          <p:cNvSpPr txBox="1">
            <a:spLocks/>
          </p:cNvSpPr>
          <p:nvPr/>
        </p:nvSpPr>
        <p:spPr>
          <a:xfrm>
            <a:off x="457200" y="522007"/>
            <a:ext cx="11353800" cy="9257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i="0" u="none" strike="noStrike">
                <a:solidFill>
                  <a:schemeClr val="bg1"/>
                </a:solidFill>
                <a:effectLst/>
              </a:rPr>
              <a:t>Research Integrity and Compliance Update</a:t>
            </a:r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6F60399-00C6-5B70-0D16-E39BE3A50F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1881378"/>
              </p:ext>
            </p:extLst>
          </p:nvPr>
        </p:nvGraphicFramePr>
        <p:xfrm>
          <a:off x="443564" y="2164868"/>
          <a:ext cx="5132673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855B7A0-6F49-33FF-31A6-0B35E4D475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8294965"/>
              </p:ext>
            </p:extLst>
          </p:nvPr>
        </p:nvGraphicFramePr>
        <p:xfrm>
          <a:off x="6400800" y="2514600"/>
          <a:ext cx="5410200" cy="3161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864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442BEC7-4642-A112-2BF9-305FF97C0D8B}"/>
              </a:ext>
            </a:extLst>
          </p:cNvPr>
          <p:cNvSpPr/>
          <p:nvPr/>
        </p:nvSpPr>
        <p:spPr>
          <a:xfrm>
            <a:off x="2067264" y="1706654"/>
            <a:ext cx="3269176" cy="1417545"/>
          </a:xfrm>
          <a:prstGeom prst="roundRect">
            <a:avLst/>
          </a:prstGeom>
          <a:noFill/>
          <a:ln>
            <a:solidFill>
              <a:srgbClr val="248C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317466-EB8A-6749-F578-F5F64701EA4A}"/>
              </a:ext>
            </a:extLst>
          </p:cNvPr>
          <p:cNvGrpSpPr/>
          <p:nvPr/>
        </p:nvGrpSpPr>
        <p:grpSpPr>
          <a:xfrm>
            <a:off x="1219200" y="2912505"/>
            <a:ext cx="2817263" cy="1032989"/>
            <a:chOff x="370711" y="2043911"/>
            <a:chExt cx="2817263" cy="1120332"/>
          </a:xfrm>
          <a:solidFill>
            <a:srgbClr val="248CC6"/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BD6CAD84-E46D-B10D-66F6-DA30B93AA79A}"/>
                </a:ext>
              </a:extLst>
            </p:cNvPr>
            <p:cNvSpPr/>
            <p:nvPr/>
          </p:nvSpPr>
          <p:spPr>
            <a:xfrm>
              <a:off x="370711" y="2043911"/>
              <a:ext cx="2817263" cy="112033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7D5FC93D-96FD-47CF-6F61-1BC3EF00589B}"/>
                </a:ext>
              </a:extLst>
            </p:cNvPr>
            <p:cNvSpPr txBox="1"/>
            <p:nvPr/>
          </p:nvSpPr>
          <p:spPr>
            <a:xfrm>
              <a:off x="403524" y="2076724"/>
              <a:ext cx="2751637" cy="10547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0965" tIns="67310" rIns="100965" bIns="67310" numCol="1" spcCol="1270" anchor="ctr" anchorCtr="0">
              <a:noAutofit/>
            </a:bodyPr>
            <a:lstStyle/>
            <a:p>
              <a:pPr marL="0" lvl="0" indent="0" algn="ctr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300" kern="1200"/>
                <a:t>Support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AFEF27-5150-8592-E438-B3BFE8935FCE}"/>
              </a:ext>
            </a:extLst>
          </p:cNvPr>
          <p:cNvGrpSpPr/>
          <p:nvPr/>
        </p:nvGrpSpPr>
        <p:grpSpPr>
          <a:xfrm>
            <a:off x="6991884" y="1600200"/>
            <a:ext cx="3581400" cy="1032989"/>
            <a:chOff x="7237343" y="628170"/>
            <a:chExt cx="2817263" cy="1120332"/>
          </a:xfrm>
          <a:solidFill>
            <a:srgbClr val="4EC58D"/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089C2E1-B2C4-AE9F-F104-1D8F754BC846}"/>
                </a:ext>
              </a:extLst>
            </p:cNvPr>
            <p:cNvSpPr/>
            <p:nvPr/>
          </p:nvSpPr>
          <p:spPr>
            <a:xfrm>
              <a:off x="7237343" y="628170"/>
              <a:ext cx="2817263" cy="112033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794A4AFF-7F2B-F1AB-8594-3EA1E2872334}"/>
                </a:ext>
              </a:extLst>
            </p:cNvPr>
            <p:cNvSpPr txBox="1"/>
            <p:nvPr/>
          </p:nvSpPr>
          <p:spPr>
            <a:xfrm>
              <a:off x="7270156" y="660983"/>
              <a:ext cx="2751637" cy="10547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0965" tIns="67310" rIns="100965" bIns="67310" numCol="1" spcCol="1270" anchor="ctr" anchorCtr="0">
              <a:noAutofit/>
            </a:bodyPr>
            <a:lstStyle/>
            <a:p>
              <a:pPr marL="0" lvl="0" indent="0" algn="ctr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300" kern="1200"/>
                <a:t>Expenses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819A9B81-EF67-206D-DC56-3F0B566A67C4}"/>
              </a:ext>
            </a:extLst>
          </p:cNvPr>
          <p:cNvSpPr txBox="1">
            <a:spLocks/>
          </p:cNvSpPr>
          <p:nvPr/>
        </p:nvSpPr>
        <p:spPr>
          <a:xfrm>
            <a:off x="1143000" y="533400"/>
            <a:ext cx="9753600" cy="6129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Research Support and Expenses at a Glance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5335FA-497C-12FD-8198-EC0CB1869F0B}"/>
              </a:ext>
            </a:extLst>
          </p:cNvPr>
          <p:cNvSpPr txBox="1"/>
          <p:nvPr/>
        </p:nvSpPr>
        <p:spPr>
          <a:xfrm>
            <a:off x="5772684" y="2769037"/>
            <a:ext cx="4800600" cy="305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>
              <a:lnSpc>
                <a:spcPts val="2300"/>
              </a:lnSpc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4EC58D"/>
                </a:solidFill>
              </a:rPr>
              <a:t>Research Administration</a:t>
            </a:r>
            <a:r>
              <a:rPr lang="en-US" sz="2000">
                <a:solidFill>
                  <a:srgbClr val="4EC58D"/>
                </a:solidFill>
              </a:rPr>
              <a:t> </a:t>
            </a:r>
            <a:r>
              <a:rPr lang="en-US" sz="2000">
                <a:solidFill>
                  <a:schemeClr val="bg1"/>
                </a:solidFill>
              </a:rPr>
              <a:t>(personnel for Research Finance, Sponsored Programs, Research Integrity &amp; Compliance, Research Development, Technology Commercialization Services)</a:t>
            </a:r>
          </a:p>
          <a:p>
            <a:pPr marL="228600" lvl="0" indent="-228600">
              <a:lnSpc>
                <a:spcPts val="2300"/>
              </a:lnSpc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4EC58D"/>
                </a:solidFill>
              </a:rPr>
              <a:t>Institutional Research Support </a:t>
            </a:r>
            <a:r>
              <a:rPr lang="en-US" sz="2000" b="0">
                <a:solidFill>
                  <a:schemeClr val="bg1"/>
                </a:solidFill>
              </a:rPr>
              <a:t>(Centers &amp; Institutes, Shared facilities, Internal seed funding, Cost-sharing, etc.)</a:t>
            </a:r>
          </a:p>
          <a:p>
            <a:pPr marL="228600" lvl="0" indent="-228600">
              <a:lnSpc>
                <a:spcPts val="2300"/>
              </a:lnSpc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4EC58D"/>
                </a:solidFill>
              </a:rPr>
              <a:t>IDC distribution </a:t>
            </a:r>
            <a:r>
              <a:rPr lang="en-US" sz="2000" b="0">
                <a:solidFill>
                  <a:schemeClr val="bg1"/>
                </a:solidFill>
              </a:rPr>
              <a:t>(10/10/10)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5C5FF3D-2917-C9D4-F521-117DD6BF78F5}"/>
              </a:ext>
            </a:extLst>
          </p:cNvPr>
          <p:cNvSpPr/>
          <p:nvPr/>
        </p:nvSpPr>
        <p:spPr>
          <a:xfrm>
            <a:off x="5645684" y="2450534"/>
            <a:ext cx="4953000" cy="3797866"/>
          </a:xfrm>
          <a:prstGeom prst="roundRect">
            <a:avLst/>
          </a:prstGeom>
          <a:noFill/>
          <a:ln>
            <a:solidFill>
              <a:srgbClr val="4EC5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D0979E-AA89-240C-15BA-32FA252CFCFC}"/>
              </a:ext>
            </a:extLst>
          </p:cNvPr>
          <p:cNvSpPr txBox="1"/>
          <p:nvPr/>
        </p:nvSpPr>
        <p:spPr>
          <a:xfrm>
            <a:off x="2206600" y="1845707"/>
            <a:ext cx="35940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248CC6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of OVPR Operating Funds come from IDCs</a:t>
            </a:r>
          </a:p>
          <a:p>
            <a:pPr marL="285750" indent="-285750">
              <a:buClr>
                <a:srgbClr val="248CC6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 from central funding</a:t>
            </a:r>
          </a:p>
        </p:txBody>
      </p:sp>
      <p:sp>
        <p:nvSpPr>
          <p:cNvPr id="16" name="Bent-Up Arrow 15">
            <a:extLst>
              <a:ext uri="{FF2B5EF4-FFF2-40B4-BE49-F238E27FC236}">
                <a16:creationId xmlns:a16="http://schemas.microsoft.com/office/drawing/2014/main" id="{5CF50B6B-43D8-990F-1D2B-1293BFC2CFB6}"/>
              </a:ext>
            </a:extLst>
          </p:cNvPr>
          <p:cNvSpPr/>
          <p:nvPr/>
        </p:nvSpPr>
        <p:spPr>
          <a:xfrm rot="5400000">
            <a:off x="3632962" y="3331569"/>
            <a:ext cx="1032989" cy="2507715"/>
          </a:xfrm>
          <a:prstGeom prst="bentUpArrow">
            <a:avLst>
              <a:gd name="adj1" fmla="val 8333"/>
              <a:gd name="adj2" fmla="val 14352"/>
              <a:gd name="adj3" fmla="val 22222"/>
            </a:avLst>
          </a:prstGeom>
          <a:solidFill>
            <a:srgbClr val="248CC6"/>
          </a:solidFill>
          <a:ln>
            <a:solidFill>
              <a:srgbClr val="248C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3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67DCD-8B66-49DA-8B43-6439DDBAC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4BB7B-16F6-2831-8F09-081A00CC3FB3}"/>
              </a:ext>
            </a:extLst>
          </p:cNvPr>
          <p:cNvSpPr txBox="1">
            <a:spLocks/>
          </p:cNvSpPr>
          <p:nvPr/>
        </p:nvSpPr>
        <p:spPr>
          <a:xfrm>
            <a:off x="338931" y="532101"/>
            <a:ext cx="590081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30">
                <a:solidFill>
                  <a:schemeClr val="bg1"/>
                </a:solidFill>
              </a:rPr>
              <a:t>Research Budget Categories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AE9E07-886E-358A-D99A-6BEB8D007CBE}"/>
              </a:ext>
            </a:extLst>
          </p:cNvPr>
          <p:cNvSpPr txBox="1">
            <a:spLocks/>
          </p:cNvSpPr>
          <p:nvPr/>
        </p:nvSpPr>
        <p:spPr>
          <a:xfrm>
            <a:off x="6542918" y="139589"/>
            <a:ext cx="5410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30">
                <a:solidFill>
                  <a:schemeClr val="bg1"/>
                </a:solidFill>
              </a:rPr>
              <a:t>FY 25 Preliminary Budget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6511EF-343D-7C28-D3EC-CD4E06E2798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D8A89C33-54D7-3124-5A20-2405427E4E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96629" y="1752600"/>
            <a:ext cx="5410200" cy="3731419"/>
            <a:chOff x="4237" y="1296"/>
            <a:chExt cx="3311" cy="1812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767843F8-B42D-9185-D7DB-78B977B157B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237" y="1296"/>
              <a:ext cx="3311" cy="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426ED767-ADC0-33BB-FBE8-AE691FBB8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1296"/>
              <a:ext cx="3311" cy="143"/>
            </a:xfrm>
            <a:prstGeom prst="rect">
              <a:avLst/>
            </a:prstGeom>
            <a:solidFill>
              <a:srgbClr val="DDE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C5D76D6A-E419-8B76-D5B5-69610A55C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2620"/>
              <a:ext cx="3311" cy="151"/>
            </a:xfrm>
            <a:prstGeom prst="rect">
              <a:avLst/>
            </a:prstGeom>
            <a:solidFill>
              <a:srgbClr val="DDE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7719E084-2CD2-8392-54C1-B9E13E755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1310"/>
              <a:ext cx="234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Institutional Research </a:t>
              </a:r>
              <a:r>
                <a:rPr kumimoji="0" lang="en-US" altLang="en-US" sz="1300" b="1" i="0" u="none" strike="noStrike" cap="none" normalizeH="0" baseline="0" dirty="0" smtClean="0">
                  <a:ln>
                    <a:noFill/>
                  </a:ln>
                  <a:effectLst/>
                  <a:latin typeface="Arial" panose="020B0604020202020204" pitchFamily="34" charset="0"/>
                </a:rPr>
                <a:t>Support </a:t>
              </a:r>
              <a:r>
                <a:rPr kumimoji="0" lang="en-US" altLang="en-US" sz="13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(net of revenues)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F3C17C0F-956B-AB88-C4C1-488E4C3FE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7" y="1310"/>
              <a:ext cx="85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dirty="0" smtClean="0">
                  <a:ln>
                    <a:noFill/>
                  </a:ln>
                  <a:effectLst/>
                  <a:latin typeface="Arial" panose="020B0604020202020204" pitchFamily="34" charset="0"/>
                </a:rPr>
                <a:t>       FY25 </a:t>
              </a:r>
              <a:r>
                <a:rPr kumimoji="0" lang="en-US" altLang="en-US" sz="13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Budget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A9B73798-3E3B-C765-FA5D-34DC3F838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1446"/>
              <a:ext cx="102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Centers and Institutes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1F1DDA84-F64D-04D1-7F5A-F9EA01F45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6" y="1446"/>
              <a:ext cx="52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12,509,814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552A08A6-B906-F82A-A065-95E3C891F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7" y="1460"/>
              <a:ext cx="15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21%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4D633D21-4ACA-4285-2E28-DD08760B7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1576"/>
              <a:ext cx="119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IDC </a:t>
              </a: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10/10/10 </a:t>
              </a: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Distributions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84FEEA91-958D-B536-1164-BDB68FC9E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6" y="1576"/>
              <a:ext cx="52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13,284,595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C74DEFC3-8320-4EDB-216B-2D5E9B66E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7" y="1590"/>
              <a:ext cx="15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23%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7A61AA07-5F4B-BB1B-F8BD-5539370C5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1706"/>
              <a:ext cx="91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Other </a:t>
              </a:r>
              <a:r>
                <a:rPr kumimoji="0" lang="en-US" altLang="en-US" sz="1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Commitments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FFB40932-F1D8-4EA4-B3AA-E07EBA926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1" y="1706"/>
              <a:ext cx="46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4,600,000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88A25963-59C0-AD4A-5314-2FFBCCFF2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" y="1719"/>
              <a:ext cx="113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000" dirty="0">
                  <a:solidFill>
                    <a:schemeClr val="bg1"/>
                  </a:solidFill>
                </a:rPr>
                <a:t>8</a:t>
              </a: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id="{D497526B-80B8-B33C-49F8-81E6436D9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1835"/>
              <a:ext cx="723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Internal Awards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73241E52-B618-B870-F30A-8B270479D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1" y="1835"/>
              <a:ext cx="46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3,500,000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0">
              <a:extLst>
                <a:ext uri="{FF2B5EF4-FFF2-40B4-BE49-F238E27FC236}">
                  <a16:creationId xmlns:a16="http://schemas.microsoft.com/office/drawing/2014/main" id="{F5D3335C-00F8-5F11-9C18-DB6E09CA8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" y="1849"/>
              <a:ext cx="113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6%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A96149C9-D695-8F35-66B8-16E91E939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1965"/>
              <a:ext cx="73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Startup Support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id="{D6E46317-C897-10E2-B6C9-D6E383F70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1" y="1965"/>
              <a:ext cx="46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4,000,000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C790386B-E00F-8E39-8295-34ED907B0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" y="1979"/>
              <a:ext cx="113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000" dirty="0">
                  <a:solidFill>
                    <a:schemeClr val="bg1"/>
                  </a:solidFill>
                </a:rPr>
                <a:t>7</a:t>
              </a: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4DBD8D84-2543-079E-84A1-70D9C629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2095"/>
              <a:ext cx="1011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Animal Care Services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75FAD43D-839F-1834-4D64-7E69F6892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1" y="2095"/>
              <a:ext cx="46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1,782,284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6">
              <a:extLst>
                <a:ext uri="{FF2B5EF4-FFF2-40B4-BE49-F238E27FC236}">
                  <a16:creationId xmlns:a16="http://schemas.microsoft.com/office/drawing/2014/main" id="{BD708BF6-0522-F56B-7190-F8A6D22BE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1" y="2095"/>
              <a:ext cx="14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   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CE3A5957-FFB8-0123-767C-05DDD1AD7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7" y="2095"/>
              <a:ext cx="2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964EC1D6-2D2D-58FE-9324-13D4765A3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" y="2108"/>
              <a:ext cx="11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3%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9B183046-603C-B4EB-78BE-CA8F126B8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2245"/>
              <a:ext cx="233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COR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ED78E36E-F027-F577-77D4-DA7E76AA4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" y="2224"/>
              <a:ext cx="4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1">
              <a:extLst>
                <a:ext uri="{FF2B5EF4-FFF2-40B4-BE49-F238E27FC236}">
                  <a16:creationId xmlns:a16="http://schemas.microsoft.com/office/drawing/2014/main" id="{29BF56C2-2D79-40CC-94A9-63151A136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0" y="2245"/>
              <a:ext cx="7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2">
              <a:extLst>
                <a:ext uri="{FF2B5EF4-FFF2-40B4-BE49-F238E27FC236}">
                  <a16:creationId xmlns:a16="http://schemas.microsoft.com/office/drawing/2014/main" id="{3A309927-BE0D-CFEB-5443-904AC92A6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1" y="2245"/>
              <a:ext cx="46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1,265,310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3">
              <a:extLst>
                <a:ext uri="{FF2B5EF4-FFF2-40B4-BE49-F238E27FC236}">
                  <a16:creationId xmlns:a16="http://schemas.microsoft.com/office/drawing/2014/main" id="{9589F0AA-FF13-6834-4923-0163F135D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" y="2259"/>
              <a:ext cx="11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2%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4">
              <a:extLst>
                <a:ext uri="{FF2B5EF4-FFF2-40B4-BE49-F238E27FC236}">
                  <a16:creationId xmlns:a16="http://schemas.microsoft.com/office/drawing/2014/main" id="{3629EA56-254E-0B58-330F-33EA7A648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2375"/>
              <a:ext cx="114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Faculty Shared Services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5">
              <a:extLst>
                <a:ext uri="{FF2B5EF4-FFF2-40B4-BE49-F238E27FC236}">
                  <a16:creationId xmlns:a16="http://schemas.microsoft.com/office/drawing/2014/main" id="{CAB49689-484F-01B7-A4BF-E2E6A7C38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1" y="2375"/>
              <a:ext cx="46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1,355,774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36">
              <a:extLst>
                <a:ext uri="{FF2B5EF4-FFF2-40B4-BE49-F238E27FC236}">
                  <a16:creationId xmlns:a16="http://schemas.microsoft.com/office/drawing/2014/main" id="{64DFDF04-5325-E9F2-37F2-228554543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" y="2388"/>
              <a:ext cx="113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000" dirty="0">
                  <a:solidFill>
                    <a:schemeClr val="bg1"/>
                  </a:solidFill>
                </a:rPr>
                <a:t>2</a:t>
              </a: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37">
              <a:extLst>
                <a:ext uri="{FF2B5EF4-FFF2-40B4-BE49-F238E27FC236}">
                  <a16:creationId xmlns:a16="http://schemas.microsoft.com/office/drawing/2014/main" id="{DEF1144A-C3BF-A0FC-27DE-842A5DA2D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2504"/>
              <a:ext cx="66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Administration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38">
              <a:extLst>
                <a:ext uri="{FF2B5EF4-FFF2-40B4-BE49-F238E27FC236}">
                  <a16:creationId xmlns:a16="http://schemas.microsoft.com/office/drawing/2014/main" id="{A356CAA1-1990-4AB2-FA99-E89773991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6" y="2504"/>
              <a:ext cx="5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15,967,743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39">
              <a:extLst>
                <a:ext uri="{FF2B5EF4-FFF2-40B4-BE49-F238E27FC236}">
                  <a16:creationId xmlns:a16="http://schemas.microsoft.com/office/drawing/2014/main" id="{39EA4A8E-1DA8-6E81-4FB9-2049FB4D0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1" y="250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0">
              <a:extLst>
                <a:ext uri="{FF2B5EF4-FFF2-40B4-BE49-F238E27FC236}">
                  <a16:creationId xmlns:a16="http://schemas.microsoft.com/office/drawing/2014/main" id="{213EDCAD-AC34-476F-8285-91CE381ED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3" y="2504"/>
              <a:ext cx="2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1">
              <a:extLst>
                <a:ext uri="{FF2B5EF4-FFF2-40B4-BE49-F238E27FC236}">
                  <a16:creationId xmlns:a16="http://schemas.microsoft.com/office/drawing/2014/main" id="{8C19073F-80F4-8CC2-FFB8-FD47BB659B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7" y="2518"/>
              <a:ext cx="15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000" dirty="0" smtClean="0">
                  <a:solidFill>
                    <a:schemeClr val="bg1"/>
                  </a:solidFill>
                </a:rPr>
                <a:t>27</a:t>
              </a: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%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2">
              <a:extLst>
                <a:ext uri="{FF2B5EF4-FFF2-40B4-BE49-F238E27FC236}">
                  <a16:creationId xmlns:a16="http://schemas.microsoft.com/office/drawing/2014/main" id="{EA679C90-CCB4-20C6-A6D2-C63796680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2634"/>
              <a:ext cx="74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dirty="0" smtClean="0">
                  <a:ln>
                    <a:noFill/>
                  </a:ln>
                  <a:effectLst/>
                  <a:latin typeface="Arial" panose="020B0604020202020204" pitchFamily="34" charset="0"/>
                </a:rPr>
                <a:t>Total Expenses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3">
              <a:extLst>
                <a:ext uri="{FF2B5EF4-FFF2-40B4-BE49-F238E27FC236}">
                  <a16:creationId xmlns:a16="http://schemas.microsoft.com/office/drawing/2014/main" id="{0E0CA517-13B6-6EFB-CC92-E17DF19B5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0" y="2634"/>
              <a:ext cx="5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i="0" u="none" strike="noStrike" cap="none" normalizeH="0" baseline="0" dirty="0" smtClean="0">
                  <a:ln>
                    <a:noFill/>
                  </a:ln>
                  <a:effectLst/>
                  <a:highlight>
                    <a:srgbClr val="FFFF00"/>
                  </a:highlight>
                  <a:latin typeface="Arial" panose="020B0604020202020204" pitchFamily="34" charset="0"/>
                </a:rPr>
                <a:t>58,265,520</a:t>
              </a:r>
              <a:endParaRPr kumimoji="0" lang="en-US" altLang="en-US" sz="180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Arial" panose="020B0604020202020204" pitchFamily="34" charset="0"/>
              </a:endParaRPr>
            </a:p>
          </p:txBody>
        </p:sp>
        <p:sp>
          <p:nvSpPr>
            <p:cNvPr id="48" name="Rectangle 44">
              <a:extLst>
                <a:ext uri="{FF2B5EF4-FFF2-40B4-BE49-F238E27FC236}">
                  <a16:creationId xmlns:a16="http://schemas.microsoft.com/office/drawing/2014/main" id="{6ADEDB7F-302D-D482-38F7-FC4ECD518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3" y="2648"/>
              <a:ext cx="199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i="0" u="none" strike="noStrike" cap="none" normalizeH="0" baseline="0" dirty="0" smtClean="0">
                  <a:ln>
                    <a:noFill/>
                  </a:ln>
                  <a:effectLst/>
                  <a:latin typeface="Arial" panose="020B0604020202020204" pitchFamily="34" charset="0"/>
                </a:rPr>
                <a:t>100%</a:t>
              </a:r>
              <a:endParaRPr kumimoji="0" lang="en-US" altLang="en-US" sz="18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5">
              <a:extLst>
                <a:ext uri="{FF2B5EF4-FFF2-40B4-BE49-F238E27FC236}">
                  <a16:creationId xmlns:a16="http://schemas.microsoft.com/office/drawing/2014/main" id="{C3BC5D4C-C566-0403-3271-B63E081CC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2784"/>
              <a:ext cx="2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47">
              <a:extLst>
                <a:ext uri="{FF2B5EF4-FFF2-40B4-BE49-F238E27FC236}">
                  <a16:creationId xmlns:a16="http://schemas.microsoft.com/office/drawing/2014/main" id="{53C77C84-2231-457E-6B8E-32B972B2C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293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Line 49">
              <a:extLst>
                <a:ext uri="{FF2B5EF4-FFF2-40B4-BE49-F238E27FC236}">
                  <a16:creationId xmlns:a16="http://schemas.microsoft.com/office/drawing/2014/main" id="{E9B95B89-0F42-696E-7B1B-9DD97B47F1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7" y="1433"/>
              <a:ext cx="3311" cy="0"/>
            </a:xfrm>
            <a:prstGeom prst="line">
              <a:avLst/>
            </a:prstGeom>
            <a:noFill/>
            <a:ln w="0">
              <a:solidFill>
                <a:srgbClr val="9BC2E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" name="Rectangle 50">
              <a:extLst>
                <a:ext uri="{FF2B5EF4-FFF2-40B4-BE49-F238E27FC236}">
                  <a16:creationId xmlns:a16="http://schemas.microsoft.com/office/drawing/2014/main" id="{1137D11B-EC5B-9D20-0342-D848FD00C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1433"/>
              <a:ext cx="3311" cy="6"/>
            </a:xfrm>
            <a:prstGeom prst="rect">
              <a:avLst/>
            </a:prstGeom>
            <a:solidFill>
              <a:srgbClr val="9BC2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3" name="Line 51">
              <a:extLst>
                <a:ext uri="{FF2B5EF4-FFF2-40B4-BE49-F238E27FC236}">
                  <a16:creationId xmlns:a16="http://schemas.microsoft.com/office/drawing/2014/main" id="{CD3C239D-E7EF-1BB3-29FB-F18C38A24A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7" y="2620"/>
              <a:ext cx="331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4" name="Rectangle 52">
              <a:extLst>
                <a:ext uri="{FF2B5EF4-FFF2-40B4-BE49-F238E27FC236}">
                  <a16:creationId xmlns:a16="http://schemas.microsoft.com/office/drawing/2014/main" id="{189767D3-AE3E-6D83-CE14-5D9508986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2620"/>
              <a:ext cx="3311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5" name="Line 53">
              <a:extLst>
                <a:ext uri="{FF2B5EF4-FFF2-40B4-BE49-F238E27FC236}">
                  <a16:creationId xmlns:a16="http://schemas.microsoft.com/office/drawing/2014/main" id="{48A6ED8E-A70D-B139-2969-2947417FCB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7" y="2757"/>
              <a:ext cx="331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6" name="Rectangle 54">
              <a:extLst>
                <a:ext uri="{FF2B5EF4-FFF2-40B4-BE49-F238E27FC236}">
                  <a16:creationId xmlns:a16="http://schemas.microsoft.com/office/drawing/2014/main" id="{6D74FB5A-F64F-8767-1380-A03E6F1E9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2757"/>
              <a:ext cx="3311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7" name="Line 55">
              <a:extLst>
                <a:ext uri="{FF2B5EF4-FFF2-40B4-BE49-F238E27FC236}">
                  <a16:creationId xmlns:a16="http://schemas.microsoft.com/office/drawing/2014/main" id="{F60AA6BD-2035-2E03-81BA-90BCECF0DC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7" y="2771"/>
              <a:ext cx="331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" name="Rectangle 56">
              <a:extLst>
                <a:ext uri="{FF2B5EF4-FFF2-40B4-BE49-F238E27FC236}">
                  <a16:creationId xmlns:a16="http://schemas.microsoft.com/office/drawing/2014/main" id="{A5070276-A3FE-F20F-158C-648CFDEFC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2771"/>
              <a:ext cx="331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1155CD9B-8DE0-0C63-57B9-F518D405A13B}"/>
              </a:ext>
            </a:extLst>
          </p:cNvPr>
          <p:cNvSpPr txBox="1"/>
          <p:nvPr/>
        </p:nvSpPr>
        <p:spPr>
          <a:xfrm>
            <a:off x="272080" y="6073454"/>
            <a:ext cx="64825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888" indent="-115888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Other commitments include bridge funding, Career Awardee support, small grant F&amp;A assistance program, equipment (new, replacement, and repair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faculty summer salary support (1 week),…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1" name="Chart 60">
            <a:extLst>
              <a:ext uri="{FF2B5EF4-FFF2-40B4-BE49-F238E27FC236}">
                <a16:creationId xmlns:a16="http://schemas.microsoft.com/office/drawing/2014/main" id="{7F7727B6-6B86-4D0A-937A-31D3C5706D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733504"/>
              </p:ext>
            </p:extLst>
          </p:nvPr>
        </p:nvGraphicFramePr>
        <p:xfrm>
          <a:off x="435882" y="1232627"/>
          <a:ext cx="5927016" cy="4680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6342839" y="4802397"/>
            <a:ext cx="5410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</a:rPr>
              <a:t>Projected IDC Recoveries                                                52,250,000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270875" y="2034722"/>
            <a:ext cx="682243" cy="1313821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1272663" y="3421626"/>
            <a:ext cx="682243" cy="783577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9488D-2934-3069-C4D1-027DC718E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gh angle view of a building&#10;&#10;Description automatically generated">
            <a:extLst>
              <a:ext uri="{FF2B5EF4-FFF2-40B4-BE49-F238E27FC236}">
                <a16:creationId xmlns:a16="http://schemas.microsoft.com/office/drawing/2014/main" id="{34E3D756-6965-7D5E-E61A-05BB435DBF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27"/>
          <a:stretch/>
        </p:blipFill>
        <p:spPr>
          <a:xfrm>
            <a:off x="0" y="-16841"/>
            <a:ext cx="8163546" cy="6874839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8379E255-8B8F-11F7-9764-262ED6182F35}"/>
              </a:ext>
            </a:extLst>
          </p:cNvPr>
          <p:cNvSpPr/>
          <p:nvPr/>
        </p:nvSpPr>
        <p:spPr>
          <a:xfrm>
            <a:off x="5420360" y="-2"/>
            <a:ext cx="6771640" cy="6858000"/>
          </a:xfrm>
          <a:custGeom>
            <a:avLst/>
            <a:gdLst>
              <a:gd name="connsiteX0" fmla="*/ 1430030 w 6410382"/>
              <a:gd name="connsiteY0" fmla="*/ 0 h 6858000"/>
              <a:gd name="connsiteX1" fmla="*/ 6410382 w 6410382"/>
              <a:gd name="connsiteY1" fmla="*/ 0 h 6858000"/>
              <a:gd name="connsiteX2" fmla="*/ 6410382 w 6410382"/>
              <a:gd name="connsiteY2" fmla="*/ 6858000 h 6858000"/>
              <a:gd name="connsiteX3" fmla="*/ 0 w 64103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0382" h="6858000">
                <a:moveTo>
                  <a:pt x="1430030" y="0"/>
                </a:moveTo>
                <a:lnTo>
                  <a:pt x="6410382" y="0"/>
                </a:lnTo>
                <a:lnTo>
                  <a:pt x="6410382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6000">
                <a:srgbClr val="0A152F"/>
              </a:gs>
              <a:gs pos="81000">
                <a:srgbClr val="00206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48E5C1A-B4E0-B990-B857-2353BF6F9D6C}"/>
              </a:ext>
            </a:extLst>
          </p:cNvPr>
          <p:cNvSpPr/>
          <p:nvPr/>
        </p:nvSpPr>
        <p:spPr>
          <a:xfrm>
            <a:off x="-11260" y="-76200"/>
            <a:ext cx="12217400" cy="892928"/>
          </a:xfrm>
          <a:custGeom>
            <a:avLst/>
            <a:gdLst>
              <a:gd name="connsiteX0" fmla="*/ 0 w 12217400"/>
              <a:gd name="connsiteY0" fmla="*/ 0 h 812800"/>
              <a:gd name="connsiteX1" fmla="*/ 12217400 w 12217400"/>
              <a:gd name="connsiteY1" fmla="*/ 0 h 812800"/>
              <a:gd name="connsiteX2" fmla="*/ 12217400 w 12217400"/>
              <a:gd name="connsiteY2" fmla="*/ 812800 h 812800"/>
              <a:gd name="connsiteX3" fmla="*/ 0 w 12217400"/>
              <a:gd name="connsiteY3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7400" h="812800">
                <a:moveTo>
                  <a:pt x="0" y="0"/>
                </a:moveTo>
                <a:lnTo>
                  <a:pt x="12217400" y="0"/>
                </a:lnTo>
                <a:lnTo>
                  <a:pt x="12217400" y="812800"/>
                </a:lnTo>
                <a:lnTo>
                  <a:pt x="0" y="812800"/>
                </a:lnTo>
                <a:close/>
              </a:path>
            </a:pathLst>
          </a:custGeom>
          <a:gradFill>
            <a:gsLst>
              <a:gs pos="0">
                <a:srgbClr val="FF8B34">
                  <a:alpha val="62898"/>
                </a:srgbClr>
              </a:gs>
              <a:gs pos="86000">
                <a:schemeClr val="bg1">
                  <a:lumMod val="95000"/>
                  <a:alpha val="38112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DBCF9"/>
              </a:solidFill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C1232AF-4A36-B35F-55B5-256CCC71943D}"/>
              </a:ext>
            </a:extLst>
          </p:cNvPr>
          <p:cNvSpPr/>
          <p:nvPr/>
        </p:nvSpPr>
        <p:spPr>
          <a:xfrm>
            <a:off x="0" y="6581000"/>
            <a:ext cx="12217400" cy="276999"/>
          </a:xfrm>
          <a:custGeom>
            <a:avLst/>
            <a:gdLst>
              <a:gd name="connsiteX0" fmla="*/ 0 w 12217400"/>
              <a:gd name="connsiteY0" fmla="*/ 0 h 812800"/>
              <a:gd name="connsiteX1" fmla="*/ 12217400 w 12217400"/>
              <a:gd name="connsiteY1" fmla="*/ 0 h 812800"/>
              <a:gd name="connsiteX2" fmla="*/ 12217400 w 12217400"/>
              <a:gd name="connsiteY2" fmla="*/ 812800 h 812800"/>
              <a:gd name="connsiteX3" fmla="*/ 0 w 12217400"/>
              <a:gd name="connsiteY3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7400" h="812800">
                <a:moveTo>
                  <a:pt x="0" y="0"/>
                </a:moveTo>
                <a:lnTo>
                  <a:pt x="12217400" y="0"/>
                </a:lnTo>
                <a:lnTo>
                  <a:pt x="12217400" y="812800"/>
                </a:lnTo>
                <a:lnTo>
                  <a:pt x="0" y="812800"/>
                </a:lnTo>
                <a:close/>
              </a:path>
            </a:pathLst>
          </a:custGeom>
          <a:gradFill>
            <a:gsLst>
              <a:gs pos="1000">
                <a:srgbClr val="FF8B34">
                  <a:alpha val="28667"/>
                </a:srgbClr>
              </a:gs>
              <a:gs pos="87000">
                <a:schemeClr val="bg1">
                  <a:lumMod val="95000"/>
                  <a:alpha val="59624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DBCF9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032C74-288A-CBAD-3E14-480409DA2DBC}"/>
              </a:ext>
            </a:extLst>
          </p:cNvPr>
          <p:cNvSpPr txBox="1">
            <a:spLocks/>
          </p:cNvSpPr>
          <p:nvPr/>
        </p:nvSpPr>
        <p:spPr>
          <a:xfrm>
            <a:off x="1023984" y="1623886"/>
            <a:ext cx="7411564" cy="1247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740"/>
              </a:lnSpc>
              <a:spcAft>
                <a:spcPts val="1800"/>
              </a:spcAft>
            </a:pPr>
            <a:endParaRPr lang="en-US" sz="2000" b="1">
              <a:solidFill>
                <a:schemeClr val="bg1"/>
              </a:solidFill>
              <a:latin typeface="Gotham Bold" panose="0200060403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BD7234D-C55D-1842-5C7C-4B1A9B65EEC3}"/>
              </a:ext>
            </a:extLst>
          </p:cNvPr>
          <p:cNvSpPr txBox="1">
            <a:spLocks/>
          </p:cNvSpPr>
          <p:nvPr/>
        </p:nvSpPr>
        <p:spPr>
          <a:xfrm>
            <a:off x="7494209" y="3275646"/>
            <a:ext cx="3700733" cy="1247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40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12" name="Picture 11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E5031A38-3BDD-FDEE-4DA7-5F9526F8F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99" y="146406"/>
            <a:ext cx="1836234" cy="535568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45B612B-A693-3C1D-C190-628497B3F9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383" y="217272"/>
            <a:ext cx="1191118" cy="39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7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B644E-D6AB-266B-2857-0BAA8094C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FA68CF3D-5CFE-AD00-0253-EB87F6F78D85}"/>
              </a:ext>
            </a:extLst>
          </p:cNvPr>
          <p:cNvSpPr/>
          <p:nvPr/>
        </p:nvSpPr>
        <p:spPr>
          <a:xfrm>
            <a:off x="76200" y="-1521"/>
            <a:ext cx="4034931" cy="6857998"/>
          </a:xfrm>
          <a:custGeom>
            <a:avLst/>
            <a:gdLst>
              <a:gd name="connsiteX0" fmla="*/ 0 w 4034931"/>
              <a:gd name="connsiteY0" fmla="*/ 0 h 6857998"/>
              <a:gd name="connsiteX1" fmla="*/ 4034931 w 4034931"/>
              <a:gd name="connsiteY1" fmla="*/ 0 h 6857998"/>
              <a:gd name="connsiteX2" fmla="*/ 4034931 w 4034931"/>
              <a:gd name="connsiteY2" fmla="*/ 6857998 h 6857998"/>
              <a:gd name="connsiteX3" fmla="*/ 0 w 4034931"/>
              <a:gd name="connsiteY3" fmla="*/ 6857998 h 6857998"/>
              <a:gd name="connsiteX4" fmla="*/ 0 w 4034931"/>
              <a:gd name="connsiteY4" fmla="*/ 0 h 6857998"/>
              <a:gd name="connsiteX0" fmla="*/ 0 w 4034931"/>
              <a:gd name="connsiteY0" fmla="*/ 0 h 6857998"/>
              <a:gd name="connsiteX1" fmla="*/ 4034931 w 4034931"/>
              <a:gd name="connsiteY1" fmla="*/ 0 h 6857998"/>
              <a:gd name="connsiteX2" fmla="*/ 4034931 w 4034931"/>
              <a:gd name="connsiteY2" fmla="*/ 6857998 h 6857998"/>
              <a:gd name="connsiteX3" fmla="*/ 0 w 4034931"/>
              <a:gd name="connsiteY3" fmla="*/ 6857998 h 6857998"/>
              <a:gd name="connsiteX4" fmla="*/ 0 w 4034931"/>
              <a:gd name="connsiteY4" fmla="*/ 0 h 6857998"/>
              <a:gd name="connsiteX0" fmla="*/ 0 w 4034931"/>
              <a:gd name="connsiteY0" fmla="*/ 0 h 6857998"/>
              <a:gd name="connsiteX1" fmla="*/ 4034931 w 4034931"/>
              <a:gd name="connsiteY1" fmla="*/ 0 h 6857998"/>
              <a:gd name="connsiteX2" fmla="*/ 4034931 w 4034931"/>
              <a:gd name="connsiteY2" fmla="*/ 6857998 h 6857998"/>
              <a:gd name="connsiteX3" fmla="*/ 0 w 4034931"/>
              <a:gd name="connsiteY3" fmla="*/ 6857998 h 6857998"/>
              <a:gd name="connsiteX4" fmla="*/ 0 w 4034931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4931" h="6857998">
                <a:moveTo>
                  <a:pt x="0" y="0"/>
                </a:moveTo>
                <a:lnTo>
                  <a:pt x="4034931" y="0"/>
                </a:lnTo>
                <a:cubicBezTo>
                  <a:pt x="3703855" y="2317530"/>
                  <a:pt x="3782683" y="4635061"/>
                  <a:pt x="4034931" y="6857998"/>
                </a:cubicBez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rgbClr val="3C9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5761ED-EEE5-AD4C-FF5F-C5B2B88C8903}"/>
              </a:ext>
            </a:extLst>
          </p:cNvPr>
          <p:cNvSpPr/>
          <p:nvPr/>
        </p:nvSpPr>
        <p:spPr>
          <a:xfrm>
            <a:off x="3667" y="0"/>
            <a:ext cx="4034931" cy="6857998"/>
          </a:xfrm>
          <a:custGeom>
            <a:avLst/>
            <a:gdLst>
              <a:gd name="connsiteX0" fmla="*/ 0 w 4034931"/>
              <a:gd name="connsiteY0" fmla="*/ 0 h 6857998"/>
              <a:gd name="connsiteX1" fmla="*/ 4034931 w 4034931"/>
              <a:gd name="connsiteY1" fmla="*/ 0 h 6857998"/>
              <a:gd name="connsiteX2" fmla="*/ 4034931 w 4034931"/>
              <a:gd name="connsiteY2" fmla="*/ 6857998 h 6857998"/>
              <a:gd name="connsiteX3" fmla="*/ 0 w 4034931"/>
              <a:gd name="connsiteY3" fmla="*/ 6857998 h 6857998"/>
              <a:gd name="connsiteX4" fmla="*/ 0 w 4034931"/>
              <a:gd name="connsiteY4" fmla="*/ 0 h 6857998"/>
              <a:gd name="connsiteX0" fmla="*/ 0 w 4034931"/>
              <a:gd name="connsiteY0" fmla="*/ 0 h 6857998"/>
              <a:gd name="connsiteX1" fmla="*/ 4034931 w 4034931"/>
              <a:gd name="connsiteY1" fmla="*/ 0 h 6857998"/>
              <a:gd name="connsiteX2" fmla="*/ 4034931 w 4034931"/>
              <a:gd name="connsiteY2" fmla="*/ 6857998 h 6857998"/>
              <a:gd name="connsiteX3" fmla="*/ 0 w 4034931"/>
              <a:gd name="connsiteY3" fmla="*/ 6857998 h 6857998"/>
              <a:gd name="connsiteX4" fmla="*/ 0 w 4034931"/>
              <a:gd name="connsiteY4" fmla="*/ 0 h 6857998"/>
              <a:gd name="connsiteX0" fmla="*/ 0 w 4034931"/>
              <a:gd name="connsiteY0" fmla="*/ 0 h 6857998"/>
              <a:gd name="connsiteX1" fmla="*/ 4034931 w 4034931"/>
              <a:gd name="connsiteY1" fmla="*/ 0 h 6857998"/>
              <a:gd name="connsiteX2" fmla="*/ 4034931 w 4034931"/>
              <a:gd name="connsiteY2" fmla="*/ 6857998 h 6857998"/>
              <a:gd name="connsiteX3" fmla="*/ 0 w 4034931"/>
              <a:gd name="connsiteY3" fmla="*/ 6857998 h 6857998"/>
              <a:gd name="connsiteX4" fmla="*/ 0 w 4034931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4931" h="6857998">
                <a:moveTo>
                  <a:pt x="0" y="0"/>
                </a:moveTo>
                <a:lnTo>
                  <a:pt x="4034931" y="0"/>
                </a:lnTo>
                <a:cubicBezTo>
                  <a:pt x="3703855" y="2317530"/>
                  <a:pt x="3782683" y="4635061"/>
                  <a:pt x="4034931" y="6857998"/>
                </a:cubicBez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rgbClr val="248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9E6AF4-DDFA-4B84-FB27-F13975B83019}"/>
              </a:ext>
            </a:extLst>
          </p:cNvPr>
          <p:cNvSpPr txBox="1"/>
          <p:nvPr/>
        </p:nvSpPr>
        <p:spPr>
          <a:xfrm>
            <a:off x="5048250" y="1046365"/>
            <a:ext cx="65455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Pamir </a:t>
            </a:r>
            <a:r>
              <a:rPr lang="en-US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Alpay</a:t>
            </a:r>
            <a:endParaRPr lang="en-US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Vice President for Research, Innovation and Entrepreneurship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ABE629-479E-FE89-167B-122351583EE1}"/>
              </a:ext>
            </a:extLst>
          </p:cNvPr>
          <p:cNvSpPr txBox="1">
            <a:spLocks/>
          </p:cNvSpPr>
          <p:nvPr/>
        </p:nvSpPr>
        <p:spPr>
          <a:xfrm>
            <a:off x="1219200" y="457199"/>
            <a:ext cx="2235200" cy="5083175"/>
          </a:xfrm>
          <a:prstGeom prst="rect">
            <a:avLst/>
          </a:prstGeo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vert="vert27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800">
                <a:solidFill>
                  <a:schemeClr val="bg1">
                    <a:lumMod val="95000"/>
                  </a:schemeClr>
                </a:solidFill>
              </a:rPr>
              <a:t>Agenda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F1DDD3-DAE8-C169-2F49-DBDB1684B47F}"/>
              </a:ext>
            </a:extLst>
          </p:cNvPr>
          <p:cNvSpPr txBox="1">
            <a:spLocks/>
          </p:cNvSpPr>
          <p:nvPr/>
        </p:nvSpPr>
        <p:spPr>
          <a:xfrm>
            <a:off x="5048249" y="3743937"/>
            <a:ext cx="6545509" cy="3294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30AA7F"/>
                </a:solidFill>
              </a:rPr>
              <a:t>Research Integrity &amp; Compliance Update</a:t>
            </a:r>
            <a:endParaRPr lang="en-US" sz="2400" dirty="0">
              <a:solidFill>
                <a:srgbClr val="30AA7F"/>
              </a:solidFill>
            </a:endParaRPr>
          </a:p>
          <a:p>
            <a:endParaRPr lang="en-US" dirty="0">
              <a:solidFill>
                <a:srgbClr val="30AA7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D45FF9-F0C1-7395-E042-7462F1574B06}"/>
              </a:ext>
            </a:extLst>
          </p:cNvPr>
          <p:cNvSpPr txBox="1"/>
          <p:nvPr/>
        </p:nvSpPr>
        <p:spPr>
          <a:xfrm>
            <a:off x="5048250" y="609600"/>
            <a:ext cx="7524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30AA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Introductions and Overview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3E740F-37DC-25D8-765E-29DF4710FF07}"/>
              </a:ext>
            </a:extLst>
          </p:cNvPr>
          <p:cNvSpPr/>
          <p:nvPr/>
        </p:nvSpPr>
        <p:spPr>
          <a:xfrm>
            <a:off x="3429000" y="562997"/>
            <a:ext cx="1143000" cy="1049298"/>
          </a:xfrm>
          <a:prstGeom prst="ellipse">
            <a:avLst/>
          </a:prstGeom>
          <a:solidFill>
            <a:srgbClr val="30AA7F"/>
          </a:solidFill>
          <a:ln w="28575">
            <a:solidFill>
              <a:srgbClr val="30AA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6B65B83-6A52-09C1-639C-D5F368161070}"/>
              </a:ext>
            </a:extLst>
          </p:cNvPr>
          <p:cNvSpPr/>
          <p:nvPr/>
        </p:nvSpPr>
        <p:spPr>
          <a:xfrm>
            <a:off x="3384551" y="5351503"/>
            <a:ext cx="1143000" cy="1049298"/>
          </a:xfrm>
          <a:prstGeom prst="ellipse">
            <a:avLst/>
          </a:prstGeom>
          <a:solidFill>
            <a:srgbClr val="30AA7F"/>
          </a:solidFill>
          <a:ln w="28575">
            <a:solidFill>
              <a:srgbClr val="30AA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173324-EFC1-009A-522A-D7983314F4D2}"/>
              </a:ext>
            </a:extLst>
          </p:cNvPr>
          <p:cNvSpPr/>
          <p:nvPr/>
        </p:nvSpPr>
        <p:spPr>
          <a:xfrm>
            <a:off x="3276600" y="2153331"/>
            <a:ext cx="1143000" cy="1049298"/>
          </a:xfrm>
          <a:prstGeom prst="ellipse">
            <a:avLst/>
          </a:prstGeom>
          <a:solidFill>
            <a:srgbClr val="30AA7F"/>
          </a:solidFill>
          <a:ln w="28575">
            <a:solidFill>
              <a:srgbClr val="30AA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C07BB4-04A7-596B-1D4A-FD9363607D5B}"/>
              </a:ext>
            </a:extLst>
          </p:cNvPr>
          <p:cNvSpPr/>
          <p:nvPr/>
        </p:nvSpPr>
        <p:spPr>
          <a:xfrm>
            <a:off x="3276600" y="3752417"/>
            <a:ext cx="1143000" cy="1049298"/>
          </a:xfrm>
          <a:prstGeom prst="ellipse">
            <a:avLst/>
          </a:prstGeom>
          <a:solidFill>
            <a:srgbClr val="30AA7F"/>
          </a:solidFill>
          <a:ln w="28575">
            <a:solidFill>
              <a:srgbClr val="30AA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DDEBD2-E223-0F07-D041-A285D54C7BAD}"/>
              </a:ext>
            </a:extLst>
          </p:cNvPr>
          <p:cNvSpPr txBox="1"/>
          <p:nvPr/>
        </p:nvSpPr>
        <p:spPr>
          <a:xfrm>
            <a:off x="5033324" y="5351503"/>
            <a:ext cx="75240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0AA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OVPR Finances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FCBD22-A1D7-2FE4-401D-F3A3AA298186}"/>
              </a:ext>
            </a:extLst>
          </p:cNvPr>
          <p:cNvSpPr txBox="1"/>
          <p:nvPr/>
        </p:nvSpPr>
        <p:spPr>
          <a:xfrm>
            <a:off x="5033324" y="5759146"/>
            <a:ext cx="42347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Julie </a:t>
            </a:r>
            <a:r>
              <a:rPr lang="en-US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Schwager</a:t>
            </a:r>
            <a:r>
              <a:rPr 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0" i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Executive Director for Operations</a:t>
            </a:r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0" i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Associate Vice President for Research Finance</a:t>
            </a:r>
            <a:endParaRPr lang="en-US" sz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33CA28-C562-06AB-F736-6971AC28C821}"/>
              </a:ext>
            </a:extLst>
          </p:cNvPr>
          <p:cNvSpPr txBox="1"/>
          <p:nvPr/>
        </p:nvSpPr>
        <p:spPr>
          <a:xfrm>
            <a:off x="5051918" y="2149058"/>
            <a:ext cx="73792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-30">
                <a:solidFill>
                  <a:srgbClr val="30AA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SPS Updates and Response to the Senate Request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0045D7-BAAB-5449-39D3-D8661D200E98}"/>
              </a:ext>
            </a:extLst>
          </p:cNvPr>
          <p:cNvSpPr txBox="1"/>
          <p:nvPr/>
        </p:nvSpPr>
        <p:spPr>
          <a:xfrm>
            <a:off x="5051918" y="2590045"/>
            <a:ext cx="60021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Michael Glasgow, Jr</a:t>
            </a:r>
            <a:br>
              <a:rPr lang="en-US" i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0" i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Associate Vice President for Research Sponsored Program Services</a:t>
            </a:r>
            <a:endParaRPr lang="en-US" sz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8239AA-01AF-B304-5662-738731547B26}"/>
              </a:ext>
            </a:extLst>
          </p:cNvPr>
          <p:cNvSpPr txBox="1"/>
          <p:nvPr/>
        </p:nvSpPr>
        <p:spPr>
          <a:xfrm>
            <a:off x="5048250" y="4091219"/>
            <a:ext cx="63556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Michael </a:t>
            </a:r>
            <a:r>
              <a:rPr lang="en-US" i="0" err="1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Centola</a:t>
            </a:r>
            <a:r>
              <a:rPr lang="en-US" i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i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i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Associate Vice President for Research Integrity</a:t>
            </a:r>
            <a:endParaRPr lang="en-US" sz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 descr="A white checklist with a check mark&#10;&#10;Description automatically generated">
            <a:extLst>
              <a:ext uri="{FF2B5EF4-FFF2-40B4-BE49-F238E27FC236}">
                <a16:creationId xmlns:a16="http://schemas.microsoft.com/office/drawing/2014/main" id="{FB489DC4-5B2E-6B16-0FDD-284B0FCBA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8545" y="3971970"/>
            <a:ext cx="582859" cy="624808"/>
          </a:xfrm>
          <a:prstGeom prst="rect">
            <a:avLst/>
          </a:prstGeom>
        </p:spPr>
      </p:pic>
      <p:pic>
        <p:nvPicPr>
          <p:cNvPr id="34" name="Graphic 33" descr="Research with solid fill">
            <a:extLst>
              <a:ext uri="{FF2B5EF4-FFF2-40B4-BE49-F238E27FC236}">
                <a16:creationId xmlns:a16="http://schemas.microsoft.com/office/drawing/2014/main" id="{8057798F-F281-FEA2-9555-E725159FF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51485" y="697133"/>
            <a:ext cx="762000" cy="762000"/>
          </a:xfrm>
          <a:prstGeom prst="rect">
            <a:avLst/>
          </a:prstGeom>
        </p:spPr>
      </p:pic>
      <p:pic>
        <p:nvPicPr>
          <p:cNvPr id="36" name="Graphic 35" descr="Coins with solid fill">
            <a:extLst>
              <a:ext uri="{FF2B5EF4-FFF2-40B4-BE49-F238E27FC236}">
                <a16:creationId xmlns:a16="http://schemas.microsoft.com/office/drawing/2014/main" id="{7BE07A9F-D7C8-8B13-7856-CE5B5682786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662887" y="5533299"/>
            <a:ext cx="635551" cy="635551"/>
          </a:xfrm>
          <a:prstGeom prst="rect">
            <a:avLst/>
          </a:prstGeom>
        </p:spPr>
      </p:pic>
      <p:pic>
        <p:nvPicPr>
          <p:cNvPr id="38" name="Graphic 37" descr="Signature with solid fill">
            <a:extLst>
              <a:ext uri="{FF2B5EF4-FFF2-40B4-BE49-F238E27FC236}">
                <a16:creationId xmlns:a16="http://schemas.microsoft.com/office/drawing/2014/main" id="{2BE59432-E8DA-1436-037A-4ECE1003345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6000"/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443096" y="2276212"/>
            <a:ext cx="689156" cy="68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7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ADA792F5-6B33-90BA-0456-95FA85C5CB49}"/>
              </a:ext>
            </a:extLst>
          </p:cNvPr>
          <p:cNvSpPr/>
          <p:nvPr/>
        </p:nvSpPr>
        <p:spPr>
          <a:xfrm>
            <a:off x="4572000" y="0"/>
            <a:ext cx="7620000" cy="6858000"/>
          </a:xfrm>
          <a:custGeom>
            <a:avLst/>
            <a:gdLst>
              <a:gd name="connsiteX0" fmla="*/ 977365 w 7620000"/>
              <a:gd name="connsiteY0" fmla="*/ 0 h 6858000"/>
              <a:gd name="connsiteX1" fmla="*/ 7620000 w 7620000"/>
              <a:gd name="connsiteY1" fmla="*/ 0 h 6858000"/>
              <a:gd name="connsiteX2" fmla="*/ 7620000 w 7620000"/>
              <a:gd name="connsiteY2" fmla="*/ 6858000 h 6858000"/>
              <a:gd name="connsiteX3" fmla="*/ 1196120 w 7620000"/>
              <a:gd name="connsiteY3" fmla="*/ 6858000 h 6858000"/>
              <a:gd name="connsiteX4" fmla="*/ 1161991 w 7620000"/>
              <a:gd name="connsiteY4" fmla="*/ 6814930 h 6858000"/>
              <a:gd name="connsiteX5" fmla="*/ 0 w 7620000"/>
              <a:gd name="connsiteY5" fmla="*/ 3276600 h 6858000"/>
              <a:gd name="connsiteX6" fmla="*/ 869055 w 7620000"/>
              <a:gd name="connsiteY6" fmla="*/ 1664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0000" h="6858000">
                <a:moveTo>
                  <a:pt x="977365" y="0"/>
                </a:moveTo>
                <a:lnTo>
                  <a:pt x="7620000" y="0"/>
                </a:lnTo>
                <a:lnTo>
                  <a:pt x="7620000" y="6858000"/>
                </a:lnTo>
                <a:lnTo>
                  <a:pt x="1196120" y="6858000"/>
                </a:lnTo>
                <a:lnTo>
                  <a:pt x="1161991" y="6814930"/>
                </a:lnTo>
                <a:cubicBezTo>
                  <a:pt x="436071" y="5853385"/>
                  <a:pt x="0" y="4620661"/>
                  <a:pt x="0" y="3276600"/>
                </a:cubicBezTo>
                <a:cubicBezTo>
                  <a:pt x="0" y="2124548"/>
                  <a:pt x="320379" y="1054294"/>
                  <a:pt x="869055" y="1664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E2FB3F-4A61-F7F0-29F8-AFCE120B03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0" y="3048000"/>
            <a:ext cx="3429000" cy="609600"/>
          </a:xfrm>
        </p:spPr>
        <p:txBody>
          <a:bodyPr>
            <a:no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Introduction </a:t>
            </a:r>
            <a:r>
              <a:rPr lang="en-US" sz="2400">
                <a:solidFill>
                  <a:schemeClr val="bg1"/>
                </a:solidFill>
              </a:rPr>
              <a:t>and</a:t>
            </a:r>
            <a:r>
              <a:rPr lang="en-US" sz="4000">
                <a:solidFill>
                  <a:schemeClr val="bg1"/>
                </a:solidFill>
              </a:rPr>
              <a:t> Updates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E102925-3001-2C49-7981-8C5A8DDA28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238098"/>
              </p:ext>
            </p:extLst>
          </p:nvPr>
        </p:nvGraphicFramePr>
        <p:xfrm>
          <a:off x="5801412" y="1730413"/>
          <a:ext cx="5562600" cy="4318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2623130-630E-6630-30F9-8E4F7682D3C7}"/>
              </a:ext>
            </a:extLst>
          </p:cNvPr>
          <p:cNvSpPr txBox="1"/>
          <p:nvPr/>
        </p:nvSpPr>
        <p:spPr>
          <a:xfrm>
            <a:off x="6477000" y="1066800"/>
            <a:ext cx="5900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Research Awards and Expenditures</a:t>
            </a:r>
          </a:p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31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EFF299-EF1D-44E4-428D-E6D679DD5B71}"/>
              </a:ext>
            </a:extLst>
          </p:cNvPr>
          <p:cNvSpPr/>
          <p:nvPr/>
        </p:nvSpPr>
        <p:spPr>
          <a:xfrm>
            <a:off x="9541096" y="3263068"/>
            <a:ext cx="2729679" cy="3594931"/>
          </a:xfrm>
          <a:prstGeom prst="rect">
            <a:avLst/>
          </a:prstGeom>
          <a:solidFill>
            <a:srgbClr val="6DA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58F7D7-760E-22F7-35F6-C5DE35FDA1E8}"/>
              </a:ext>
            </a:extLst>
          </p:cNvPr>
          <p:cNvSpPr/>
          <p:nvPr/>
        </p:nvSpPr>
        <p:spPr>
          <a:xfrm>
            <a:off x="6351771" y="3263068"/>
            <a:ext cx="3198286" cy="3594930"/>
          </a:xfrm>
          <a:prstGeom prst="rect">
            <a:avLst/>
          </a:prstGeom>
          <a:solidFill>
            <a:srgbClr val="41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2C34E3-D437-CFF0-38D5-480592FB81CE}"/>
              </a:ext>
            </a:extLst>
          </p:cNvPr>
          <p:cNvSpPr/>
          <p:nvPr/>
        </p:nvSpPr>
        <p:spPr>
          <a:xfrm>
            <a:off x="9548963" y="0"/>
            <a:ext cx="2729679" cy="3263067"/>
          </a:xfrm>
          <a:prstGeom prst="rect">
            <a:avLst/>
          </a:prstGeom>
          <a:solidFill>
            <a:srgbClr val="208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D34C1-C8DD-4E12-FA52-17BB02964A51}"/>
              </a:ext>
            </a:extLst>
          </p:cNvPr>
          <p:cNvSpPr/>
          <p:nvPr/>
        </p:nvSpPr>
        <p:spPr>
          <a:xfrm>
            <a:off x="6357620" y="1"/>
            <a:ext cx="3191343" cy="3263068"/>
          </a:xfrm>
          <a:prstGeom prst="rect">
            <a:avLst/>
          </a:prstGeom>
          <a:solidFill>
            <a:srgbClr val="46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255993-CB0B-E799-DADC-1AFC86B12674}"/>
              </a:ext>
            </a:extLst>
          </p:cNvPr>
          <p:cNvSpPr/>
          <p:nvPr/>
        </p:nvSpPr>
        <p:spPr>
          <a:xfrm>
            <a:off x="2424758" y="3263068"/>
            <a:ext cx="3932862" cy="3594930"/>
          </a:xfrm>
          <a:prstGeom prst="rect">
            <a:avLst/>
          </a:prstGeom>
          <a:solidFill>
            <a:srgbClr val="2FAA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9926DF-EC22-EF99-230C-86A912756EE5}"/>
              </a:ext>
            </a:extLst>
          </p:cNvPr>
          <p:cNvSpPr/>
          <p:nvPr/>
        </p:nvSpPr>
        <p:spPr>
          <a:xfrm>
            <a:off x="3667" y="3263068"/>
            <a:ext cx="2469752" cy="3594930"/>
          </a:xfrm>
          <a:prstGeom prst="rect">
            <a:avLst/>
          </a:prstGeom>
          <a:solidFill>
            <a:srgbClr val="208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C1D7C3-33C7-668C-7C77-9BEE21BC1E67}"/>
              </a:ext>
            </a:extLst>
          </p:cNvPr>
          <p:cNvSpPr/>
          <p:nvPr/>
        </p:nvSpPr>
        <p:spPr>
          <a:xfrm>
            <a:off x="0" y="0"/>
            <a:ext cx="2469752" cy="3263068"/>
          </a:xfrm>
          <a:prstGeom prst="rect">
            <a:avLst/>
          </a:prstGeom>
          <a:solidFill>
            <a:srgbClr val="41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A6CE52-184B-0909-68EC-4D13A941DC7C}"/>
              </a:ext>
            </a:extLst>
          </p:cNvPr>
          <p:cNvSpPr txBox="1">
            <a:spLocks/>
          </p:cNvSpPr>
          <p:nvPr/>
        </p:nvSpPr>
        <p:spPr>
          <a:xfrm>
            <a:off x="3115840" y="766867"/>
            <a:ext cx="2968514" cy="62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OVPR 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Numbers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DDDBD8-C9E6-D031-FAE9-551EAC4FB380}"/>
              </a:ext>
            </a:extLst>
          </p:cNvPr>
          <p:cNvSpPr txBox="1"/>
          <p:nvPr/>
        </p:nvSpPr>
        <p:spPr>
          <a:xfrm>
            <a:off x="665406" y="1802856"/>
            <a:ext cx="175935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DF9089-6C1E-2D90-CBD8-B9E2CFC2D8B5}"/>
              </a:ext>
            </a:extLst>
          </p:cNvPr>
          <p:cNvSpPr txBox="1"/>
          <p:nvPr/>
        </p:nvSpPr>
        <p:spPr>
          <a:xfrm>
            <a:off x="413269" y="5240220"/>
            <a:ext cx="2009655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2,078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A764E-EBF7-8AE9-5C55-65C30D895060}"/>
              </a:ext>
            </a:extLst>
          </p:cNvPr>
          <p:cNvSpPr txBox="1"/>
          <p:nvPr/>
        </p:nvSpPr>
        <p:spPr>
          <a:xfrm>
            <a:off x="7132475" y="5249021"/>
            <a:ext cx="2202870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38C688-AB77-8F7B-9110-857DFD93C676}"/>
              </a:ext>
            </a:extLst>
          </p:cNvPr>
          <p:cNvSpPr txBox="1"/>
          <p:nvPr/>
        </p:nvSpPr>
        <p:spPr>
          <a:xfrm>
            <a:off x="10541231" y="2043340"/>
            <a:ext cx="1737412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A57457-06B5-12F1-0AFD-8F33914E2871}"/>
              </a:ext>
            </a:extLst>
          </p:cNvPr>
          <p:cNvSpPr txBox="1"/>
          <p:nvPr/>
        </p:nvSpPr>
        <p:spPr>
          <a:xfrm>
            <a:off x="442754" y="2016952"/>
            <a:ext cx="1614545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350+ </a:t>
            </a:r>
            <a:endParaRPr lang="en-US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870CED-EA31-237F-1B48-4A8461751BA7}"/>
              </a:ext>
            </a:extLst>
          </p:cNvPr>
          <p:cNvSpPr txBox="1"/>
          <p:nvPr/>
        </p:nvSpPr>
        <p:spPr>
          <a:xfrm>
            <a:off x="7118788" y="4864638"/>
            <a:ext cx="24151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awards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2CF7A1-F23D-76DE-D817-2D229FED1D26}"/>
              </a:ext>
            </a:extLst>
          </p:cNvPr>
          <p:cNvSpPr txBox="1"/>
          <p:nvPr/>
        </p:nvSpPr>
        <p:spPr>
          <a:xfrm>
            <a:off x="10083273" y="1582224"/>
            <a:ext cx="1751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invention disclosures</a:t>
            </a:r>
            <a:endParaRPr lang="en-US" sz="1600" b="1" cap="al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858DE9-34BA-D146-84EA-73287FAA4B30}"/>
              </a:ext>
            </a:extLst>
          </p:cNvPr>
          <p:cNvSpPr txBox="1"/>
          <p:nvPr/>
        </p:nvSpPr>
        <p:spPr>
          <a:xfrm>
            <a:off x="10473600" y="2738700"/>
            <a:ext cx="15936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FY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48211A-693D-D929-B2E1-092D008B7AAD}"/>
              </a:ext>
            </a:extLst>
          </p:cNvPr>
          <p:cNvSpPr txBox="1"/>
          <p:nvPr/>
        </p:nvSpPr>
        <p:spPr>
          <a:xfrm>
            <a:off x="382171" y="4618417"/>
            <a:ext cx="1651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proposals processed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D836F8-0340-49D7-12F9-2EC85B584F0A}"/>
              </a:ext>
            </a:extLst>
          </p:cNvPr>
          <p:cNvSpPr txBox="1"/>
          <p:nvPr/>
        </p:nvSpPr>
        <p:spPr>
          <a:xfrm>
            <a:off x="673494" y="6009661"/>
            <a:ext cx="16519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FY2023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7DCE18-2AFE-3322-BFB3-C5857675518E}"/>
              </a:ext>
            </a:extLst>
          </p:cNvPr>
          <p:cNvSpPr txBox="1"/>
          <p:nvPr/>
        </p:nvSpPr>
        <p:spPr>
          <a:xfrm>
            <a:off x="7438737" y="1773279"/>
            <a:ext cx="175935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5C2C86-717C-94C6-3409-A35E151B708A}"/>
              </a:ext>
            </a:extLst>
          </p:cNvPr>
          <p:cNvSpPr txBox="1"/>
          <p:nvPr/>
        </p:nvSpPr>
        <p:spPr>
          <a:xfrm>
            <a:off x="7428327" y="2017357"/>
            <a:ext cx="1127232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946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5BE484-D1D1-DCCE-4F02-639EB3FFB3F2}"/>
              </a:ext>
            </a:extLst>
          </p:cNvPr>
          <p:cNvSpPr txBox="1"/>
          <p:nvPr/>
        </p:nvSpPr>
        <p:spPr>
          <a:xfrm>
            <a:off x="10110200" y="4836419"/>
            <a:ext cx="193210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 Companies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72E6BE-67C7-9168-26C3-7459EF5628C2}"/>
              </a:ext>
            </a:extLst>
          </p:cNvPr>
          <p:cNvSpPr txBox="1"/>
          <p:nvPr/>
        </p:nvSpPr>
        <p:spPr>
          <a:xfrm>
            <a:off x="10596894" y="5159823"/>
            <a:ext cx="813043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A15123-D337-C9BD-4505-C78D09A7F4ED}"/>
              </a:ext>
            </a:extLst>
          </p:cNvPr>
          <p:cNvSpPr txBox="1"/>
          <p:nvPr/>
        </p:nvSpPr>
        <p:spPr>
          <a:xfrm>
            <a:off x="3383437" y="5240220"/>
            <a:ext cx="2009655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322M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79ABBF-944F-991D-872E-3C24DFF94B65}"/>
              </a:ext>
            </a:extLst>
          </p:cNvPr>
          <p:cNvSpPr txBox="1"/>
          <p:nvPr/>
        </p:nvSpPr>
        <p:spPr>
          <a:xfrm>
            <a:off x="3480194" y="4584975"/>
            <a:ext cx="1778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Expenditures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377FFE-7CD0-F4FA-32B6-C46EEFEF43DD}"/>
              </a:ext>
            </a:extLst>
          </p:cNvPr>
          <p:cNvSpPr txBox="1"/>
          <p:nvPr/>
        </p:nvSpPr>
        <p:spPr>
          <a:xfrm>
            <a:off x="3824216" y="6009660"/>
            <a:ext cx="16519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in 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FY2023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221B1417-7391-8766-A650-1CE873071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216" y="3560258"/>
            <a:ext cx="958959" cy="849810"/>
          </a:xfrm>
          <a:prstGeom prst="rect">
            <a:avLst/>
          </a:prstGeom>
        </p:spPr>
      </p:pic>
      <p:pic>
        <p:nvPicPr>
          <p:cNvPr id="28" name="Graphic 27" descr="Ribbon outline">
            <a:extLst>
              <a:ext uri="{FF2B5EF4-FFF2-40B4-BE49-F238E27FC236}">
                <a16:creationId xmlns:a16="http://schemas.microsoft.com/office/drawing/2014/main" id="{A24E8B76-A3E3-E81E-A725-0E7EA783A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74245" y="3664414"/>
            <a:ext cx="1030321" cy="1030321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840252A-BDA7-17D3-4897-66CFD6560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2569" y="3560258"/>
            <a:ext cx="1293445" cy="114762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C34E6A27-1789-DDE4-E66E-1EA26932A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5083" y="460535"/>
            <a:ext cx="1067732" cy="1067732"/>
          </a:xfrm>
          <a:prstGeom prst="rect">
            <a:avLst/>
          </a:prstGeom>
        </p:spPr>
      </p:pic>
      <p:pic>
        <p:nvPicPr>
          <p:cNvPr id="31" name="Picture 30" descr="Text, icon&#10;&#10;Description automatically generated">
            <a:extLst>
              <a:ext uri="{FF2B5EF4-FFF2-40B4-BE49-F238E27FC236}">
                <a16:creationId xmlns:a16="http://schemas.microsoft.com/office/drawing/2014/main" id="{A232BF49-2C7B-DF46-ACDC-CB58E8BB4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2544" y="517584"/>
            <a:ext cx="916101" cy="110780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C3A33E2-E7EF-8DAE-3FB4-D660296E2996}"/>
              </a:ext>
            </a:extLst>
          </p:cNvPr>
          <p:cNvGrpSpPr/>
          <p:nvPr/>
        </p:nvGrpSpPr>
        <p:grpSpPr>
          <a:xfrm>
            <a:off x="456151" y="750738"/>
            <a:ext cx="1380253" cy="935032"/>
            <a:chOff x="662139" y="680611"/>
            <a:chExt cx="1448109" cy="981000"/>
          </a:xfrm>
        </p:grpSpPr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9078BEFF-B0D0-B24A-C3AA-C98A2B696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5257" y="680611"/>
              <a:ext cx="611290" cy="644482"/>
            </a:xfrm>
            <a:prstGeom prst="rect">
              <a:avLst/>
            </a:prstGeom>
          </p:spPr>
        </p:pic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B23F920A-7C2D-ADBC-CC59-53FA73076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2139" y="1017129"/>
              <a:ext cx="611290" cy="644482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AA00B868-ED50-490F-B503-5E81375BA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98958" y="1017129"/>
              <a:ext cx="611290" cy="644482"/>
            </a:xfrm>
            <a:prstGeom prst="rect">
              <a:avLst/>
            </a:prstGeom>
          </p:spPr>
        </p:pic>
      </p:grpSp>
      <p:pic>
        <p:nvPicPr>
          <p:cNvPr id="36" name="Graphic 35" descr="Document outline">
            <a:extLst>
              <a:ext uri="{FF2B5EF4-FFF2-40B4-BE49-F238E27FC236}">
                <a16:creationId xmlns:a16="http://schemas.microsoft.com/office/drawing/2014/main" id="{E28EDF28-6B83-0042-36CB-12436C30F6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36257" y="3442709"/>
            <a:ext cx="1138680" cy="11386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B185AD-5640-5C0F-502C-F79072E9B57B}"/>
              </a:ext>
            </a:extLst>
          </p:cNvPr>
          <p:cNvSpPr txBox="1"/>
          <p:nvPr/>
        </p:nvSpPr>
        <p:spPr>
          <a:xfrm>
            <a:off x="7374969" y="2776626"/>
            <a:ext cx="123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in portfolio</a:t>
            </a:r>
          </a:p>
        </p:txBody>
      </p:sp>
    </p:spTree>
    <p:extLst>
      <p:ext uri="{BB962C8B-B14F-4D97-AF65-F5344CB8AC3E}">
        <p14:creationId xmlns:p14="http://schemas.microsoft.com/office/powerpoint/2010/main" val="308519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A07F5-A8B3-0194-662F-4BBA147CC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EF8BDF6-99C8-4FE5-437E-44ADDE37EFE6}"/>
              </a:ext>
            </a:extLst>
          </p:cNvPr>
          <p:cNvSpPr/>
          <p:nvPr/>
        </p:nvSpPr>
        <p:spPr>
          <a:xfrm>
            <a:off x="4572000" y="0"/>
            <a:ext cx="7620000" cy="6858000"/>
          </a:xfrm>
          <a:custGeom>
            <a:avLst/>
            <a:gdLst>
              <a:gd name="connsiteX0" fmla="*/ 977365 w 7620000"/>
              <a:gd name="connsiteY0" fmla="*/ 0 h 6858000"/>
              <a:gd name="connsiteX1" fmla="*/ 7620000 w 7620000"/>
              <a:gd name="connsiteY1" fmla="*/ 0 h 6858000"/>
              <a:gd name="connsiteX2" fmla="*/ 7620000 w 7620000"/>
              <a:gd name="connsiteY2" fmla="*/ 6858000 h 6858000"/>
              <a:gd name="connsiteX3" fmla="*/ 1196120 w 7620000"/>
              <a:gd name="connsiteY3" fmla="*/ 6858000 h 6858000"/>
              <a:gd name="connsiteX4" fmla="*/ 1161991 w 7620000"/>
              <a:gd name="connsiteY4" fmla="*/ 6814930 h 6858000"/>
              <a:gd name="connsiteX5" fmla="*/ 0 w 7620000"/>
              <a:gd name="connsiteY5" fmla="*/ 3276600 h 6858000"/>
              <a:gd name="connsiteX6" fmla="*/ 869055 w 7620000"/>
              <a:gd name="connsiteY6" fmla="*/ 1664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0000" h="6858000">
                <a:moveTo>
                  <a:pt x="977365" y="0"/>
                </a:moveTo>
                <a:lnTo>
                  <a:pt x="7620000" y="0"/>
                </a:lnTo>
                <a:lnTo>
                  <a:pt x="7620000" y="6858000"/>
                </a:lnTo>
                <a:lnTo>
                  <a:pt x="1196120" y="6858000"/>
                </a:lnTo>
                <a:lnTo>
                  <a:pt x="1161991" y="6814930"/>
                </a:lnTo>
                <a:cubicBezTo>
                  <a:pt x="436071" y="5853385"/>
                  <a:pt x="0" y="4620661"/>
                  <a:pt x="0" y="3276600"/>
                </a:cubicBezTo>
                <a:cubicBezTo>
                  <a:pt x="0" y="2124548"/>
                  <a:pt x="320379" y="1054294"/>
                  <a:pt x="869055" y="1664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656483-5318-D5B8-6CC1-3F2786111E21}"/>
              </a:ext>
            </a:extLst>
          </p:cNvPr>
          <p:cNvSpPr txBox="1"/>
          <p:nvPr/>
        </p:nvSpPr>
        <p:spPr>
          <a:xfrm>
            <a:off x="6296728" y="1981603"/>
            <a:ext cx="18845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1,647</a:t>
            </a:r>
            <a:endParaRPr lang="en-US" sz="4000" b="1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0D93FE-615D-F7FC-5660-EAA956ACB81D}"/>
              </a:ext>
            </a:extLst>
          </p:cNvPr>
          <p:cNvSpPr txBox="1"/>
          <p:nvPr/>
        </p:nvSpPr>
        <p:spPr>
          <a:xfrm>
            <a:off x="378140" y="2121535"/>
            <a:ext cx="4165239" cy="2298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340"/>
              </a:lnSpc>
            </a:pPr>
            <a:r>
              <a:rPr lang="en-US" sz="3600" b="1" spc="-6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SPS Update and Response to </a:t>
            </a:r>
            <a:br>
              <a:rPr lang="en-US" sz="3600" b="1" spc="-6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spc="-6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Pre-Award Recommendations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F4898E17-61DF-30DA-B6E9-CE386A5E12D1}"/>
              </a:ext>
            </a:extLst>
          </p:cNvPr>
          <p:cNvSpPr txBox="1">
            <a:spLocks/>
          </p:cNvSpPr>
          <p:nvPr/>
        </p:nvSpPr>
        <p:spPr>
          <a:xfrm>
            <a:off x="6738756" y="796092"/>
            <a:ext cx="4318813" cy="9257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Proposal Data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2704073D-3DA6-DF77-4492-3E45BF96FA27}"/>
              </a:ext>
            </a:extLst>
          </p:cNvPr>
          <p:cNvSpPr txBox="1">
            <a:spLocks/>
          </p:cNvSpPr>
          <p:nvPr/>
        </p:nvSpPr>
        <p:spPr>
          <a:xfrm>
            <a:off x="8396287" y="2002434"/>
            <a:ext cx="4803460" cy="8285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Proposals submitted </a:t>
            </a:r>
            <a:br>
              <a:rPr lang="en-US" sz="240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40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FY 23, Storrs  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588945D-3BCF-4C21-FE0C-2FEDB7D1B0E5}"/>
              </a:ext>
            </a:extLst>
          </p:cNvPr>
          <p:cNvSpPr txBox="1">
            <a:spLocks/>
          </p:cNvSpPr>
          <p:nvPr/>
        </p:nvSpPr>
        <p:spPr>
          <a:xfrm>
            <a:off x="8377237" y="4317902"/>
            <a:ext cx="3586163" cy="116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latin typeface="Arial Narrow" panose="020B0604020202020204" pitchFamily="34" charset="0"/>
                <a:cs typeface="Arial Narrow" panose="020B0604020202020204" pitchFamily="34" charset="0"/>
              </a:rPr>
              <a:t>SPS reviewed and submitted to sponsor in 3 days or less.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A92C54-75CC-DF09-7712-27EDBF5BC8A1}"/>
              </a:ext>
            </a:extLst>
          </p:cNvPr>
          <p:cNvSpPr txBox="1"/>
          <p:nvPr/>
        </p:nvSpPr>
        <p:spPr>
          <a:xfrm>
            <a:off x="6566713" y="4383015"/>
            <a:ext cx="1447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latin typeface="Arial Black" panose="020B0604020202020204" pitchFamily="34" charset="0"/>
                <a:cs typeface="Arial Black" panose="020B0604020202020204" pitchFamily="34" charset="0"/>
              </a:rPr>
              <a:t>86%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3C1B7C-E5EB-5C6E-6918-41C09805430E}"/>
              </a:ext>
            </a:extLst>
          </p:cNvPr>
          <p:cNvGrpSpPr/>
          <p:nvPr/>
        </p:nvGrpSpPr>
        <p:grpSpPr>
          <a:xfrm>
            <a:off x="6296728" y="2835678"/>
            <a:ext cx="1884543" cy="1355322"/>
            <a:chOff x="6296728" y="2760749"/>
            <a:chExt cx="1884543" cy="1355322"/>
          </a:xfrm>
          <a:solidFill>
            <a:srgbClr val="4EC58D">
              <a:alpha val="61000"/>
            </a:srgbClr>
          </a:solidFill>
        </p:grpSpPr>
        <p:sp>
          <p:nvSpPr>
            <p:cNvPr id="9" name="Down Arrow 8">
              <a:extLst>
                <a:ext uri="{FF2B5EF4-FFF2-40B4-BE49-F238E27FC236}">
                  <a16:creationId xmlns:a16="http://schemas.microsoft.com/office/drawing/2014/main" id="{BD9FD31E-A761-A3BA-73A7-E7BC3DEA4D6B}"/>
                </a:ext>
              </a:extLst>
            </p:cNvPr>
            <p:cNvSpPr/>
            <p:nvPr/>
          </p:nvSpPr>
          <p:spPr>
            <a:xfrm>
              <a:off x="6296728" y="2760749"/>
              <a:ext cx="1884543" cy="1355322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66600E-B029-419C-D365-99FDD558A704}"/>
                </a:ext>
              </a:extLst>
            </p:cNvPr>
            <p:cNvSpPr txBox="1"/>
            <p:nvPr/>
          </p:nvSpPr>
          <p:spPr>
            <a:xfrm>
              <a:off x="6781800" y="2780199"/>
              <a:ext cx="9144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cap="all">
                  <a:solidFill>
                    <a:srgbClr val="051B49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of these</a:t>
              </a:r>
              <a:endParaRPr lang="en-US" sz="1400" b="1" cap="all">
                <a:solidFill>
                  <a:srgbClr val="051B49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03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8DE7C-20CE-887C-AC77-56AFB9427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536B1561-056E-6E15-49BD-309F5694176B}"/>
              </a:ext>
            </a:extLst>
          </p:cNvPr>
          <p:cNvSpPr/>
          <p:nvPr/>
        </p:nvSpPr>
        <p:spPr>
          <a:xfrm>
            <a:off x="7806079" y="-5837"/>
            <a:ext cx="4372302" cy="6858000"/>
          </a:xfrm>
          <a:custGeom>
            <a:avLst/>
            <a:gdLst>
              <a:gd name="connsiteX0" fmla="*/ 977365 w 4448503"/>
              <a:gd name="connsiteY0" fmla="*/ 0 h 6858000"/>
              <a:gd name="connsiteX1" fmla="*/ 4448503 w 4448503"/>
              <a:gd name="connsiteY1" fmla="*/ 0 h 6858000"/>
              <a:gd name="connsiteX2" fmla="*/ 4448503 w 4448503"/>
              <a:gd name="connsiteY2" fmla="*/ 6858000 h 6858000"/>
              <a:gd name="connsiteX3" fmla="*/ 1196120 w 4448503"/>
              <a:gd name="connsiteY3" fmla="*/ 6858000 h 6858000"/>
              <a:gd name="connsiteX4" fmla="*/ 1161991 w 4448503"/>
              <a:gd name="connsiteY4" fmla="*/ 6814930 h 6858000"/>
              <a:gd name="connsiteX5" fmla="*/ 0 w 4448503"/>
              <a:gd name="connsiteY5" fmla="*/ 3276600 h 6858000"/>
              <a:gd name="connsiteX6" fmla="*/ 869055 w 4448503"/>
              <a:gd name="connsiteY6" fmla="*/ 1664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8503" h="6858000">
                <a:moveTo>
                  <a:pt x="977365" y="0"/>
                </a:moveTo>
                <a:lnTo>
                  <a:pt x="4448503" y="0"/>
                </a:lnTo>
                <a:lnTo>
                  <a:pt x="4448503" y="6858000"/>
                </a:lnTo>
                <a:lnTo>
                  <a:pt x="1196120" y="6858000"/>
                </a:lnTo>
                <a:lnTo>
                  <a:pt x="1161991" y="6814930"/>
                </a:lnTo>
                <a:cubicBezTo>
                  <a:pt x="436071" y="5853385"/>
                  <a:pt x="0" y="4620661"/>
                  <a:pt x="0" y="3276600"/>
                </a:cubicBezTo>
                <a:cubicBezTo>
                  <a:pt x="0" y="2124548"/>
                  <a:pt x="320379" y="1054294"/>
                  <a:pt x="869055" y="166498"/>
                </a:cubicBezTo>
                <a:close/>
              </a:path>
            </a:pathLst>
          </a:custGeom>
          <a:solidFill>
            <a:srgbClr val="32AA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FACFA3A-613E-B52B-2229-4E8990A2DCAA}"/>
              </a:ext>
            </a:extLst>
          </p:cNvPr>
          <p:cNvSpPr/>
          <p:nvPr/>
        </p:nvSpPr>
        <p:spPr>
          <a:xfrm>
            <a:off x="7811578" y="0"/>
            <a:ext cx="4372302" cy="6858000"/>
          </a:xfrm>
          <a:custGeom>
            <a:avLst/>
            <a:gdLst>
              <a:gd name="connsiteX0" fmla="*/ 977365 w 4448503"/>
              <a:gd name="connsiteY0" fmla="*/ 0 h 6858000"/>
              <a:gd name="connsiteX1" fmla="*/ 4448503 w 4448503"/>
              <a:gd name="connsiteY1" fmla="*/ 0 h 6858000"/>
              <a:gd name="connsiteX2" fmla="*/ 4448503 w 4448503"/>
              <a:gd name="connsiteY2" fmla="*/ 6858000 h 6858000"/>
              <a:gd name="connsiteX3" fmla="*/ 1196120 w 4448503"/>
              <a:gd name="connsiteY3" fmla="*/ 6858000 h 6858000"/>
              <a:gd name="connsiteX4" fmla="*/ 1161991 w 4448503"/>
              <a:gd name="connsiteY4" fmla="*/ 6814930 h 6858000"/>
              <a:gd name="connsiteX5" fmla="*/ 0 w 4448503"/>
              <a:gd name="connsiteY5" fmla="*/ 3276600 h 6858000"/>
              <a:gd name="connsiteX6" fmla="*/ 869055 w 4448503"/>
              <a:gd name="connsiteY6" fmla="*/ 1664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8503" h="6858000">
                <a:moveTo>
                  <a:pt x="977365" y="0"/>
                </a:moveTo>
                <a:lnTo>
                  <a:pt x="4448503" y="0"/>
                </a:lnTo>
                <a:lnTo>
                  <a:pt x="4448503" y="6858000"/>
                </a:lnTo>
                <a:lnTo>
                  <a:pt x="1196120" y="6858000"/>
                </a:lnTo>
                <a:lnTo>
                  <a:pt x="1161991" y="6814930"/>
                </a:lnTo>
                <a:cubicBezTo>
                  <a:pt x="436071" y="5853385"/>
                  <a:pt x="0" y="4620661"/>
                  <a:pt x="0" y="3276600"/>
                </a:cubicBezTo>
                <a:cubicBezTo>
                  <a:pt x="0" y="2124548"/>
                  <a:pt x="320379" y="1054294"/>
                  <a:pt x="869055" y="166498"/>
                </a:cubicBezTo>
                <a:close/>
              </a:path>
            </a:pathLst>
          </a:custGeom>
          <a:solidFill>
            <a:srgbClr val="248C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B388992-820B-A4E7-7256-48BA5B59860B}"/>
              </a:ext>
            </a:extLst>
          </p:cNvPr>
          <p:cNvSpPr txBox="1">
            <a:spLocks/>
          </p:cNvSpPr>
          <p:nvPr/>
        </p:nvSpPr>
        <p:spPr>
          <a:xfrm>
            <a:off x="360531" y="522540"/>
            <a:ext cx="795201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SPS Steps Taken to Strengthen Communication and Support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5D439B-63D6-A28E-5445-764F1E1ECAAB}"/>
              </a:ext>
            </a:extLst>
          </p:cNvPr>
          <p:cNvSpPr txBox="1"/>
          <p:nvPr/>
        </p:nvSpPr>
        <p:spPr>
          <a:xfrm>
            <a:off x="8805387" y="1274564"/>
            <a:ext cx="317376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SPS Pre-Award help line is live to provide urgent assistance to investigators when their team member is not immediately available.</a:t>
            </a:r>
          </a:p>
          <a:p>
            <a:endParaRPr lang="en-US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help line</a:t>
            </a:r>
          </a:p>
          <a:p>
            <a:r>
              <a:rPr lang="en-US" sz="2200" b="1" u="sng">
                <a:solidFill>
                  <a:srgbClr val="051B4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spshelp@uconn.edu</a:t>
            </a:r>
            <a:endParaRPr lang="en-US" sz="2200" b="1" u="sng">
              <a:solidFill>
                <a:srgbClr val="051B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help line</a:t>
            </a:r>
          </a:p>
          <a:p>
            <a:r>
              <a:rPr lang="en-US" sz="2200" b="1">
                <a:solidFill>
                  <a:srgbClr val="051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(860)486-1023</a:t>
            </a:r>
          </a:p>
          <a:p>
            <a:endParaRPr lang="en-US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601E8C-6AB2-6C17-83B1-6A4DF0913B71}"/>
              </a:ext>
            </a:extLst>
          </p:cNvPr>
          <p:cNvSpPr txBox="1">
            <a:spLocks/>
          </p:cNvSpPr>
          <p:nvPr/>
        </p:nvSpPr>
        <p:spPr>
          <a:xfrm>
            <a:off x="377381" y="2110291"/>
            <a:ext cx="6099620" cy="2318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5275" indent="-285750">
              <a:lnSpc>
                <a:spcPts val="2080"/>
              </a:lnSpc>
              <a:buClr>
                <a:srgbClr val="248CC6"/>
              </a:buClr>
              <a:buSzPct val="1200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hoc discussions with groups of administrators at UConn and UConn Health; Transitioning to standing research administration process improvement team</a:t>
            </a:r>
          </a:p>
          <a:p>
            <a:pPr marL="295275" indent="-285750">
              <a:lnSpc>
                <a:spcPts val="2080"/>
              </a:lnSpc>
              <a:buClr>
                <a:srgbClr val="248CC6"/>
              </a:buClr>
              <a:buSzPct val="1200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Investigator group to provide feedback and identify areas for improvement in research administration</a:t>
            </a:r>
          </a:p>
          <a:p>
            <a:pPr marL="295275" indent="-285750">
              <a:lnSpc>
                <a:spcPts val="2080"/>
              </a:lnSpc>
              <a:buClr>
                <a:srgbClr val="248CC6"/>
              </a:buClr>
              <a:buSzPct val="1200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Longevity and relevance of Sponsored Programs Administrator (SPA) meetings</a:t>
            </a:r>
          </a:p>
          <a:p>
            <a:pPr marL="800100" lvl="1" indent="-333375">
              <a:buFont typeface="Wingdings" pitchFamily="2" charset="2"/>
              <a:buChar char="v"/>
            </a:pPr>
            <a:endPara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162076-EFD6-6B69-A07D-C9980DB888F0}"/>
              </a:ext>
            </a:extLst>
          </p:cNvPr>
          <p:cNvSpPr txBox="1">
            <a:spLocks/>
          </p:cNvSpPr>
          <p:nvPr/>
        </p:nvSpPr>
        <p:spPr>
          <a:xfrm>
            <a:off x="398044" y="5560103"/>
            <a:ext cx="5257800" cy="840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688" indent="-293688">
              <a:buClr>
                <a:srgbClr val="248CC6"/>
              </a:buClr>
              <a:buSzPct val="1200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President’s Research Advisory Council </a:t>
            </a:r>
          </a:p>
          <a:p>
            <a:pPr marL="293688" indent="-293688">
              <a:buClr>
                <a:srgbClr val="248CC6"/>
              </a:buClr>
              <a:buSzPct val="1200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Deans Council</a:t>
            </a:r>
          </a:p>
          <a:p>
            <a:endPara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4B9388-57AD-363E-E7FD-BB5DEFB4A1E0}"/>
              </a:ext>
            </a:extLst>
          </p:cNvPr>
          <p:cNvSpPr txBox="1"/>
          <p:nvPr/>
        </p:nvSpPr>
        <p:spPr>
          <a:xfrm>
            <a:off x="377380" y="4693513"/>
            <a:ext cx="6602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following groups serve an advisory function and offer a platform for discussion: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801AC9-5313-ED8F-6C2E-D769A9671CAD}"/>
              </a:ext>
            </a:extLst>
          </p:cNvPr>
          <p:cNvSpPr txBox="1"/>
          <p:nvPr/>
        </p:nvSpPr>
        <p:spPr>
          <a:xfrm>
            <a:off x="395329" y="1632660"/>
            <a:ext cx="76709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4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and discussion with units has been strengthened:  </a:t>
            </a:r>
          </a:p>
        </p:txBody>
      </p:sp>
      <p:pic>
        <p:nvPicPr>
          <p:cNvPr id="15" name="Graphic 14" descr="Email outline">
            <a:extLst>
              <a:ext uri="{FF2B5EF4-FFF2-40B4-BE49-F238E27FC236}">
                <a16:creationId xmlns:a16="http://schemas.microsoft.com/office/drawing/2014/main" id="{8030443D-09C8-3E8C-9C5B-CCA51D9D7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0582" y="3505200"/>
            <a:ext cx="648618" cy="648618"/>
          </a:xfrm>
          <a:prstGeom prst="rect">
            <a:avLst/>
          </a:prstGeom>
        </p:spPr>
      </p:pic>
      <p:pic>
        <p:nvPicPr>
          <p:cNvPr id="17" name="Graphic 16" descr="Telephone outline">
            <a:extLst>
              <a:ext uri="{FF2B5EF4-FFF2-40B4-BE49-F238E27FC236}">
                <a16:creationId xmlns:a16="http://schemas.microsoft.com/office/drawing/2014/main" id="{8752F9DC-F2E6-3C66-C857-A9DF406A2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158624" y="4343400"/>
            <a:ext cx="712533" cy="71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82F8E-AF54-BE21-1421-E22CAE335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483C147E-810C-CBE4-C418-768FAC08B58B}"/>
              </a:ext>
            </a:extLst>
          </p:cNvPr>
          <p:cNvSpPr/>
          <p:nvPr/>
        </p:nvSpPr>
        <p:spPr>
          <a:xfrm>
            <a:off x="7467600" y="-5837"/>
            <a:ext cx="4372302" cy="6858000"/>
          </a:xfrm>
          <a:custGeom>
            <a:avLst/>
            <a:gdLst>
              <a:gd name="connsiteX0" fmla="*/ 977365 w 4448503"/>
              <a:gd name="connsiteY0" fmla="*/ 0 h 6858000"/>
              <a:gd name="connsiteX1" fmla="*/ 4448503 w 4448503"/>
              <a:gd name="connsiteY1" fmla="*/ 0 h 6858000"/>
              <a:gd name="connsiteX2" fmla="*/ 4448503 w 4448503"/>
              <a:gd name="connsiteY2" fmla="*/ 6858000 h 6858000"/>
              <a:gd name="connsiteX3" fmla="*/ 1196120 w 4448503"/>
              <a:gd name="connsiteY3" fmla="*/ 6858000 h 6858000"/>
              <a:gd name="connsiteX4" fmla="*/ 1161991 w 4448503"/>
              <a:gd name="connsiteY4" fmla="*/ 6814930 h 6858000"/>
              <a:gd name="connsiteX5" fmla="*/ 0 w 4448503"/>
              <a:gd name="connsiteY5" fmla="*/ 3276600 h 6858000"/>
              <a:gd name="connsiteX6" fmla="*/ 869055 w 4448503"/>
              <a:gd name="connsiteY6" fmla="*/ 1664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8503" h="6858000">
                <a:moveTo>
                  <a:pt x="977365" y="0"/>
                </a:moveTo>
                <a:lnTo>
                  <a:pt x="4448503" y="0"/>
                </a:lnTo>
                <a:lnTo>
                  <a:pt x="4448503" y="6858000"/>
                </a:lnTo>
                <a:lnTo>
                  <a:pt x="1196120" y="6858000"/>
                </a:lnTo>
                <a:lnTo>
                  <a:pt x="1161991" y="6814930"/>
                </a:lnTo>
                <a:cubicBezTo>
                  <a:pt x="436071" y="5853385"/>
                  <a:pt x="0" y="4620661"/>
                  <a:pt x="0" y="3276600"/>
                </a:cubicBezTo>
                <a:cubicBezTo>
                  <a:pt x="0" y="2124548"/>
                  <a:pt x="320379" y="1054294"/>
                  <a:pt x="869055" y="166498"/>
                </a:cubicBezTo>
                <a:close/>
              </a:path>
            </a:pathLst>
          </a:custGeom>
          <a:solidFill>
            <a:srgbClr val="32AA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0A9F7AD-9E28-B55F-4148-3FC43343690C}"/>
              </a:ext>
            </a:extLst>
          </p:cNvPr>
          <p:cNvSpPr/>
          <p:nvPr/>
        </p:nvSpPr>
        <p:spPr>
          <a:xfrm>
            <a:off x="7481220" y="0"/>
            <a:ext cx="4372302" cy="6858000"/>
          </a:xfrm>
          <a:custGeom>
            <a:avLst/>
            <a:gdLst>
              <a:gd name="connsiteX0" fmla="*/ 977365 w 4448503"/>
              <a:gd name="connsiteY0" fmla="*/ 0 h 6858000"/>
              <a:gd name="connsiteX1" fmla="*/ 4448503 w 4448503"/>
              <a:gd name="connsiteY1" fmla="*/ 0 h 6858000"/>
              <a:gd name="connsiteX2" fmla="*/ 4448503 w 4448503"/>
              <a:gd name="connsiteY2" fmla="*/ 6858000 h 6858000"/>
              <a:gd name="connsiteX3" fmla="*/ 1196120 w 4448503"/>
              <a:gd name="connsiteY3" fmla="*/ 6858000 h 6858000"/>
              <a:gd name="connsiteX4" fmla="*/ 1161991 w 4448503"/>
              <a:gd name="connsiteY4" fmla="*/ 6814930 h 6858000"/>
              <a:gd name="connsiteX5" fmla="*/ 0 w 4448503"/>
              <a:gd name="connsiteY5" fmla="*/ 3276600 h 6858000"/>
              <a:gd name="connsiteX6" fmla="*/ 869055 w 4448503"/>
              <a:gd name="connsiteY6" fmla="*/ 1664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8503" h="6858000">
                <a:moveTo>
                  <a:pt x="977365" y="0"/>
                </a:moveTo>
                <a:lnTo>
                  <a:pt x="4448503" y="0"/>
                </a:lnTo>
                <a:lnTo>
                  <a:pt x="4448503" y="6858000"/>
                </a:lnTo>
                <a:lnTo>
                  <a:pt x="1196120" y="6858000"/>
                </a:lnTo>
                <a:lnTo>
                  <a:pt x="1161991" y="6814930"/>
                </a:lnTo>
                <a:cubicBezTo>
                  <a:pt x="436071" y="5853385"/>
                  <a:pt x="0" y="4620661"/>
                  <a:pt x="0" y="3276600"/>
                </a:cubicBezTo>
                <a:cubicBezTo>
                  <a:pt x="0" y="2124548"/>
                  <a:pt x="320379" y="1054294"/>
                  <a:pt x="869055" y="166498"/>
                </a:cubicBezTo>
                <a:close/>
              </a:path>
            </a:pathLst>
          </a:custGeom>
          <a:solidFill>
            <a:srgbClr val="248C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8FE9A-443B-0AFB-F6C3-54EE6F9B4D9F}"/>
              </a:ext>
            </a:extLst>
          </p:cNvPr>
          <p:cNvSpPr txBox="1">
            <a:spLocks/>
          </p:cNvSpPr>
          <p:nvPr/>
        </p:nvSpPr>
        <p:spPr>
          <a:xfrm>
            <a:off x="380875" y="503237"/>
            <a:ext cx="786492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SPS Steps Taken to Expedite Processing of Small Proposals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1267C5-9C24-649C-E827-637F4F5E21C8}"/>
              </a:ext>
            </a:extLst>
          </p:cNvPr>
          <p:cNvSpPr txBox="1">
            <a:spLocks/>
          </p:cNvSpPr>
          <p:nvPr/>
        </p:nvSpPr>
        <p:spPr>
          <a:xfrm>
            <a:off x="368175" y="3654290"/>
            <a:ext cx="5983013" cy="20923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  <a:buClr>
                <a:srgbClr val="248CC6"/>
              </a:buClr>
              <a:buSzPct val="120000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Pre-award specialists can now submit approximately 50% of their portfolios.</a:t>
            </a:r>
          </a:p>
          <a:p>
            <a:pPr>
              <a:spcBef>
                <a:spcPts val="1600"/>
              </a:spcBef>
              <a:buClr>
                <a:srgbClr val="248CC6"/>
              </a:buClr>
              <a:buSzPct val="120000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Previously, there were only two signatories in SPS, the director and the assistant director of pre-award.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55249D-DEE8-3B99-5496-B786F5B0004C}"/>
              </a:ext>
            </a:extLst>
          </p:cNvPr>
          <p:cNvSpPr txBox="1"/>
          <p:nvPr/>
        </p:nvSpPr>
        <p:spPr>
          <a:xfrm>
            <a:off x="368175" y="2021183"/>
            <a:ext cx="6460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signature authority has been delegated to SPS pre-award specialists.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E6552A-9220-51F6-01F8-BD920F31C6E1}"/>
              </a:ext>
            </a:extLst>
          </p:cNvPr>
          <p:cNvSpPr txBox="1"/>
          <p:nvPr/>
        </p:nvSpPr>
        <p:spPr>
          <a:xfrm>
            <a:off x="8578699" y="769251"/>
            <a:ext cx="309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Proposals less </a:t>
            </a:r>
            <a:b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$100,000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EB5B9E-B44B-FA94-1670-7A9792B1B95E}"/>
              </a:ext>
            </a:extLst>
          </p:cNvPr>
          <p:cNvSpPr txBox="1"/>
          <p:nvPr/>
        </p:nvSpPr>
        <p:spPr>
          <a:xfrm>
            <a:off x="8578701" y="2919432"/>
            <a:ext cx="10699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/>
            <a:r>
              <a:rPr lang="en-US" sz="32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112</a:t>
            </a:r>
            <a:endParaRPr lang="en-US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F3A579-A8C6-449A-43B4-E8A3AAC93602}"/>
              </a:ext>
            </a:extLst>
          </p:cNvPr>
          <p:cNvSpPr txBox="1"/>
          <p:nvPr/>
        </p:nvSpPr>
        <p:spPr>
          <a:xfrm>
            <a:off x="8677987" y="1794088"/>
            <a:ext cx="9232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230</a:t>
            </a:r>
            <a:endParaRPr lang="en-US">
              <a:solidFill>
                <a:schemeClr val="bg1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2CEE8209-B662-787C-4A25-3E7621F8D803}"/>
              </a:ext>
            </a:extLst>
          </p:cNvPr>
          <p:cNvSpPr/>
          <p:nvPr/>
        </p:nvSpPr>
        <p:spPr>
          <a:xfrm>
            <a:off x="8991600" y="2438400"/>
            <a:ext cx="293914" cy="694797"/>
          </a:xfrm>
          <a:prstGeom prst="downArrow">
            <a:avLst/>
          </a:prstGeom>
          <a:solidFill>
            <a:srgbClr val="4EC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11040B-70D5-9E83-B08E-8F929DBEAFF3}"/>
              </a:ext>
            </a:extLst>
          </p:cNvPr>
          <p:cNvSpPr txBox="1"/>
          <p:nvPr/>
        </p:nvSpPr>
        <p:spPr>
          <a:xfrm>
            <a:off x="9540552" y="2572703"/>
            <a:ext cx="10980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these</a:t>
            </a:r>
            <a:endParaRPr lang="en-US" sz="120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C2DB6380-297F-6903-0F73-21C6FF43CE03}"/>
              </a:ext>
            </a:extLst>
          </p:cNvPr>
          <p:cNvSpPr/>
          <p:nvPr/>
        </p:nvSpPr>
        <p:spPr>
          <a:xfrm>
            <a:off x="8991600" y="3854157"/>
            <a:ext cx="293914" cy="694797"/>
          </a:xfrm>
          <a:prstGeom prst="downArrow">
            <a:avLst/>
          </a:prstGeom>
          <a:solidFill>
            <a:srgbClr val="4EC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B6C227-6EDA-6CBC-B8A8-EA92824B8692}"/>
              </a:ext>
            </a:extLst>
          </p:cNvPr>
          <p:cNvSpPr txBox="1"/>
          <p:nvPr/>
        </p:nvSpPr>
        <p:spPr>
          <a:xfrm>
            <a:off x="9516757" y="3999492"/>
            <a:ext cx="10980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these</a:t>
            </a:r>
            <a:endParaRPr lang="en-US" sz="120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B16731-C9CB-8D9C-6D56-BFD564646B35}"/>
              </a:ext>
            </a:extLst>
          </p:cNvPr>
          <p:cNvSpPr/>
          <p:nvPr/>
        </p:nvSpPr>
        <p:spPr>
          <a:xfrm>
            <a:off x="11670242" y="-5837"/>
            <a:ext cx="521758" cy="6858000"/>
          </a:xfrm>
          <a:prstGeom prst="rect">
            <a:avLst/>
          </a:prstGeom>
          <a:solidFill>
            <a:srgbClr val="248C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D8D97F-F68B-2F7F-0370-F4854342DBBE}"/>
              </a:ext>
            </a:extLst>
          </p:cNvPr>
          <p:cNvSpPr txBox="1"/>
          <p:nvPr/>
        </p:nvSpPr>
        <p:spPr>
          <a:xfrm>
            <a:off x="8677986" y="4723546"/>
            <a:ext cx="10980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6538" indent="-227013"/>
            <a:r>
              <a:rPr lang="en-US" sz="32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93%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93297E-F6DC-724C-3CF4-309FA5B5F7B8}"/>
              </a:ext>
            </a:extLst>
          </p:cNvPr>
          <p:cNvSpPr txBox="1"/>
          <p:nvPr/>
        </p:nvSpPr>
        <p:spPr>
          <a:xfrm>
            <a:off x="9648674" y="4689441"/>
            <a:ext cx="25433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were administratively reviewed </a:t>
            </a:r>
            <a:r>
              <a:rPr lang="en-US" sz="240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within 3 days or less.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749277-C7EC-6C82-79F0-2DCE1DA52100}"/>
              </a:ext>
            </a:extLst>
          </p:cNvPr>
          <p:cNvSpPr txBox="1"/>
          <p:nvPr/>
        </p:nvSpPr>
        <p:spPr>
          <a:xfrm>
            <a:off x="9543042" y="3290396"/>
            <a:ext cx="2039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/>
            <a:r>
              <a:rPr lang="en-US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had firm deadlines.</a:t>
            </a:r>
          </a:p>
          <a:p>
            <a:pPr marL="236538" indent="-227013"/>
            <a:endParaRPr lang="en-US" i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9168F5-F84D-EFD0-348F-33B0943F672D}"/>
              </a:ext>
            </a:extLst>
          </p:cNvPr>
          <p:cNvSpPr txBox="1"/>
          <p:nvPr/>
        </p:nvSpPr>
        <p:spPr>
          <a:xfrm>
            <a:off x="9577818" y="1890508"/>
            <a:ext cx="2044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submitted in FY23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3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6379953-3E9D-57A6-F181-24A8446CF5A4}"/>
              </a:ext>
            </a:extLst>
          </p:cNvPr>
          <p:cNvGrpSpPr/>
          <p:nvPr/>
        </p:nvGrpSpPr>
        <p:grpSpPr>
          <a:xfrm>
            <a:off x="675267" y="1561613"/>
            <a:ext cx="10754733" cy="4458187"/>
            <a:chOff x="675267" y="1104413"/>
            <a:chExt cx="10754733" cy="44581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3A5F1C9-05D7-6C30-25F0-2078A714D631}"/>
                </a:ext>
              </a:extLst>
            </p:cNvPr>
            <p:cNvGrpSpPr/>
            <p:nvPr/>
          </p:nvGrpSpPr>
          <p:grpSpPr>
            <a:xfrm>
              <a:off x="878042" y="1569959"/>
              <a:ext cx="3365203" cy="3992641"/>
              <a:chOff x="-37181" y="179348"/>
              <a:chExt cx="3365203" cy="399264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15EDFE6-97D9-0209-CFC2-6C278B4EE410}"/>
                  </a:ext>
                </a:extLst>
              </p:cNvPr>
              <p:cNvSpPr/>
              <p:nvPr/>
            </p:nvSpPr>
            <p:spPr>
              <a:xfrm>
                <a:off x="821" y="179348"/>
                <a:ext cx="3327201" cy="3992641"/>
              </a:xfrm>
              <a:prstGeom prst="rect">
                <a:avLst/>
              </a:prstGeom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22BE58-0D17-DCA6-0873-0837B41CB2E1}"/>
                  </a:ext>
                </a:extLst>
              </p:cNvPr>
              <p:cNvSpPr txBox="1"/>
              <p:nvPr/>
            </p:nvSpPr>
            <p:spPr>
              <a:xfrm>
                <a:off x="-37181" y="1132696"/>
                <a:ext cx="3327201" cy="239558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28654" tIns="0" rIns="328654" bIns="330200" numCol="1" spcCol="1270" anchor="t" anchorCtr="0">
                <a:noAutofit/>
              </a:bodyPr>
              <a:lstStyle/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Piloting a </a:t>
                </a:r>
                <a:r>
                  <a:rPr lang="en-US" b="1">
                    <a:solidFill>
                      <a:srgbClr val="051B49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new proposal budget template</a:t>
                </a:r>
                <a:r>
                  <a:rPr lang="en-US">
                    <a:solidFill>
                      <a:srgbClr val="051B49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that will help staff prepare budgets and</a:t>
                </a: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reduce budgetary review.  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1993AAC-51A5-D393-BC6B-A660CA8C0460}"/>
                </a:ext>
              </a:extLst>
            </p:cNvPr>
            <p:cNvGrpSpPr/>
            <p:nvPr/>
          </p:nvGrpSpPr>
          <p:grpSpPr>
            <a:xfrm>
              <a:off x="4509422" y="1569959"/>
              <a:ext cx="3327201" cy="3992641"/>
              <a:chOff x="3594199" y="179348"/>
              <a:chExt cx="3327201" cy="3992641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63987A4-BC0C-B0C3-0C61-DC67687E520C}"/>
                  </a:ext>
                </a:extLst>
              </p:cNvPr>
              <p:cNvSpPr/>
              <p:nvPr/>
            </p:nvSpPr>
            <p:spPr>
              <a:xfrm>
                <a:off x="3594199" y="179348"/>
                <a:ext cx="3327201" cy="3992641"/>
              </a:xfrm>
              <a:prstGeom prst="rect">
                <a:avLst/>
              </a:prstGeom>
            </p:spPr>
            <p:style>
              <a:lnRef idx="2">
                <a:schemeClr val="accent5">
                  <a:hueOff val="-3379271"/>
                  <a:satOff val="-8710"/>
                  <a:lumOff val="-5883"/>
                  <a:alphaOff val="0"/>
                </a:schemeClr>
              </a:lnRef>
              <a:fillRef idx="1">
                <a:schemeClr val="accent5">
                  <a:hueOff val="-3379271"/>
                  <a:satOff val="-8710"/>
                  <a:lumOff val="-5883"/>
                  <a:alphaOff val="0"/>
                </a:schemeClr>
              </a:fillRef>
              <a:effectRef idx="1">
                <a:schemeClr val="accent5">
                  <a:hueOff val="-3379271"/>
                  <a:satOff val="-8710"/>
                  <a:lumOff val="-588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6DA6A6-EF88-31D2-1A23-A6EE506C6EE2}"/>
                  </a:ext>
                </a:extLst>
              </p:cNvPr>
              <p:cNvSpPr txBox="1"/>
              <p:nvPr/>
            </p:nvSpPr>
            <p:spPr>
              <a:xfrm>
                <a:off x="3594199" y="1123989"/>
                <a:ext cx="3327201" cy="239558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28654" tIns="0" rIns="328654" bIns="330200" numCol="1" spcCol="1270" anchor="t" anchorCtr="0">
                <a:noAutofit/>
              </a:bodyPr>
              <a:lstStyle/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Implemented </a:t>
                </a:r>
                <a:r>
                  <a:rPr lang="en-US" b="1">
                    <a:solidFill>
                      <a:srgbClr val="051B49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tools and guidance for budgeting cost share</a:t>
                </a:r>
                <a:r>
                  <a:rPr lang="en-US">
                    <a:solidFill>
                      <a:srgbClr val="051B49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which have been presented at the SPA and posted on the SPS website. Guidance includes examples for</a:t>
                </a: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meeting mandatory cost share requirements using cash and in-kind costs.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874805F-B480-ED32-7B81-26196ECD4AD0}"/>
                </a:ext>
              </a:extLst>
            </p:cNvPr>
            <p:cNvGrpSpPr/>
            <p:nvPr/>
          </p:nvGrpSpPr>
          <p:grpSpPr>
            <a:xfrm>
              <a:off x="8102799" y="1569959"/>
              <a:ext cx="3327201" cy="3992641"/>
              <a:chOff x="7187576" y="179348"/>
              <a:chExt cx="3327201" cy="399264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F5D3497-DAB8-6D0F-F9EB-AB09AD8082EA}"/>
                  </a:ext>
                </a:extLst>
              </p:cNvPr>
              <p:cNvSpPr/>
              <p:nvPr/>
            </p:nvSpPr>
            <p:spPr>
              <a:xfrm>
                <a:off x="7187576" y="179348"/>
                <a:ext cx="3327201" cy="3992641"/>
              </a:xfrm>
              <a:prstGeom prst="rect">
                <a:avLst/>
              </a:prstGeom>
            </p:spPr>
            <p:style>
              <a:lnRef idx="2">
                <a:schemeClr val="accent5">
                  <a:hueOff val="-6758543"/>
                  <a:satOff val="-17419"/>
                  <a:lumOff val="-11765"/>
                  <a:alphaOff val="0"/>
                </a:schemeClr>
              </a:lnRef>
              <a:fillRef idx="1">
                <a:schemeClr val="accent5">
                  <a:hueOff val="-6758543"/>
                  <a:satOff val="-17419"/>
                  <a:lumOff val="-11765"/>
                  <a:alphaOff val="0"/>
                </a:schemeClr>
              </a:fillRef>
              <a:effectRef idx="1">
                <a:schemeClr val="accent5">
                  <a:hueOff val="-6758543"/>
                  <a:satOff val="-17419"/>
                  <a:lumOff val="-1176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64E602-62CC-1DAD-B14A-DA15E7E45E59}"/>
                  </a:ext>
                </a:extLst>
              </p:cNvPr>
              <p:cNvSpPr txBox="1"/>
              <p:nvPr/>
            </p:nvSpPr>
            <p:spPr>
              <a:xfrm>
                <a:off x="7250976" y="1132696"/>
                <a:ext cx="2895600" cy="239558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28654" tIns="0" rIns="328654" bIns="330200" numCol="1" spcCol="1270" anchor="t" anchorCtr="0">
                <a:noAutofit/>
              </a:bodyPr>
              <a:lstStyle/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Department Head signatures </a:t>
                </a:r>
                <a:r>
                  <a:rPr lang="en-US" b="1">
                    <a:solidFill>
                      <a:srgbClr val="051B49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no longer required</a:t>
                </a:r>
                <a:r>
                  <a:rPr lang="en-US" b="1">
                    <a:solidFill>
                      <a:srgbClr val="00B0F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to cost share the mandatory 1% effort.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E955770-4E6D-FFA7-69DA-1A9371B27B63}"/>
                </a:ext>
              </a:extLst>
            </p:cNvPr>
            <p:cNvGrpSpPr/>
            <p:nvPr/>
          </p:nvGrpSpPr>
          <p:grpSpPr>
            <a:xfrm>
              <a:off x="675267" y="1104413"/>
              <a:ext cx="3428604" cy="1714861"/>
              <a:chOff x="821" y="179348"/>
              <a:chExt cx="3428604" cy="171486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053A2D2-07EA-5441-8A72-63B28D0AAAC7}"/>
                  </a:ext>
                </a:extLst>
              </p:cNvPr>
              <p:cNvSpPr/>
              <p:nvPr/>
            </p:nvSpPr>
            <p:spPr>
              <a:xfrm>
                <a:off x="821" y="179348"/>
                <a:ext cx="3327201" cy="1597056"/>
              </a:xfrm>
              <a:prstGeom prst="rect">
                <a:avLst/>
              </a:prstGeom>
              <a:noFill/>
              <a:ln>
                <a:noFill/>
              </a:ln>
              <a:sp3d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E63A8C-DAD5-09D6-0625-AEFFF8575447}"/>
                  </a:ext>
                </a:extLst>
              </p:cNvPr>
              <p:cNvSpPr txBox="1"/>
              <p:nvPr/>
            </p:nvSpPr>
            <p:spPr>
              <a:xfrm>
                <a:off x="102224" y="297153"/>
                <a:ext cx="3327201" cy="159705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28654" tIns="165100" rIns="328654" bIns="165100" numCol="1" spcCol="1270" anchor="ctr" anchorCtr="0">
                <a:noAutofit/>
              </a:bodyPr>
              <a:lstStyle/>
              <a:p>
                <a:pPr marL="0" lvl="0" indent="0" algn="l" defTabSz="2933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6600" kern="1200"/>
                  <a:t>01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411304E-45EF-5199-3B67-540ECF1BA48A}"/>
                </a:ext>
              </a:extLst>
            </p:cNvPr>
            <p:cNvGrpSpPr/>
            <p:nvPr/>
          </p:nvGrpSpPr>
          <p:grpSpPr>
            <a:xfrm>
              <a:off x="4370047" y="1219200"/>
              <a:ext cx="3327201" cy="1621608"/>
              <a:chOff x="821" y="154796"/>
              <a:chExt cx="3327201" cy="162160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B9C9527-A972-1F2C-E7D5-7E9A250374AC}"/>
                  </a:ext>
                </a:extLst>
              </p:cNvPr>
              <p:cNvSpPr/>
              <p:nvPr/>
            </p:nvSpPr>
            <p:spPr>
              <a:xfrm>
                <a:off x="821" y="179348"/>
                <a:ext cx="3327201" cy="1597056"/>
              </a:xfrm>
              <a:prstGeom prst="rect">
                <a:avLst/>
              </a:prstGeom>
              <a:noFill/>
              <a:ln>
                <a:noFill/>
              </a:ln>
              <a:sp3d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34A352-B3DF-9011-490E-A0B276775B5C}"/>
                  </a:ext>
                </a:extLst>
              </p:cNvPr>
              <p:cNvSpPr txBox="1"/>
              <p:nvPr/>
            </p:nvSpPr>
            <p:spPr>
              <a:xfrm>
                <a:off x="821" y="154796"/>
                <a:ext cx="3327201" cy="159705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28654" tIns="165100" rIns="328654" bIns="165100" numCol="1" spcCol="1270" anchor="ctr" anchorCtr="0">
                <a:noAutofit/>
              </a:bodyPr>
              <a:lstStyle/>
              <a:p>
                <a:pPr marL="0" lvl="0" indent="0" algn="l" defTabSz="2933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6600" kern="1200"/>
                  <a:t>02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DEF06D8-666C-9027-1ABA-3BA8D41C0573}"/>
                </a:ext>
              </a:extLst>
            </p:cNvPr>
            <p:cNvGrpSpPr/>
            <p:nvPr/>
          </p:nvGrpSpPr>
          <p:grpSpPr>
            <a:xfrm>
              <a:off x="7862150" y="1196331"/>
              <a:ext cx="3415450" cy="1619925"/>
              <a:chOff x="821" y="179348"/>
              <a:chExt cx="3415450" cy="16199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148E494-D7C5-FEC2-9D6B-20351CC94645}"/>
                  </a:ext>
                </a:extLst>
              </p:cNvPr>
              <p:cNvSpPr/>
              <p:nvPr/>
            </p:nvSpPr>
            <p:spPr>
              <a:xfrm>
                <a:off x="821" y="179348"/>
                <a:ext cx="3327201" cy="1597056"/>
              </a:xfrm>
              <a:prstGeom prst="rect">
                <a:avLst/>
              </a:prstGeom>
              <a:noFill/>
              <a:ln>
                <a:noFill/>
              </a:ln>
              <a:sp3d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F5A2025-410A-1749-B754-B67F848CB6E9}"/>
                  </a:ext>
                </a:extLst>
              </p:cNvPr>
              <p:cNvSpPr txBox="1"/>
              <p:nvPr/>
            </p:nvSpPr>
            <p:spPr>
              <a:xfrm>
                <a:off x="89070" y="202217"/>
                <a:ext cx="3327201" cy="159705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28654" tIns="165100" rIns="328654" bIns="165100" numCol="1" spcCol="1270" anchor="ctr" anchorCtr="0">
                <a:noAutofit/>
              </a:bodyPr>
              <a:lstStyle/>
              <a:p>
                <a:pPr marL="0" lvl="0" indent="0" algn="l" defTabSz="2933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6600" kern="1200"/>
                  <a:t>03</a:t>
                </a:r>
              </a:p>
            </p:txBody>
          </p:sp>
        </p:grpSp>
      </p:grpSp>
      <p:sp>
        <p:nvSpPr>
          <p:cNvPr id="23" name="Title 6">
            <a:extLst>
              <a:ext uri="{FF2B5EF4-FFF2-40B4-BE49-F238E27FC236}">
                <a16:creationId xmlns:a16="http://schemas.microsoft.com/office/drawing/2014/main" id="{4F82166C-39F9-EEE8-53FE-16F24DDDAA8B}"/>
              </a:ext>
            </a:extLst>
          </p:cNvPr>
          <p:cNvSpPr txBox="1">
            <a:spLocks/>
          </p:cNvSpPr>
          <p:nvPr/>
        </p:nvSpPr>
        <p:spPr>
          <a:xfrm>
            <a:off x="914400" y="835056"/>
            <a:ext cx="10500930" cy="9257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SPS Steps Taken to Streamline Submission Process</a:t>
            </a:r>
          </a:p>
        </p:txBody>
      </p:sp>
    </p:spTree>
    <p:extLst>
      <p:ext uri="{BB962C8B-B14F-4D97-AF65-F5344CB8AC3E}">
        <p14:creationId xmlns:p14="http://schemas.microsoft.com/office/powerpoint/2010/main" val="182476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Users">
            <a:extLst>
              <a:ext uri="{FF2B5EF4-FFF2-40B4-BE49-F238E27FC236}">
                <a16:creationId xmlns:a16="http://schemas.microsoft.com/office/drawing/2014/main" id="{EA7CECB1-F61A-DEB9-AF23-F1208053580D}"/>
              </a:ext>
            </a:extLst>
          </p:cNvPr>
          <p:cNvSpPr/>
          <p:nvPr/>
        </p:nvSpPr>
        <p:spPr>
          <a:xfrm>
            <a:off x="1143000" y="1752600"/>
            <a:ext cx="1097489" cy="1097489"/>
          </a:xfrm>
          <a:prstGeom prst="rect">
            <a:avLst/>
          </a:prstGeom>
          <a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8EDAE3-3E86-E816-0ED1-4D589C7E3D91}"/>
              </a:ext>
            </a:extLst>
          </p:cNvPr>
          <p:cNvGrpSpPr/>
          <p:nvPr/>
        </p:nvGrpSpPr>
        <p:grpSpPr>
          <a:xfrm>
            <a:off x="457201" y="2818947"/>
            <a:ext cx="3352800" cy="762453"/>
            <a:chOff x="5527" y="1148016"/>
            <a:chExt cx="3135684" cy="76245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A4DC6E-3F90-4A0A-E655-59D6C257F1A5}"/>
                </a:ext>
              </a:extLst>
            </p:cNvPr>
            <p:cNvSpPr/>
            <p:nvPr/>
          </p:nvSpPr>
          <p:spPr>
            <a:xfrm>
              <a:off x="5527" y="1440117"/>
              <a:ext cx="3135684" cy="4703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680C13F-50C5-45ED-DF62-8321F22C8884}"/>
                </a:ext>
              </a:extLst>
            </p:cNvPr>
            <p:cNvSpPr txBox="1"/>
            <p:nvPr/>
          </p:nvSpPr>
          <p:spPr>
            <a:xfrm>
              <a:off x="213025" y="1148016"/>
              <a:ext cx="2361931" cy="4703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2400" b="1" kern="1200">
                  <a:solidFill>
                    <a:srgbClr val="4EC5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Award Set-Up Team created</a:t>
              </a:r>
              <a:endParaRPr lang="en-US" sz="2400" kern="1200">
                <a:solidFill>
                  <a:srgbClr val="4EC5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D8CB916-8696-EA87-4859-185B3C665439}"/>
              </a:ext>
            </a:extLst>
          </p:cNvPr>
          <p:cNvSpPr txBox="1"/>
          <p:nvPr/>
        </p:nvSpPr>
        <p:spPr>
          <a:xfrm>
            <a:off x="585409" y="3524507"/>
            <a:ext cx="30030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1920"/>
              </a:lnSpc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SPS has created an award set-up team focused solely on award acceptance and account creation.  Allows post award to focus on award administration and billing.</a:t>
            </a:r>
          </a:p>
        </p:txBody>
      </p:sp>
      <p:sp>
        <p:nvSpPr>
          <p:cNvPr id="8" name="Rectangle 7" descr="Programmer">
            <a:extLst>
              <a:ext uri="{FF2B5EF4-FFF2-40B4-BE49-F238E27FC236}">
                <a16:creationId xmlns:a16="http://schemas.microsoft.com/office/drawing/2014/main" id="{5F288AF0-7449-725F-8ED9-93779D0750D9}"/>
              </a:ext>
            </a:extLst>
          </p:cNvPr>
          <p:cNvSpPr/>
          <p:nvPr/>
        </p:nvSpPr>
        <p:spPr>
          <a:xfrm>
            <a:off x="9164404" y="1798111"/>
            <a:ext cx="970196" cy="1021289"/>
          </a:xfrm>
          <a:prstGeom prst="rect">
            <a:avLst/>
          </a:prstGeom>
          <a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4082E0-E8B2-F268-B640-DE4BFD4EDEB6}"/>
              </a:ext>
            </a:extLst>
          </p:cNvPr>
          <p:cNvGrpSpPr/>
          <p:nvPr/>
        </p:nvGrpSpPr>
        <p:grpSpPr>
          <a:xfrm>
            <a:off x="8146668" y="2953165"/>
            <a:ext cx="3816732" cy="506046"/>
            <a:chOff x="6942732" y="1404423"/>
            <a:chExt cx="3567339" cy="50604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5F0ED9-FFD5-39CD-E53E-BCC74C78AE6D}"/>
                </a:ext>
              </a:extLst>
            </p:cNvPr>
            <p:cNvSpPr/>
            <p:nvPr/>
          </p:nvSpPr>
          <p:spPr>
            <a:xfrm>
              <a:off x="7374387" y="1440117"/>
              <a:ext cx="3135684" cy="4703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>
                <a:solidFill>
                  <a:srgbClr val="4EC5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A7D16D-A43A-C0B4-7EC6-03D8FD063119}"/>
                </a:ext>
              </a:extLst>
            </p:cNvPr>
            <p:cNvSpPr txBox="1"/>
            <p:nvPr/>
          </p:nvSpPr>
          <p:spPr>
            <a:xfrm>
              <a:off x="6942732" y="1404423"/>
              <a:ext cx="3135684" cy="4703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2400" b="1" kern="1200">
                  <a:solidFill>
                    <a:srgbClr val="4EC5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 Development</a:t>
              </a:r>
              <a:endParaRPr lang="en-US" sz="2400" kern="1200">
                <a:solidFill>
                  <a:srgbClr val="4EC5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BF3E7C-7458-C07C-6B45-FDB135820AC8}"/>
              </a:ext>
            </a:extLst>
          </p:cNvPr>
          <p:cNvGrpSpPr/>
          <p:nvPr/>
        </p:nvGrpSpPr>
        <p:grpSpPr>
          <a:xfrm>
            <a:off x="8075877" y="3555999"/>
            <a:ext cx="3658922" cy="2208143"/>
            <a:chOff x="7171282" y="1973040"/>
            <a:chExt cx="3338789" cy="220814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2CA681-8D6F-BE44-22B3-5E9D2F171E25}"/>
                </a:ext>
              </a:extLst>
            </p:cNvPr>
            <p:cNvSpPr/>
            <p:nvPr/>
          </p:nvSpPr>
          <p:spPr>
            <a:xfrm>
              <a:off x="7374387" y="1990690"/>
              <a:ext cx="3135684" cy="219049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78721B-7204-6A87-792A-1D9978959D2A}"/>
                </a:ext>
              </a:extLst>
            </p:cNvPr>
            <p:cNvSpPr txBox="1"/>
            <p:nvPr/>
          </p:nvSpPr>
          <p:spPr>
            <a:xfrm>
              <a:off x="7171282" y="1973040"/>
              <a:ext cx="3233144" cy="21904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65100" lvl="0" indent="-165100" algn="l" defTabSz="666750">
                <a:lnSpc>
                  <a:spcPts val="1920"/>
                </a:lnSpc>
                <a:spcBef>
                  <a:spcPct val="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Web-based access to research account financial information nearing completion.</a:t>
              </a:r>
            </a:p>
            <a:p>
              <a:pPr marL="165100" lvl="0" indent="-165100" algn="l" defTabSz="666750">
                <a:lnSpc>
                  <a:spcPts val="1920"/>
                </a:lnSpc>
                <a:spcBef>
                  <a:spcPct val="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SPS beginning implementing JIRA (a ticketing system used by a variety of departments on campus) in Post Award. Will provide PIs and unit administrators with greater visibility into transactions such as NCE requests, cost transfers, and re-budgeting requests.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EB596E-5F33-E470-07FD-BBC2F566A11D}"/>
              </a:ext>
            </a:extLst>
          </p:cNvPr>
          <p:cNvGrpSpPr/>
          <p:nvPr/>
        </p:nvGrpSpPr>
        <p:grpSpPr>
          <a:xfrm>
            <a:off x="5003428" y="2971800"/>
            <a:ext cx="3149972" cy="853486"/>
            <a:chOff x="3675669" y="1056983"/>
            <a:chExt cx="3149972" cy="85348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7D79603-8007-709E-3B35-912AD13DFA61}"/>
                </a:ext>
              </a:extLst>
            </p:cNvPr>
            <p:cNvSpPr/>
            <p:nvPr/>
          </p:nvSpPr>
          <p:spPr>
            <a:xfrm>
              <a:off x="3689957" y="1440117"/>
              <a:ext cx="3135684" cy="4703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>
                <a:solidFill>
                  <a:srgbClr val="4EC5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07DB4E-133C-E535-D0BE-D4041332F85A}"/>
                </a:ext>
              </a:extLst>
            </p:cNvPr>
            <p:cNvSpPr txBox="1"/>
            <p:nvPr/>
          </p:nvSpPr>
          <p:spPr>
            <a:xfrm>
              <a:off x="3675669" y="1056983"/>
              <a:ext cx="1702172" cy="4703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2400" b="1" kern="1200">
                  <a:solidFill>
                    <a:srgbClr val="4EC5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Contracts</a:t>
              </a:r>
              <a:endParaRPr lang="en-US" sz="2400" kern="1200">
                <a:solidFill>
                  <a:srgbClr val="4EC5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F65F68F-BB15-0E66-2180-567B44CC8FE9}"/>
              </a:ext>
            </a:extLst>
          </p:cNvPr>
          <p:cNvGrpSpPr/>
          <p:nvPr/>
        </p:nvGrpSpPr>
        <p:grpSpPr>
          <a:xfrm>
            <a:off x="4528265" y="3555999"/>
            <a:ext cx="2905921" cy="2190493"/>
            <a:chOff x="3689957" y="1990690"/>
            <a:chExt cx="3135684" cy="219049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66597F-9006-EEEC-CC24-317D5F309988}"/>
                </a:ext>
              </a:extLst>
            </p:cNvPr>
            <p:cNvSpPr/>
            <p:nvPr/>
          </p:nvSpPr>
          <p:spPr>
            <a:xfrm>
              <a:off x="3689957" y="1990690"/>
              <a:ext cx="3135684" cy="219049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25A137-7D4F-A472-D6F0-EADD12503912}"/>
                </a:ext>
              </a:extLst>
            </p:cNvPr>
            <p:cNvSpPr txBox="1"/>
            <p:nvPr/>
          </p:nvSpPr>
          <p:spPr>
            <a:xfrm>
              <a:off x="3689957" y="1990690"/>
              <a:ext cx="3135684" cy="21904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666750">
                <a:lnSpc>
                  <a:spcPts val="192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Contracts unit split into 2 teams, federal and non-federal, to focus expertise and reduce turn around times</a:t>
              </a:r>
            </a:p>
          </p:txBody>
        </p:sp>
      </p:grpSp>
      <p:pic>
        <p:nvPicPr>
          <p:cNvPr id="22" name="Graphic 21" descr="Contract with solid fill">
            <a:extLst>
              <a:ext uri="{FF2B5EF4-FFF2-40B4-BE49-F238E27FC236}">
                <a16:creationId xmlns:a16="http://schemas.microsoft.com/office/drawing/2014/main" id="{A562D429-8F4C-12DC-3ED4-8E1316819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334000" y="1851102"/>
            <a:ext cx="914400" cy="9144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5276407-1868-EE88-19D1-97650D3FC107}"/>
              </a:ext>
            </a:extLst>
          </p:cNvPr>
          <p:cNvSpPr txBox="1">
            <a:spLocks/>
          </p:cNvSpPr>
          <p:nvPr/>
        </p:nvSpPr>
        <p:spPr>
          <a:xfrm>
            <a:off x="431800" y="812331"/>
            <a:ext cx="11069768" cy="9257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What’s Happening in Other Areas to Improve Service?</a:t>
            </a:r>
          </a:p>
        </p:txBody>
      </p:sp>
    </p:spTree>
    <p:extLst>
      <p:ext uri="{BB962C8B-B14F-4D97-AF65-F5344CB8AC3E}">
        <p14:creationId xmlns:p14="http://schemas.microsoft.com/office/powerpoint/2010/main" val="419836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DCC114B5E2184ABB1E226C5D7D3457" ma:contentTypeVersion="15" ma:contentTypeDescription="Create a new document." ma:contentTypeScope="" ma:versionID="6e3768d2aa3d65b78b0910e5fe0decff">
  <xsd:schema xmlns:xsd="http://www.w3.org/2001/XMLSchema" xmlns:xs="http://www.w3.org/2001/XMLSchema" xmlns:p="http://schemas.microsoft.com/office/2006/metadata/properties" xmlns:ns2="de0cf49f-7b81-42d2-855e-a0c3235552cf" xmlns:ns3="54a7b9af-31b1-4a2c-b55e-b49e5e88a6c7" targetNamespace="http://schemas.microsoft.com/office/2006/metadata/properties" ma:root="true" ma:fieldsID="b7eda6bd183ba4b1dbd7134ec0e10d1a" ns2:_="" ns3:_="">
    <xsd:import namespace="de0cf49f-7b81-42d2-855e-a0c3235552cf"/>
    <xsd:import namespace="54a7b9af-31b1-4a2c-b55e-b49e5e88a6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0cf49f-7b81-42d2-855e-a0c3235552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e6962ab-0744-46a3-9e0f-3fe952fbdf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a7b9af-31b1-4a2c-b55e-b49e5e88a6c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e216fe6-0a65-4739-967d-68b7e460cf9c}" ma:internalName="TaxCatchAll" ma:showField="CatchAllData" ma:web="54a7b9af-31b1-4a2c-b55e-b49e5e88a6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1BDDBD-1B47-4763-AB74-F52A5B6BB338}"/>
</file>

<file path=customXml/itemProps2.xml><?xml version="1.0" encoding="utf-8"?>
<ds:datastoreItem xmlns:ds="http://schemas.openxmlformats.org/officeDocument/2006/customXml" ds:itemID="{BDEFDA29-089E-406E-B8F7-C059EBEEE74F}"/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845</Words>
  <Application>Microsoft Office PowerPoint</Application>
  <PresentationFormat>Widescreen</PresentationFormat>
  <Paragraphs>172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Aptos</vt:lpstr>
      <vt:lpstr>Arial</vt:lpstr>
      <vt:lpstr>Arial Black</vt:lpstr>
      <vt:lpstr>Arial Narrow</vt:lpstr>
      <vt:lpstr>Avenir Black</vt:lpstr>
      <vt:lpstr>Avenir Book</vt:lpstr>
      <vt:lpstr>Avenir Medium</vt:lpstr>
      <vt:lpstr>Calibri</vt:lpstr>
      <vt:lpstr>Gotham Bold</vt:lpstr>
      <vt:lpstr>Wingdings</vt:lpstr>
      <vt:lpstr>Office Theme</vt:lpstr>
      <vt:lpstr>PowerPoint Presentation</vt:lpstr>
      <vt:lpstr>PowerPoint Presentation</vt:lpstr>
      <vt:lpstr>Introduction and 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Brueckner, Heike</dc:creator>
  <cp:lastModifiedBy>Schwager,Julie D.</cp:lastModifiedBy>
  <cp:revision>14</cp:revision>
  <cp:lastPrinted>2024-02-05T13:05:39Z</cp:lastPrinted>
  <dcterms:created xsi:type="dcterms:W3CDTF">2023-05-17T16:23:49Z</dcterms:created>
  <dcterms:modified xsi:type="dcterms:W3CDTF">2024-02-05T14:13:39Z</dcterms:modified>
</cp:coreProperties>
</file>